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08" r:id="rId4"/>
    <p:sldMasterId id="2147485448" r:id="rId5"/>
    <p:sldMasterId id="2147485597" r:id="rId6"/>
  </p:sldMasterIdLst>
  <p:notesMasterIdLst>
    <p:notesMasterId r:id="rId29"/>
  </p:notesMasterIdLst>
  <p:sldIdLst>
    <p:sldId id="2076138457" r:id="rId7"/>
    <p:sldId id="2147478985" r:id="rId8"/>
    <p:sldId id="2147480366" r:id="rId9"/>
    <p:sldId id="2147480368" r:id="rId10"/>
    <p:sldId id="2147480347" r:id="rId11"/>
    <p:sldId id="2147480369" r:id="rId12"/>
    <p:sldId id="2147480367" r:id="rId13"/>
    <p:sldId id="2147480370" r:id="rId14"/>
    <p:sldId id="2147480348" r:id="rId15"/>
    <p:sldId id="2147479037" r:id="rId16"/>
    <p:sldId id="2147477997" r:id="rId17"/>
    <p:sldId id="2147480349" r:id="rId18"/>
    <p:sldId id="2147480360" r:id="rId19"/>
    <p:sldId id="2147480361" r:id="rId20"/>
    <p:sldId id="2147480362" r:id="rId21"/>
    <p:sldId id="2147480363" r:id="rId22"/>
    <p:sldId id="2147480371" r:id="rId23"/>
    <p:sldId id="2147478984" r:id="rId24"/>
    <p:sldId id="2147481005" r:id="rId25"/>
    <p:sldId id="2147481006" r:id="rId26"/>
    <p:sldId id="2147478992" r:id="rId27"/>
    <p:sldId id="214747904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ck" id="{705C9195-0F0C-F046-8ED8-18D414EED3BF}">
          <p14:sldIdLst>
            <p14:sldId id="2076138457"/>
            <p14:sldId id="2147478985"/>
            <p14:sldId id="2147480366"/>
            <p14:sldId id="2147480368"/>
            <p14:sldId id="2147480347"/>
            <p14:sldId id="2147480369"/>
            <p14:sldId id="2147480367"/>
            <p14:sldId id="2147480370"/>
            <p14:sldId id="2147480348"/>
            <p14:sldId id="2147479037"/>
            <p14:sldId id="2147477997"/>
            <p14:sldId id="2147480349"/>
            <p14:sldId id="2147480360"/>
            <p14:sldId id="2147480361"/>
            <p14:sldId id="2147480362"/>
            <p14:sldId id="2147480363"/>
            <p14:sldId id="2147480371"/>
            <p14:sldId id="2147478984"/>
            <p14:sldId id="2147481005"/>
            <p14:sldId id="2147481006"/>
          </p14:sldIdLst>
        </p14:section>
        <p14:section name="Customization Instructions" id="{E905CA43-C79D-426C-9E68-D36422BD9556}">
          <p14:sldIdLst>
            <p14:sldId id="2147478992"/>
            <p14:sldId id="214747904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66"/>
    <a:srgbClr val="66FFFF"/>
    <a:srgbClr val="8661C5"/>
    <a:srgbClr val="0078D4"/>
    <a:srgbClr val="FDFDFD"/>
    <a:srgbClr val="415A91"/>
    <a:srgbClr val="F7F7F7"/>
    <a:srgbClr val="4E6CB0"/>
    <a:srgbClr val="EBF3FB"/>
    <a:srgbClr val="EEF2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D68E9E-3816-6FB0-BE90-7BB378B17682}" v="3" dt="2024-01-08T21:00:12.778"/>
    <p1510:client id="{23DD277C-4C3F-4F06-9596-0A2835E60017}" v="3" dt="2024-01-04T17:56:22.693"/>
    <p1510:client id="{79A0BB81-DC52-4661-8C21-61CD0A94429F}" v="49" dt="2024-01-04T17:40:27.835"/>
    <p1510:client id="{C24D11DB-D3EF-F2C6-5796-E1A3DFDD667E}" v="167" dt="2024-01-04T17:37:55.0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4327" autoAdjust="0"/>
    <p:restoredTop sz="96357" autoAdjust="0"/>
  </p:normalViewPr>
  <p:slideViewPr>
    <p:cSldViewPr snapToGrid="0">
      <p:cViewPr>
        <p:scale>
          <a:sx n="66" d="100"/>
          <a:sy n="66" d="100"/>
        </p:scale>
        <p:origin x="1060" y="-12"/>
      </p:cViewPr>
      <p:guideLst/>
    </p:cSldViewPr>
  </p:slid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35"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6A59E5-6BED-46A4-A348-240EEF4DA2AD}" type="datetimeFigureOut">
              <a:rPr lang="en-US" smtClean="0"/>
              <a:t>2/23/2024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3FC92D-D11E-4CC1-A5E3-C506190E1EA2}" type="slidenum">
              <a:rPr lang="en-US" smtClean="0"/>
              <a:t>‹#›</a:t>
            </a:fld>
            <a:endParaRPr lang="en-US"/>
          </a:p>
        </p:txBody>
      </p:sp>
    </p:spTree>
    <p:extLst>
      <p:ext uri="{BB962C8B-B14F-4D97-AF65-F5344CB8AC3E}">
        <p14:creationId xmlns:p14="http://schemas.microsoft.com/office/powerpoint/2010/main" val="1477062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3FC92D-D11E-4CC1-A5E3-C506190E1EA2}" type="slidenum">
              <a:rPr lang="en-US" smtClean="0"/>
              <a:t>1</a:t>
            </a:fld>
            <a:endParaRPr lang="en-US"/>
          </a:p>
        </p:txBody>
      </p:sp>
    </p:spTree>
    <p:extLst>
      <p:ext uri="{BB962C8B-B14F-4D97-AF65-F5344CB8AC3E}">
        <p14:creationId xmlns:p14="http://schemas.microsoft.com/office/powerpoint/2010/main" val="3016149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Thought Leadership, neuer Beitrag veröffentlicht am 21. September</a:t>
            </a:r>
          </a:p>
          <a:p>
            <a:r>
              <a:rPr lang="de-de"/>
              <a:t>Kann wiederverwendet werden, </a:t>
            </a:r>
          </a:p>
          <a:p>
            <a:endParaRPr lang="en-US"/>
          </a:p>
        </p:txBody>
      </p:sp>
      <p:sp>
        <p:nvSpPr>
          <p:cNvPr id="4" name="Slide Number Placeholder 3"/>
          <p:cNvSpPr>
            <a:spLocks noGrp="1"/>
          </p:cNvSpPr>
          <p:nvPr>
            <p:ph type="sldNum" sz="quarter" idx="5"/>
          </p:nvPr>
        </p:nvSpPr>
        <p:spPr/>
        <p:txBody>
          <a:bodyPr/>
          <a:lstStyle/>
          <a:p>
            <a:pPr marL="0" marR="0" lvl="0" indent="0" algn="r" defTabSz="914034" rtl="0" eaLnBrk="1" fontAlgn="auto" latinLnBrk="0" hangingPunct="1">
              <a:lnSpc>
                <a:spcPct val="100000"/>
              </a:lnSpc>
              <a:spcBef>
                <a:spcPts val="0"/>
              </a:spcBef>
              <a:spcAft>
                <a:spcPts val="0"/>
              </a:spcAft>
              <a:buClrTx/>
              <a:buSzTx/>
              <a:buFontTx/>
              <a:buNone/>
              <a:tabLst/>
              <a:defRPr/>
            </a:pPr>
            <a:fld id="{DD3FC92D-D11E-4CC1-A5E3-C506190E1EA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034"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9002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99AF2C-324A-44E8-94CF-A5A0A11E3EF3}" type="slidenum">
              <a:rPr lang="en-US" smtClean="0"/>
              <a:t>11</a:t>
            </a:fld>
            <a:endParaRPr lang="en-US"/>
          </a:p>
        </p:txBody>
      </p:sp>
    </p:spTree>
    <p:extLst>
      <p:ext uri="{BB962C8B-B14F-4D97-AF65-F5344CB8AC3E}">
        <p14:creationId xmlns:p14="http://schemas.microsoft.com/office/powerpoint/2010/main" val="28386862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3FC92D-D11E-4CC1-A5E3-C506190E1EA2}" type="slidenum">
              <a:rPr lang="en-US" smtClean="0"/>
              <a:t>12</a:t>
            </a:fld>
            <a:endParaRPr lang="en-US"/>
          </a:p>
        </p:txBody>
      </p:sp>
    </p:spTree>
    <p:extLst>
      <p:ext uri="{BB962C8B-B14F-4D97-AF65-F5344CB8AC3E}">
        <p14:creationId xmlns:p14="http://schemas.microsoft.com/office/powerpoint/2010/main" val="3947220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3FC92D-D11E-4CC1-A5E3-C506190E1EA2}" type="slidenum">
              <a:rPr lang="en-US" smtClean="0"/>
              <a:t>13</a:t>
            </a:fld>
            <a:endParaRPr lang="en-US"/>
          </a:p>
        </p:txBody>
      </p:sp>
    </p:spTree>
    <p:extLst>
      <p:ext uri="{BB962C8B-B14F-4D97-AF65-F5344CB8AC3E}">
        <p14:creationId xmlns:p14="http://schemas.microsoft.com/office/powerpoint/2010/main" val="27255881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3FC92D-D11E-4CC1-A5E3-C506190E1EA2}" type="slidenum">
              <a:rPr lang="en-US" smtClean="0"/>
              <a:t>14</a:t>
            </a:fld>
            <a:endParaRPr lang="en-US"/>
          </a:p>
        </p:txBody>
      </p:sp>
    </p:spTree>
    <p:extLst>
      <p:ext uri="{BB962C8B-B14F-4D97-AF65-F5344CB8AC3E}">
        <p14:creationId xmlns:p14="http://schemas.microsoft.com/office/powerpoint/2010/main" val="2343419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3FC92D-D11E-4CC1-A5E3-C506190E1EA2}" type="slidenum">
              <a:rPr lang="en-US" smtClean="0"/>
              <a:t>15</a:t>
            </a:fld>
            <a:endParaRPr lang="en-US"/>
          </a:p>
        </p:txBody>
      </p:sp>
    </p:spTree>
    <p:extLst>
      <p:ext uri="{BB962C8B-B14F-4D97-AF65-F5344CB8AC3E}">
        <p14:creationId xmlns:p14="http://schemas.microsoft.com/office/powerpoint/2010/main" val="2375761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3FC92D-D11E-4CC1-A5E3-C506190E1EA2}" type="slidenum">
              <a:rPr lang="en-US" smtClean="0"/>
              <a:t>16</a:t>
            </a:fld>
            <a:endParaRPr lang="en-US"/>
          </a:p>
        </p:txBody>
      </p:sp>
    </p:spTree>
    <p:extLst>
      <p:ext uri="{BB962C8B-B14F-4D97-AF65-F5344CB8AC3E}">
        <p14:creationId xmlns:p14="http://schemas.microsoft.com/office/powerpoint/2010/main" val="21039805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3FC92D-D11E-4CC1-A5E3-C506190E1EA2}" type="slidenum">
              <a:rPr lang="en-US" smtClean="0"/>
              <a:t>17</a:t>
            </a:fld>
            <a:endParaRPr lang="en-US"/>
          </a:p>
        </p:txBody>
      </p:sp>
    </p:spTree>
    <p:extLst>
      <p:ext uri="{BB962C8B-B14F-4D97-AF65-F5344CB8AC3E}">
        <p14:creationId xmlns:p14="http://schemas.microsoft.com/office/powerpoint/2010/main" val="2983317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3FC92D-D11E-4CC1-A5E3-C506190E1EA2}" type="slidenum">
              <a:rPr lang="en-US" smtClean="0"/>
              <a:t>18</a:t>
            </a:fld>
            <a:endParaRPr lang="en-US"/>
          </a:p>
        </p:txBody>
      </p:sp>
    </p:spTree>
    <p:extLst>
      <p:ext uri="{BB962C8B-B14F-4D97-AF65-F5344CB8AC3E}">
        <p14:creationId xmlns:p14="http://schemas.microsoft.com/office/powerpoint/2010/main" val="17951617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927" rtl="0" eaLnBrk="1" fontAlgn="base" latinLnBrk="0" hangingPunct="1">
              <a:lnSpc>
                <a:spcPct val="90000"/>
              </a:lnSpc>
              <a:spcBef>
                <a:spcPct val="0"/>
              </a:spcBef>
              <a:spcAft>
                <a:spcPct val="0"/>
              </a:spcAft>
              <a:buClrTx/>
              <a:buSzTx/>
              <a:buFont typeface="Arial" panose="020B0604020202020204" pitchFamily="34" charset="0"/>
              <a:buNone/>
              <a:tabLst/>
              <a:defRPr/>
            </a:pPr>
            <a:r>
              <a:rPr lang="de-de" sz="1200" b="0" dirty="0">
                <a:solidFill>
                  <a:srgbClr val="002060"/>
                </a:solidFill>
                <a:latin typeface="Segoe UI"/>
                <a:cs typeface="Segoe UI" pitchFamily="34" charset="0"/>
              </a:rPr>
              <a:t>KMU: Daten: Cloud Ascent als Neigungsdaten für indirekt – NIS (+Marketingkit) // sich auf den neuesten Stand bringen und darüber nachdenken, wie die Gelegenheit genutzt werden kann </a:t>
            </a:r>
          </a:p>
          <a:p>
            <a:pPr marL="171450" marR="0" lvl="0" indent="-171450" algn="l" defTabSz="913927" rtl="0" eaLnBrk="1" fontAlgn="base" latinLnBrk="0" hangingPunct="1">
              <a:lnSpc>
                <a:spcPct val="90000"/>
              </a:lnSpc>
              <a:spcBef>
                <a:spcPct val="0"/>
              </a:spcBef>
              <a:spcAft>
                <a:spcPct val="0"/>
              </a:spcAft>
              <a:buClrTx/>
              <a:buSzTx/>
              <a:buFont typeface="Arial" panose="020B0604020202020204" pitchFamily="34" charset="0"/>
              <a:buChar char="•"/>
              <a:tabLst/>
              <a:defRPr/>
            </a:pPr>
            <a:endParaRPr lang="en-US" sz="1200" b="1" dirty="0">
              <a:solidFill>
                <a:srgbClr val="002060"/>
              </a:solidFill>
              <a:latin typeface="Segoe UI"/>
              <a:cs typeface="Segoe UI"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03D0CE-31AE-4780-BCF5-D80FA4F243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417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3FC92D-D11E-4CC1-A5E3-C506190E1EA2}" type="slidenum">
              <a:rPr lang="en-US" smtClean="0"/>
              <a:t>2</a:t>
            </a:fld>
            <a:endParaRPr lang="en-US"/>
          </a:p>
        </p:txBody>
      </p:sp>
    </p:spTree>
    <p:extLst>
      <p:ext uri="{BB962C8B-B14F-4D97-AF65-F5344CB8AC3E}">
        <p14:creationId xmlns:p14="http://schemas.microsoft.com/office/powerpoint/2010/main" val="31956118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MPL/Co-Selling-Partner: eingehende Referrals</a:t>
            </a:r>
          </a:p>
          <a:p>
            <a:pPr marL="0" marR="0" lvl="0" indent="0" algn="l" defTabSz="914367" rtl="0" eaLnBrk="1" fontAlgn="auto" latinLnBrk="0" hangingPunct="1">
              <a:lnSpc>
                <a:spcPct val="90000"/>
              </a:lnSpc>
              <a:spcBef>
                <a:spcPts val="0"/>
              </a:spcBef>
              <a:spcAft>
                <a:spcPts val="333"/>
              </a:spcAft>
              <a:buClrTx/>
              <a:buSzTx/>
              <a:buFontTx/>
              <a:buNone/>
              <a:tabLst/>
              <a:defRPr/>
            </a:pPr>
            <a:r>
              <a:rPr lang="de-de" dirty="0"/>
              <a:t>KMU: </a:t>
            </a:r>
            <a:r>
              <a:rPr lang="de-de" sz="900" b="0" dirty="0">
                <a:solidFill>
                  <a:srgbClr val="002060"/>
                </a:solidFill>
                <a:latin typeface="Segoe UI"/>
                <a:cs typeface="Segoe UI" pitchFamily="34" charset="0"/>
              </a:rPr>
              <a:t>mit Ihrem Distributor in Kontakt bleiben</a:t>
            </a:r>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de-de"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Alle Rechte vorbehalten. MICROSOFT ÜBERNIMMT KEINE AUSDRÜCKLICHE, STILLSCHWEIGENDE ODER GESETZLICHE GARANTIE FÜR DIE INFORMATIONEN IN DIESER PRÄSENTATION.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2/23/2024 7:02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731279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3FC92D-D11E-4CC1-A5E3-C506190E1EA2}" type="slidenum">
              <a:rPr lang="en-US" smtClean="0"/>
              <a:t>21</a:t>
            </a:fld>
            <a:endParaRPr lang="en-US"/>
          </a:p>
        </p:txBody>
      </p:sp>
    </p:spTree>
    <p:extLst>
      <p:ext uri="{BB962C8B-B14F-4D97-AF65-F5344CB8AC3E}">
        <p14:creationId xmlns:p14="http://schemas.microsoft.com/office/powerpoint/2010/main" val="8994203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3FC92D-D11E-4CC1-A5E3-C506190E1EA2}" type="slidenum">
              <a:rPr lang="en-US" smtClean="0"/>
              <a:t>22</a:t>
            </a:fld>
            <a:endParaRPr lang="en-US"/>
          </a:p>
        </p:txBody>
      </p:sp>
    </p:spTree>
    <p:extLst>
      <p:ext uri="{BB962C8B-B14F-4D97-AF65-F5344CB8AC3E}">
        <p14:creationId xmlns:p14="http://schemas.microsoft.com/office/powerpoint/2010/main" val="1695198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a:latin typeface="Segoe UI" panose="020B0502040204020203" pitchFamily="34" charset="0"/>
                <a:cs typeface="Segoe UI" panose="020B0502040204020203" pitchFamily="34" charset="0"/>
              </a:rPr>
              <a:t>Neue und bestehende Azure-Kund*innen im Enterprise-Segment, die schnellere Innovationen und eine schnellere Bereitstellung intelligenter Apps wünschen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3FC92D-D11E-4CC1-A5E3-C506190E1E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2951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3FC92D-D11E-4CC1-A5E3-C506190E1EA2}" type="slidenum">
              <a:rPr lang="en-US" smtClean="0"/>
              <a:t>4</a:t>
            </a:fld>
            <a:endParaRPr lang="en-US"/>
          </a:p>
        </p:txBody>
      </p:sp>
    </p:spTree>
    <p:extLst>
      <p:ext uri="{BB962C8B-B14F-4D97-AF65-F5344CB8AC3E}">
        <p14:creationId xmlns:p14="http://schemas.microsoft.com/office/powerpoint/2010/main" val="2498341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3FC92D-D11E-4CC1-A5E3-C506190E1EA2}" type="slidenum">
              <a:rPr lang="en-US" smtClean="0"/>
              <a:t>5</a:t>
            </a:fld>
            <a:endParaRPr lang="en-US"/>
          </a:p>
        </p:txBody>
      </p:sp>
    </p:spTree>
    <p:extLst>
      <p:ext uri="{BB962C8B-B14F-4D97-AF65-F5344CB8AC3E}">
        <p14:creationId xmlns:p14="http://schemas.microsoft.com/office/powerpoint/2010/main" val="1921489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3FC92D-D11E-4CC1-A5E3-C506190E1EA2}" type="slidenum">
              <a:rPr lang="en-US" smtClean="0"/>
              <a:t>6</a:t>
            </a:fld>
            <a:endParaRPr lang="en-US"/>
          </a:p>
        </p:txBody>
      </p:sp>
    </p:spTree>
    <p:extLst>
      <p:ext uri="{BB962C8B-B14F-4D97-AF65-F5344CB8AC3E}">
        <p14:creationId xmlns:p14="http://schemas.microsoft.com/office/powerpoint/2010/main" val="3832127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3FC92D-D11E-4CC1-A5E3-C506190E1EA2}" type="slidenum">
              <a:rPr lang="en-US" smtClean="0"/>
              <a:t>7</a:t>
            </a:fld>
            <a:endParaRPr lang="en-US"/>
          </a:p>
        </p:txBody>
      </p:sp>
    </p:spTree>
    <p:extLst>
      <p:ext uri="{BB962C8B-B14F-4D97-AF65-F5344CB8AC3E}">
        <p14:creationId xmlns:p14="http://schemas.microsoft.com/office/powerpoint/2010/main" val="3030718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3FC92D-D11E-4CC1-A5E3-C506190E1EA2}" type="slidenum">
              <a:rPr lang="en-US" smtClean="0"/>
              <a:t>8</a:t>
            </a:fld>
            <a:endParaRPr lang="en-US"/>
          </a:p>
        </p:txBody>
      </p:sp>
    </p:spTree>
    <p:extLst>
      <p:ext uri="{BB962C8B-B14F-4D97-AF65-F5344CB8AC3E}">
        <p14:creationId xmlns:p14="http://schemas.microsoft.com/office/powerpoint/2010/main" val="4229288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3FC92D-D11E-4CC1-A5E3-C506190E1EA2}" type="slidenum">
              <a:rPr lang="en-US" smtClean="0"/>
              <a:t>9</a:t>
            </a:fld>
            <a:endParaRPr lang="en-US"/>
          </a:p>
        </p:txBody>
      </p:sp>
    </p:spTree>
    <p:extLst>
      <p:ext uri="{BB962C8B-B14F-4D97-AF65-F5344CB8AC3E}">
        <p14:creationId xmlns:p14="http://schemas.microsoft.com/office/powerpoint/2010/main" val="2446516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3.emf"/><Relationship Id="rId4" Type="http://schemas.openxmlformats.org/officeDocument/2006/relationships/oleObject" Target="../embeddings/oleObject1.bin"/></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chemeClr val="tx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accent3"/>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5326063" y="0"/>
            <a:ext cx="6865937" cy="6858000"/>
          </a:xfrm>
        </p:spPr>
        <p:txBody>
          <a:bodyPr/>
          <a:lstStyle/>
          <a:p>
            <a:r>
              <a:rPr lang="en-US"/>
              <a:t>Click icon to add picture</a:t>
            </a:r>
          </a:p>
        </p:txBody>
      </p:sp>
    </p:spTree>
    <p:extLst>
      <p:ext uri="{BB962C8B-B14F-4D97-AF65-F5344CB8AC3E}">
        <p14:creationId xmlns:p14="http://schemas.microsoft.com/office/powerpoint/2010/main" val="41869902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lank 12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3118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9B73A7A-7AE3-4311-93DE-C73CAE3E920F}"/>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4" name="Object 3" hidden="1">
                        <a:extLst>
                          <a:ext uri="{FF2B5EF4-FFF2-40B4-BE49-F238E27FC236}">
                            <a16:creationId xmlns:a16="http://schemas.microsoft.com/office/drawing/2014/main" id="{E9B73A7A-7AE3-4311-93DE-C73CAE3E920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BB6A604-342D-484A-9959-AF642E65F564}"/>
              </a:ext>
            </a:extLst>
          </p:cNvPr>
          <p:cNvSpPr/>
          <p:nvPr userDrawn="1">
            <p:custDataLst>
              <p:tags r:id="rId2"/>
            </p:custDataLst>
          </p:nvPr>
        </p:nvSpPr>
        <p:spPr bwMode="auto">
          <a:xfrm>
            <a:off x="0" y="0"/>
            <a:ext cx="158750" cy="15875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defTabSz="932472" fontAlgn="base">
              <a:spcBef>
                <a:spcPct val="0"/>
              </a:spcBef>
              <a:spcAft>
                <a:spcPct val="0"/>
              </a:spcAft>
            </a:pPr>
            <a:endParaRPr lang="en-US" sz="3200" b="0" i="0" baseline="0" err="1">
              <a:solidFill>
                <a:srgbClr val="FFFFFF"/>
              </a:solidFill>
              <a:latin typeface="Segoe UI Semibold" panose="020B0702040204020203" pitchFamily="34" charset="0"/>
              <a:ea typeface="+mn-ea"/>
              <a:cs typeface="Segoe UI" pitchFamily="34" charset="0"/>
              <a:sym typeface="Segoe UI Semibold" panose="020B0702040204020203"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492443"/>
          </a:xfrm>
        </p:spPr>
        <p:txBody>
          <a:bodyPr/>
          <a:lstStyle>
            <a:lvl1pPr>
              <a:defRPr sz="3200"/>
            </a:lvl1pPr>
          </a:lstStyle>
          <a:p>
            <a:r>
              <a:rPr lang="en-US"/>
              <a:t>Click to edit Master title style</a:t>
            </a:r>
          </a:p>
        </p:txBody>
      </p:sp>
    </p:spTree>
    <p:extLst>
      <p:ext uri="{BB962C8B-B14F-4D97-AF65-F5344CB8AC3E}">
        <p14:creationId xmlns:p14="http://schemas.microsoft.com/office/powerpoint/2010/main" val="30486234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6141468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41A58-112E-C250-300C-F08B626470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343DF4-A162-CD05-4B28-6D761AE788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9849676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chemeClr val="tx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accent3"/>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5326063" y="0"/>
            <a:ext cx="6865937" cy="6858000"/>
          </a:xfrm>
        </p:spPr>
        <p:txBody>
          <a:bodyPr/>
          <a:lstStyle/>
          <a:p>
            <a:r>
              <a:rPr lang="en-US"/>
              <a:t>Click icon to add picture</a:t>
            </a:r>
          </a:p>
        </p:txBody>
      </p:sp>
    </p:spTree>
    <p:extLst>
      <p:ext uri="{BB962C8B-B14F-4D97-AF65-F5344CB8AC3E}">
        <p14:creationId xmlns:p14="http://schemas.microsoft.com/office/powerpoint/2010/main" val="36454120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d Slide Black Bkg">
    <p:bg>
      <p:bgPr>
        <a:solidFill>
          <a:schemeClr val="tx1">
            <a:lumMod val="95000"/>
          </a:schemeClr>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Thank you</a:t>
            </a:r>
          </a:p>
        </p:txBody>
      </p:sp>
    </p:spTree>
    <p:extLst>
      <p:ext uri="{BB962C8B-B14F-4D97-AF65-F5344CB8AC3E}">
        <p14:creationId xmlns:p14="http://schemas.microsoft.com/office/powerpoint/2010/main" val="15525974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782583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194288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55302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Square Photo Righ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5299075" y="0"/>
            <a:ext cx="6892925" cy="6457350"/>
          </a:xfrm>
        </p:spPr>
        <p:txBody>
          <a:bodyPr/>
          <a:lstStyle/>
          <a:p>
            <a:r>
              <a:rPr lang="en-US" dirty="0"/>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584200"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584200" y="1436688"/>
            <a:ext cx="3470275" cy="2302169"/>
          </a:xfrm>
        </p:spPr>
        <p:txBody>
          <a:bodyPr/>
          <a:lstStyle>
            <a:lvl1pPr marL="0" indent="0">
              <a:buFontTx/>
              <a:buNone/>
              <a:defRPr sz="2200"/>
            </a:lvl1pPr>
            <a:lvl2pPr marL="228600" indent="0">
              <a:buFontTx/>
              <a:buNone/>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402796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p15:clr>
            <a:srgbClr val="A4A3A4"/>
          </p15:clr>
        </p15:guide>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Black Bkg">
    <p:bg>
      <p:bgPr>
        <a:solidFill>
          <a:schemeClr val="tx1">
            <a:lumMod val="95000"/>
          </a:schemeClr>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Thank you</a:t>
            </a:r>
          </a:p>
        </p:txBody>
      </p:sp>
    </p:spTree>
    <p:extLst>
      <p:ext uri="{BB962C8B-B14F-4D97-AF65-F5344CB8AC3E}">
        <p14:creationId xmlns:p14="http://schemas.microsoft.com/office/powerpoint/2010/main" val="4451883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5610229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Slide">
    <p:bg>
      <p:bgPr>
        <a:solidFill>
          <a:srgbClr val="00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7063518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Bio_Slide_Sing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0BBD6-7D83-4443-A81D-81178169D10D}"/>
              </a:ext>
            </a:extLst>
          </p:cNvPr>
          <p:cNvSpPr>
            <a:spLocks noGrp="1"/>
          </p:cNvSpPr>
          <p:nvPr>
            <p:ph type="title"/>
          </p:nvPr>
        </p:nvSpPr>
        <p:spPr>
          <a:xfrm>
            <a:off x="456271" y="446050"/>
            <a:ext cx="11241358" cy="670000"/>
          </a:xfrm>
        </p:spPr>
        <p:txBody>
          <a:bodyPr>
            <a:noAutofit/>
          </a:bodyPr>
          <a:lstStyle>
            <a:lvl1pPr>
              <a:defRPr sz="3200"/>
            </a:lvl1pPr>
          </a:lstStyle>
          <a:p>
            <a:r>
              <a:rPr lang="en-US"/>
              <a:t>Click to edit Master title style</a:t>
            </a:r>
          </a:p>
        </p:txBody>
      </p:sp>
      <p:sp>
        <p:nvSpPr>
          <p:cNvPr id="3" name="Text Placeholder 2">
            <a:extLst>
              <a:ext uri="{FF2B5EF4-FFF2-40B4-BE49-F238E27FC236}">
                <a16:creationId xmlns:a16="http://schemas.microsoft.com/office/drawing/2014/main" id="{85288A66-5431-4C16-89D5-934A0541217E}"/>
              </a:ext>
            </a:extLst>
          </p:cNvPr>
          <p:cNvSpPr>
            <a:spLocks noGrp="1"/>
          </p:cNvSpPr>
          <p:nvPr>
            <p:ph idx="10"/>
          </p:nvPr>
        </p:nvSpPr>
        <p:spPr>
          <a:xfrm>
            <a:off x="457200" y="1371600"/>
            <a:ext cx="5367013" cy="5040350"/>
          </a:xfrm>
          <a:prstGeom prst="rect">
            <a:avLst/>
          </a:prstGeom>
        </p:spPr>
        <p:txBody>
          <a:bodyPr vert="horz" lIns="0" tIns="0" rIns="0" bIns="0" rtlCol="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5324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821689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724376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Square Photo Righ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5299075" y="0"/>
            <a:ext cx="6892925" cy="6457350"/>
          </a:xfrm>
        </p:spPr>
        <p:txBody>
          <a:bodyPr/>
          <a:lstStyle/>
          <a:p>
            <a:r>
              <a:rPr lang="en-US" dirty="0"/>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584200"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584200" y="1436688"/>
            <a:ext cx="3470275" cy="2302169"/>
          </a:xfrm>
        </p:spPr>
        <p:txBody>
          <a:bodyPr/>
          <a:lstStyle>
            <a:lvl1pPr marL="0" indent="0">
              <a:buFontTx/>
              <a:buNone/>
              <a:defRPr sz="2200"/>
            </a:lvl1pPr>
            <a:lvl2pPr marL="228600" indent="0">
              <a:buFontTx/>
              <a:buNone/>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573765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p15:clr>
            <a:srgbClr val="A4A3A4"/>
          </p15:clr>
        </p15:guide>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45735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75747"/>
          </a:xfrm>
        </p:spPr>
        <p:txBody>
          <a:bodyPr anchor="t">
            <a:noAutofit/>
          </a:bodyPr>
          <a:lstStyle>
            <a:lvl1pPr>
              <a:defRPr>
                <a:solidFill>
                  <a:schemeClr val="tx1"/>
                </a:solidFill>
              </a:defRPr>
            </a:lvl1pPr>
          </a:lstStyle>
          <a:p>
            <a:r>
              <a:rPr lang="en-US" dirty="0"/>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584200" y="1286005"/>
            <a:ext cx="3187700" cy="4911595"/>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dirty="0"/>
              <a:t>Subtitle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8298184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6778083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2412096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Quote slide 1b">
    <p:bg>
      <p:bgRef idx="1001">
        <a:schemeClr val="bg2"/>
      </p:bgRef>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1739900" y="3779493"/>
            <a:ext cx="5795963" cy="276999"/>
          </a:xfrm>
        </p:spPr>
        <p:txBody>
          <a:bodyPr/>
          <a:lstStyle>
            <a:lvl1pPr marL="0" indent="0" algn="l">
              <a:spcBef>
                <a:spcPts val="0"/>
              </a:spcBef>
              <a:buNone/>
              <a:defRPr sz="1800">
                <a:solidFill>
                  <a:schemeClr val="tx1"/>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1739900" y="4077072"/>
            <a:ext cx="5795963" cy="215444"/>
          </a:xfrm>
        </p:spPr>
        <p:txBody>
          <a:bodyPr/>
          <a:lstStyle>
            <a:lvl1pPr marL="0" indent="0" algn="l">
              <a:spcBef>
                <a:spcPts val="0"/>
              </a:spcBef>
              <a:buNone/>
              <a:defRPr sz="1400">
                <a:solidFill>
                  <a:schemeClr val="tx1"/>
                </a:solidFill>
                <a:latin typeface="+mn-lt"/>
              </a:defRPr>
            </a:lvl1pPr>
          </a:lstStyle>
          <a:p>
            <a:pPr lvl="0"/>
            <a:r>
              <a:rPr lang="en-US"/>
              <a:t>Job title or another attribute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1739899" y="2025650"/>
            <a:ext cx="9866313" cy="1661993"/>
          </a:xfrm>
        </p:spPr>
        <p:txBody>
          <a:bodyPr anchor="b"/>
          <a:lstStyle>
            <a:lvl1pPr>
              <a:defRPr>
                <a:solidFill>
                  <a:schemeClr val="accent3"/>
                </a:solidFill>
              </a:defRPr>
            </a:lvl1pPr>
          </a:lstStyle>
          <a:p>
            <a:r>
              <a:rPr lang="en-US"/>
              <a:t>Add quote text here Add quote text here Add quote text here Add quote text here Add quote text here</a:t>
            </a:r>
          </a:p>
        </p:txBody>
      </p:sp>
    </p:spTree>
    <p:extLst>
      <p:ext uri="{BB962C8B-B14F-4D97-AF65-F5344CB8AC3E}">
        <p14:creationId xmlns:p14="http://schemas.microsoft.com/office/powerpoint/2010/main" val="316745441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1.emf"/><Relationship Id="rId5" Type="http://schemas.openxmlformats.org/officeDocument/2006/relationships/slideLayout" Target="../slideLayouts/slideLayout18.xml"/><Relationship Id="rId10" Type="http://schemas.openxmlformats.org/officeDocument/2006/relationships/theme" Target="../theme/theme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721181855"/>
      </p:ext>
    </p:extLst>
  </p:cSld>
  <p:clrMap bg1="lt1" tx1="dk1" bg2="lt2" tx2="dk2" accent1="accent1" accent2="accent2" accent3="accent3" accent4="accent4" accent5="accent5" accent6="accent6" hlink="hlink" folHlink="folHlink"/>
  <p:sldLayoutIdLst>
    <p:sldLayoutId id="2147483709" r:id="rId1"/>
    <p:sldLayoutId id="2147483717" r:id="rId2"/>
    <p:sldLayoutId id="2147483719" r:id="rId3"/>
    <p:sldLayoutId id="2147483743" r:id="rId4"/>
    <p:sldLayoutId id="2147483754" r:id="rId5"/>
    <p:sldLayoutId id="2147483784" r:id="rId6"/>
    <p:sldLayoutId id="2147485590" r:id="rId7"/>
    <p:sldLayoutId id="2147485595" r:id="rId8"/>
    <p:sldLayoutId id="2147485608" r:id="rId9"/>
    <p:sldLayoutId id="2147485609" r:id="rId10"/>
    <p:sldLayoutId id="2147485610" r:id="rId11"/>
    <p:sldLayoutId id="2147485611" r:id="rId1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125725152"/>
      </p:ext>
    </p:extLst>
  </p:cSld>
  <p:clrMap bg1="lt1" tx1="dk1" bg2="lt2" tx2="dk2" accent1="accent1" accent2="accent2" accent3="accent3" accent4="accent4" accent5="accent5" accent6="accent6" hlink="hlink" folHlink="folHlink"/>
  <p:sldLayoutIdLst>
    <p:sldLayoutId id="2147485596" r:id="rId1"/>
  </p:sldLayoutIdLst>
  <p:transition>
    <p:fade/>
  </p:transition>
  <p:hf sldNum="0" hd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532655811"/>
      </p:ext>
    </p:extLst>
  </p:cSld>
  <p:clrMap bg1="lt1" tx1="dk1" bg2="lt2" tx2="dk2" accent1="accent1" accent2="accent2" accent3="accent3" accent4="accent4" accent5="accent5" accent6="accent6" hlink="hlink" folHlink="folHlink"/>
  <p:sldLayoutIdLst>
    <p:sldLayoutId id="2147485598" r:id="rId1"/>
    <p:sldLayoutId id="2147485599" r:id="rId2"/>
    <p:sldLayoutId id="2147485600" r:id="rId3"/>
    <p:sldLayoutId id="2147485601" r:id="rId4"/>
    <p:sldLayoutId id="2147485602" r:id="rId5"/>
    <p:sldLayoutId id="2147485603" r:id="rId6"/>
    <p:sldLayoutId id="2147485604" r:id="rId7"/>
    <p:sldLayoutId id="2147485605" r:id="rId8"/>
    <p:sldLayoutId id="2147485606" r:id="rId9"/>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g"/><Relationship Id="rId18" Type="http://schemas.openxmlformats.org/officeDocument/2006/relationships/hyperlink" Target="https://partner.microsoft.com/en-US/asset/collection/network-and-information-security-2-directive-series#/" TargetMode="External"/><Relationship Id="rId3" Type="http://schemas.openxmlformats.org/officeDocument/2006/relationships/hyperlink" Target="https://microsoft.seismic.com/app#/doccenter/bc236b83-b0c2-4cf5-968e-778d7884157b/doc/%252Fddc3e5b55d-77cd-4bba-9883-525bad6db887%252Fdd6466dcd3-1a77-477b-aa6a-a6d8aa15ef0c%252FdfNWMzZThiNDQtYjYxZS0wNGI2LWJkY2UtYzYzODZjNGMwYTE3%252CPT0%253D%252CU2FsZXMgUmVzb3VyY2U%253D%252Flfbcb13f1e-9d6c-45eb-a45a-390c650db99d//?mode=view&amp;searchId=c5c4adf1-f40b-40a0-8842-81930d664c74" TargetMode="External"/><Relationship Id="rId7" Type="http://schemas.openxmlformats.org/officeDocument/2006/relationships/image" Target="../media/image16.jpeg"/><Relationship Id="rId12" Type="http://schemas.openxmlformats.org/officeDocument/2006/relationships/image" Target="../media/image21.jpg"/><Relationship Id="rId17" Type="http://schemas.openxmlformats.org/officeDocument/2006/relationships/image" Target="../media/image26.jpg"/><Relationship Id="rId2" Type="http://schemas.openxmlformats.org/officeDocument/2006/relationships/notesSlide" Target="../notesSlides/notesSlide10.xml"/><Relationship Id="rId16"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image" Target="../media/image15.jpeg"/><Relationship Id="rId11" Type="http://schemas.openxmlformats.org/officeDocument/2006/relationships/image" Target="../media/image20.jpg"/><Relationship Id="rId5" Type="http://schemas.openxmlformats.org/officeDocument/2006/relationships/image" Target="../media/image14.svg"/><Relationship Id="rId15" Type="http://schemas.openxmlformats.org/officeDocument/2006/relationships/image" Target="../media/image24.jpeg"/><Relationship Id="rId10" Type="http://schemas.openxmlformats.org/officeDocument/2006/relationships/image" Target="../media/image19.jpg"/><Relationship Id="rId4" Type="http://schemas.openxmlformats.org/officeDocument/2006/relationships/image" Target="../media/image13.png"/><Relationship Id="rId9" Type="http://schemas.openxmlformats.org/officeDocument/2006/relationships/image" Target="../media/image18.jpg"/><Relationship Id="rId14" Type="http://schemas.openxmlformats.org/officeDocument/2006/relationships/image" Target="../media/image23.jpg"/></Relationships>
</file>

<file path=ppt/slides/_rels/slide11.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0.jpg"/><Relationship Id="rId18" Type="http://schemas.openxmlformats.org/officeDocument/2006/relationships/image" Target="../media/image16.jpeg"/><Relationship Id="rId3" Type="http://schemas.openxmlformats.org/officeDocument/2006/relationships/hyperlink" Target="https://aka.ms/NIS2-Security" TargetMode="External"/><Relationship Id="rId21" Type="http://schemas.openxmlformats.org/officeDocument/2006/relationships/image" Target="../media/image31.jpg"/><Relationship Id="rId7" Type="http://schemas.openxmlformats.org/officeDocument/2006/relationships/hyperlink" Target="https://aka.ms/Microsoft-Partner-Led-Marketing-Guidelines" TargetMode="External"/><Relationship Id="rId12" Type="http://schemas.openxmlformats.org/officeDocument/2006/relationships/image" Target="../media/image19.jpg"/><Relationship Id="rId17" Type="http://schemas.openxmlformats.org/officeDocument/2006/relationships/image" Target="../media/image15.jpeg"/><Relationship Id="rId2" Type="http://schemas.openxmlformats.org/officeDocument/2006/relationships/notesSlide" Target="../notesSlides/notesSlide11.xml"/><Relationship Id="rId16" Type="http://schemas.openxmlformats.org/officeDocument/2006/relationships/image" Target="../media/image25.jpg"/><Relationship Id="rId20"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hyperlink" Target="https://partner.microsoft.com/en-us/support" TargetMode="External"/><Relationship Id="rId11" Type="http://schemas.openxmlformats.org/officeDocument/2006/relationships/image" Target="../media/image23.jpg"/><Relationship Id="rId5" Type="http://schemas.openxmlformats.org/officeDocument/2006/relationships/image" Target="../media/image28.svg"/><Relationship Id="rId15" Type="http://schemas.openxmlformats.org/officeDocument/2006/relationships/image" Target="../media/image26.jpg"/><Relationship Id="rId23" Type="http://schemas.openxmlformats.org/officeDocument/2006/relationships/image" Target="../media/image18.jpg"/><Relationship Id="rId10" Type="http://schemas.openxmlformats.org/officeDocument/2006/relationships/image" Target="../media/image22.jpg"/><Relationship Id="rId19" Type="http://schemas.openxmlformats.org/officeDocument/2006/relationships/image" Target="../media/image17.jpeg"/><Relationship Id="rId4" Type="http://schemas.openxmlformats.org/officeDocument/2006/relationships/image" Target="../media/image27.png"/><Relationship Id="rId9" Type="http://schemas.openxmlformats.org/officeDocument/2006/relationships/image" Target="../media/image21.jpg"/><Relationship Id="rId14" Type="http://schemas.openxmlformats.org/officeDocument/2006/relationships/image" Target="../media/image29.jpg"/><Relationship Id="rId22" Type="http://schemas.openxmlformats.org/officeDocument/2006/relationships/image" Target="../media/image32.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learn.microsoft.com/en-us/partner-center/overview"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learn.microsoft.com/en-us/partner-center/overview"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C04F4-D44B-034E-BDA3-B1A28177F4AC}"/>
              </a:ext>
            </a:extLst>
          </p:cNvPr>
          <p:cNvSpPr>
            <a:spLocks noGrp="1"/>
          </p:cNvSpPr>
          <p:nvPr>
            <p:ph type="title"/>
          </p:nvPr>
        </p:nvSpPr>
        <p:spPr>
          <a:xfrm>
            <a:off x="547602" y="897537"/>
            <a:ext cx="5548398" cy="3170099"/>
          </a:xfrm>
        </p:spPr>
        <p:txBody>
          <a:bodyPr/>
          <a:lstStyle/>
          <a:p>
            <a:r>
              <a:rPr lang="de-de" sz="3000" dirty="0">
                <a:solidFill>
                  <a:schemeClr val="bg1"/>
                </a:solidFill>
                <a:cs typeface="Segoe UI"/>
              </a:rPr>
              <a:t>Richtlinie zur Gewährleistung einer hohen Netzwerk- </a:t>
            </a:r>
            <a:br>
              <a:rPr lang="de-de" sz="3000" dirty="0">
                <a:solidFill>
                  <a:schemeClr val="bg1"/>
                </a:solidFill>
                <a:cs typeface="Segoe UI"/>
              </a:rPr>
            </a:br>
            <a:r>
              <a:rPr lang="de-de" sz="3000" dirty="0">
                <a:solidFill>
                  <a:schemeClr val="bg1"/>
                </a:solidFill>
                <a:cs typeface="Segoe UI"/>
              </a:rPr>
              <a:t>und Informationssicherheit 2 (NIS2)</a:t>
            </a:r>
            <a:br>
              <a:rPr dirty="0"/>
            </a:br>
            <a:br>
              <a:rPr dirty="0"/>
            </a:br>
            <a:r>
              <a:rPr lang="de-de" sz="2500" dirty="0">
                <a:solidFill>
                  <a:srgbClr val="0078D4"/>
                </a:solidFill>
                <a:cs typeface="Segoe UI"/>
              </a:rPr>
              <a:t>Campaign-in-a-Box </a:t>
            </a:r>
            <a:br>
              <a:rPr dirty="0"/>
            </a:br>
            <a:r>
              <a:rPr lang="de-de" sz="2500" dirty="0">
                <a:solidFill>
                  <a:srgbClr val="0078D4"/>
                </a:solidFill>
                <a:cs typeface="Segoe UI"/>
              </a:rPr>
              <a:t>Leitfaden zur Durchführung</a:t>
            </a:r>
            <a:endParaRPr lang="en-US" dirty="0"/>
          </a:p>
        </p:txBody>
      </p:sp>
      <p:sp>
        <p:nvSpPr>
          <p:cNvPr id="3" name="Text Placeholder 2">
            <a:extLst>
              <a:ext uri="{FF2B5EF4-FFF2-40B4-BE49-F238E27FC236}">
                <a16:creationId xmlns:a16="http://schemas.microsoft.com/office/drawing/2014/main" id="{8979BC2D-2378-144D-8779-2C4A3D32B56B}"/>
              </a:ext>
            </a:extLst>
          </p:cNvPr>
          <p:cNvSpPr>
            <a:spLocks noGrp="1"/>
          </p:cNvSpPr>
          <p:nvPr>
            <p:ph type="body" sz="quarter" idx="12"/>
          </p:nvPr>
        </p:nvSpPr>
        <p:spPr>
          <a:xfrm>
            <a:off x="547602" y="4530145"/>
            <a:ext cx="3330082" cy="923330"/>
          </a:xfrm>
        </p:spPr>
        <p:txBody>
          <a:bodyPr vert="horz" wrap="square" lIns="0" tIns="0" rIns="0" bIns="0" rtlCol="0" anchor="t">
            <a:spAutoFit/>
          </a:bodyPr>
          <a:lstStyle/>
          <a:p>
            <a:r>
              <a:rPr lang="de-de" sz="2000" dirty="0">
                <a:solidFill>
                  <a:schemeClr val="bg1">
                    <a:lumMod val="65000"/>
                    <a:lumOff val="35000"/>
                  </a:schemeClr>
                </a:solidFill>
                <a:cs typeface="Segoe UI"/>
              </a:rPr>
              <a:t>Marketingressourcen für Partner, um Kundeninteresse zu wecken und auszuloten</a:t>
            </a:r>
          </a:p>
        </p:txBody>
      </p:sp>
      <p:pic>
        <p:nvPicPr>
          <p:cNvPr id="4" name="Picture 3">
            <a:extLst>
              <a:ext uri="{FF2B5EF4-FFF2-40B4-BE49-F238E27FC236}">
                <a16:creationId xmlns:a16="http://schemas.microsoft.com/office/drawing/2014/main" id="{CA440090-39BD-17CB-0431-8A3ED28505B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696262" y="0"/>
            <a:ext cx="6494331" cy="6858000"/>
          </a:xfrm>
          <a:prstGeom prst="rect">
            <a:avLst/>
          </a:prstGeom>
        </p:spPr>
      </p:pic>
      <p:sp>
        <p:nvSpPr>
          <p:cNvPr id="9" name="Text Placeholder 2">
            <a:extLst>
              <a:ext uri="{FF2B5EF4-FFF2-40B4-BE49-F238E27FC236}">
                <a16:creationId xmlns:a16="http://schemas.microsoft.com/office/drawing/2014/main" id="{BB1421B8-FE34-FDB7-4CE2-D913D17E7C66}"/>
              </a:ext>
            </a:extLst>
          </p:cNvPr>
          <p:cNvSpPr txBox="1">
            <a:spLocks/>
          </p:cNvSpPr>
          <p:nvPr/>
        </p:nvSpPr>
        <p:spPr>
          <a:xfrm>
            <a:off x="547602" y="5915985"/>
            <a:ext cx="2551198" cy="246221"/>
          </a:xfrm>
          <a:prstGeom prst="rect">
            <a:avLst/>
          </a:prstGeom>
          <a:noFill/>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600" dirty="0">
                <a:solidFill>
                  <a:schemeClr val="bg1">
                    <a:lumMod val="65000"/>
                    <a:lumOff val="35000"/>
                  </a:schemeClr>
                </a:solidFill>
                <a:cs typeface="Segoe UI"/>
              </a:rPr>
              <a:t>Januar 2024</a:t>
            </a:r>
            <a:endParaRPr lang="en-US" dirty="0">
              <a:solidFill>
                <a:schemeClr val="bg1">
                  <a:lumMod val="65000"/>
                  <a:lumOff val="35000"/>
                </a:schemeClr>
              </a:solidFill>
            </a:endParaRPr>
          </a:p>
        </p:txBody>
      </p:sp>
    </p:spTree>
    <p:extLst>
      <p:ext uri="{BB962C8B-B14F-4D97-AF65-F5344CB8AC3E}">
        <p14:creationId xmlns:p14="http://schemas.microsoft.com/office/powerpoint/2010/main" val="1111858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4" name="Google Shape;604;p2">
            <a:extLst>
              <a:ext uri="{FF2B5EF4-FFF2-40B4-BE49-F238E27FC236}">
                <a16:creationId xmlns:a16="http://schemas.microsoft.com/office/drawing/2014/main" id="{3DFC0B58-D690-D980-0AC3-EC3581C31AD3}"/>
              </a:ext>
              <a:ext uri="{C183D7F6-B498-43B3-948B-1728B52AA6E4}">
                <adec:decorative xmlns:adec="http://schemas.microsoft.com/office/drawing/2017/decorative" val="1"/>
              </a:ext>
            </a:extLst>
          </p:cNvPr>
          <p:cNvCxnSpPr>
            <a:cxnSpLocks/>
          </p:cNvCxnSpPr>
          <p:nvPr/>
        </p:nvCxnSpPr>
        <p:spPr>
          <a:xfrm>
            <a:off x="1806165" y="3489625"/>
            <a:ext cx="1280160" cy="1"/>
          </a:xfrm>
          <a:prstGeom prst="straightConnector1">
            <a:avLst/>
          </a:prstGeom>
          <a:noFill/>
          <a:ln w="9525" cap="flat" cmpd="sng">
            <a:solidFill>
              <a:schemeClr val="accent1"/>
            </a:solidFill>
            <a:prstDash val="solid"/>
            <a:miter lim="800000"/>
            <a:headEnd type="none" w="sm" len="sm"/>
            <a:tailEnd type="triangle" w="med" len="med"/>
          </a:ln>
        </p:spPr>
      </p:cxnSp>
      <p:sp>
        <p:nvSpPr>
          <p:cNvPr id="225" name="Google Shape;597;p2">
            <a:extLst>
              <a:ext uri="{FF2B5EF4-FFF2-40B4-BE49-F238E27FC236}">
                <a16:creationId xmlns:a16="http://schemas.microsoft.com/office/drawing/2014/main" id="{6CB17F3F-53BE-5385-471F-4E899F73B337}"/>
              </a:ext>
            </a:extLst>
          </p:cNvPr>
          <p:cNvSpPr txBox="1"/>
          <p:nvPr/>
        </p:nvSpPr>
        <p:spPr>
          <a:xfrm>
            <a:off x="1870691" y="2871147"/>
            <a:ext cx="1251332" cy="443198"/>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90000"/>
              </a:lnSpc>
              <a:spcBef>
                <a:spcPts val="0"/>
              </a:spcBef>
              <a:spcAft>
                <a:spcPts val="0"/>
              </a:spcAft>
              <a:buClr>
                <a:srgbClr val="282828"/>
              </a:buClr>
              <a:buSzPts val="800"/>
              <a:buFontTx/>
              <a:buNone/>
              <a:tabLst/>
              <a:defRPr/>
            </a:pPr>
            <a:r>
              <a:rPr kumimoji="0" lang="de-de" sz="800" b="0" i="0" u="none" strike="noStrike" kern="1200" cap="none" spc="0" normalizeH="0" baseline="0" noProof="0">
                <a:ln>
                  <a:noFill/>
                </a:ln>
                <a:solidFill>
                  <a:srgbClr val="000000"/>
                </a:solidFill>
                <a:effectLst/>
                <a:uLnTx/>
                <a:uFillTx/>
                <a:latin typeface="Segoe UI"/>
                <a:ea typeface="+mn-ea"/>
                <a:cs typeface="Arial" panose="020B0604020202020204" pitchFamily="34" charset="0"/>
                <a:sym typeface="Arial"/>
              </a:rPr>
              <a:t>Senden Sie E-Mails an bestehende bekannte Kontakte, um Interesse zu wecken und die Hero-Ressource zu bewerben.</a:t>
            </a:r>
          </a:p>
        </p:txBody>
      </p:sp>
      <p:sp>
        <p:nvSpPr>
          <p:cNvPr id="226" name="Google Shape;597;p2">
            <a:extLst>
              <a:ext uri="{FF2B5EF4-FFF2-40B4-BE49-F238E27FC236}">
                <a16:creationId xmlns:a16="http://schemas.microsoft.com/office/drawing/2014/main" id="{F16212CA-5592-5DCF-5C57-10F3A1CFD730}"/>
              </a:ext>
            </a:extLst>
          </p:cNvPr>
          <p:cNvSpPr txBox="1"/>
          <p:nvPr/>
        </p:nvSpPr>
        <p:spPr>
          <a:xfrm>
            <a:off x="1870690" y="5460119"/>
            <a:ext cx="1401433" cy="332399"/>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90000"/>
              </a:lnSpc>
              <a:spcBef>
                <a:spcPts val="0"/>
              </a:spcBef>
              <a:spcAft>
                <a:spcPts val="0"/>
              </a:spcAft>
              <a:buClr>
                <a:srgbClr val="282828"/>
              </a:buClr>
              <a:buSzPts val="800"/>
              <a:buFont typeface="Arial"/>
              <a:buNone/>
              <a:tabLst/>
              <a:defRPr/>
            </a:pPr>
            <a:r>
              <a:rPr kumimoji="0" lang="de-de" sz="800" b="0" i="0" u="none" strike="noStrike" kern="1200" cap="none" spc="0" normalizeH="0" baseline="0" noProof="0">
                <a:ln>
                  <a:noFill/>
                </a:ln>
                <a:solidFill>
                  <a:srgbClr val="000000"/>
                </a:solidFill>
                <a:effectLst/>
                <a:uLnTx/>
                <a:uFillTx/>
                <a:latin typeface="Segoe UI"/>
                <a:ea typeface="+mn-ea"/>
                <a:cs typeface="Arial" panose="020B0604020202020204" pitchFamily="34" charset="0"/>
                <a:sym typeface="Arial"/>
              </a:rPr>
              <a:t>Führen Sie eine bezahlte Display-Anzeigenkampagne auf Bing, Google oder anderen Werbenetzwerken durch</a:t>
            </a:r>
          </a:p>
        </p:txBody>
      </p:sp>
      <p:sp>
        <p:nvSpPr>
          <p:cNvPr id="227" name="Google Shape;597;p2">
            <a:extLst>
              <a:ext uri="{FF2B5EF4-FFF2-40B4-BE49-F238E27FC236}">
                <a16:creationId xmlns:a16="http://schemas.microsoft.com/office/drawing/2014/main" id="{B6699CF8-429A-771D-9A90-6678AD980841}"/>
              </a:ext>
            </a:extLst>
          </p:cNvPr>
          <p:cNvSpPr txBox="1"/>
          <p:nvPr/>
        </p:nvSpPr>
        <p:spPr>
          <a:xfrm>
            <a:off x="1870691" y="4062247"/>
            <a:ext cx="1503782" cy="553998"/>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90000"/>
              </a:lnSpc>
              <a:spcBef>
                <a:spcPts val="0"/>
              </a:spcBef>
              <a:spcAft>
                <a:spcPts val="0"/>
              </a:spcAft>
              <a:buClr>
                <a:srgbClr val="282828"/>
              </a:buClr>
              <a:buSzPts val="800"/>
              <a:buFont typeface="Arial"/>
              <a:buNone/>
              <a:tabLst/>
              <a:defRPr/>
            </a:pPr>
            <a:r>
              <a:rPr kumimoji="0" lang="de-de" sz="800" b="0" i="0" u="none" strike="noStrike" kern="1200" cap="none" spc="0" normalizeH="0" baseline="0" noProof="0">
                <a:ln>
                  <a:noFill/>
                </a:ln>
                <a:solidFill>
                  <a:srgbClr val="000000"/>
                </a:solidFill>
                <a:effectLst/>
                <a:uLnTx/>
                <a:uFillTx/>
                <a:latin typeface="Segoe UI"/>
                <a:ea typeface="+mn-ea"/>
                <a:cs typeface="Arial" panose="020B0604020202020204" pitchFamily="34" charset="0"/>
                <a:sym typeface="Arial"/>
              </a:rPr>
              <a:t>Nutzen Sie bezahlte oder organische Social-Media-Anzeigen, um den Traffic auf eine Kampagnen-Angebotsseite für die Hero-Ressourcen zu lenken.</a:t>
            </a:r>
          </a:p>
        </p:txBody>
      </p:sp>
      <p:cxnSp>
        <p:nvCxnSpPr>
          <p:cNvPr id="228" name="Google Shape;604;p2">
            <a:extLst>
              <a:ext uri="{FF2B5EF4-FFF2-40B4-BE49-F238E27FC236}">
                <a16:creationId xmlns:a16="http://schemas.microsoft.com/office/drawing/2014/main" id="{1941A41B-978A-D277-71B2-C7D65F0DE0F0}"/>
              </a:ext>
              <a:ext uri="{C183D7F6-B498-43B3-948B-1728B52AA6E4}">
                <adec:decorative xmlns:adec="http://schemas.microsoft.com/office/drawing/2017/decorative" val="1"/>
              </a:ext>
            </a:extLst>
          </p:cNvPr>
          <p:cNvCxnSpPr>
            <a:cxnSpLocks/>
          </p:cNvCxnSpPr>
          <p:nvPr/>
        </p:nvCxnSpPr>
        <p:spPr>
          <a:xfrm>
            <a:off x="1806165" y="4721182"/>
            <a:ext cx="1280160" cy="1"/>
          </a:xfrm>
          <a:prstGeom prst="straightConnector1">
            <a:avLst/>
          </a:prstGeom>
          <a:noFill/>
          <a:ln w="9525" cap="flat" cmpd="sng">
            <a:solidFill>
              <a:schemeClr val="accent1"/>
            </a:solidFill>
            <a:prstDash val="solid"/>
            <a:miter lim="800000"/>
            <a:headEnd type="none" w="sm" len="sm"/>
            <a:tailEnd type="triangle" w="med" len="med"/>
          </a:ln>
        </p:spPr>
      </p:cxnSp>
      <p:cxnSp>
        <p:nvCxnSpPr>
          <p:cNvPr id="229" name="Google Shape;604;p2">
            <a:extLst>
              <a:ext uri="{FF2B5EF4-FFF2-40B4-BE49-F238E27FC236}">
                <a16:creationId xmlns:a16="http://schemas.microsoft.com/office/drawing/2014/main" id="{517BD92B-FE43-0E1F-CA46-A52B1620C812}"/>
              </a:ext>
              <a:ext uri="{C183D7F6-B498-43B3-948B-1728B52AA6E4}">
                <adec:decorative xmlns:adec="http://schemas.microsoft.com/office/drawing/2017/decorative" val="1"/>
              </a:ext>
            </a:extLst>
          </p:cNvPr>
          <p:cNvCxnSpPr>
            <a:cxnSpLocks/>
          </p:cNvCxnSpPr>
          <p:nvPr/>
        </p:nvCxnSpPr>
        <p:spPr>
          <a:xfrm>
            <a:off x="1806165" y="5988582"/>
            <a:ext cx="1280160" cy="1"/>
          </a:xfrm>
          <a:prstGeom prst="straightConnector1">
            <a:avLst/>
          </a:prstGeom>
          <a:noFill/>
          <a:ln w="9525" cap="flat" cmpd="sng">
            <a:solidFill>
              <a:schemeClr val="accent1"/>
            </a:solidFill>
            <a:prstDash val="solid"/>
            <a:miter lim="800000"/>
            <a:headEnd type="none" w="sm" len="sm"/>
            <a:tailEnd type="triangle" w="med" len="med"/>
          </a:ln>
        </p:spPr>
      </p:cxnSp>
      <p:sp>
        <p:nvSpPr>
          <p:cNvPr id="230" name="Rectangle 229">
            <a:extLst>
              <a:ext uri="{FF2B5EF4-FFF2-40B4-BE49-F238E27FC236}">
                <a16:creationId xmlns:a16="http://schemas.microsoft.com/office/drawing/2014/main" id="{01DD98F8-62D1-94B7-6738-B2414D0B1C88}"/>
              </a:ext>
            </a:extLst>
          </p:cNvPr>
          <p:cNvSpPr/>
          <p:nvPr/>
        </p:nvSpPr>
        <p:spPr bwMode="auto">
          <a:xfrm>
            <a:off x="577962" y="3374405"/>
            <a:ext cx="1243584" cy="21308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700" b="1" i="0" u="none" strike="noStrike" kern="1200" cap="none" spc="0" normalizeH="0" baseline="0" noProof="0">
                <a:ln>
                  <a:noFill/>
                </a:ln>
                <a:solidFill>
                  <a:prstClr val="white"/>
                </a:solidFill>
                <a:effectLst/>
                <a:uLnTx/>
                <a:uFillTx/>
                <a:latin typeface="Segoe UI"/>
                <a:ea typeface="+mn-ea"/>
                <a:cs typeface="+mn-cs"/>
              </a:rPr>
              <a:t>Werbe-E-Mail</a:t>
            </a:r>
          </a:p>
        </p:txBody>
      </p:sp>
      <p:sp>
        <p:nvSpPr>
          <p:cNvPr id="231" name="Rectangle 230">
            <a:extLst>
              <a:ext uri="{FF2B5EF4-FFF2-40B4-BE49-F238E27FC236}">
                <a16:creationId xmlns:a16="http://schemas.microsoft.com/office/drawing/2014/main" id="{73E21CAA-8EDA-363D-2B98-D104F0328FDE}"/>
              </a:ext>
            </a:extLst>
          </p:cNvPr>
          <p:cNvSpPr/>
          <p:nvPr/>
        </p:nvSpPr>
        <p:spPr bwMode="auto">
          <a:xfrm>
            <a:off x="577961" y="4631343"/>
            <a:ext cx="1303089" cy="21232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700" b="1" i="0" u="none" strike="noStrike" kern="1200" cap="none" normalizeH="0" noProof="0">
                <a:ln>
                  <a:noFill/>
                </a:ln>
                <a:solidFill>
                  <a:prstClr val="white"/>
                </a:solidFill>
                <a:effectLst/>
                <a:uLnTx/>
                <a:uFillTx/>
                <a:latin typeface="Segoe UI"/>
                <a:ea typeface="+mn-ea"/>
                <a:cs typeface="+mn-cs"/>
              </a:rPr>
              <a:t>Social-Media-Anzeigen</a:t>
            </a:r>
          </a:p>
        </p:txBody>
      </p:sp>
      <p:sp>
        <p:nvSpPr>
          <p:cNvPr id="232" name="Rectangle 231">
            <a:extLst>
              <a:ext uri="{FF2B5EF4-FFF2-40B4-BE49-F238E27FC236}">
                <a16:creationId xmlns:a16="http://schemas.microsoft.com/office/drawing/2014/main" id="{2ED0D8F7-CF4A-B875-91E8-6BFF92854A57}"/>
              </a:ext>
            </a:extLst>
          </p:cNvPr>
          <p:cNvSpPr/>
          <p:nvPr/>
        </p:nvSpPr>
        <p:spPr bwMode="auto">
          <a:xfrm>
            <a:off x="577962" y="5834806"/>
            <a:ext cx="1243584" cy="2133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700" b="1" i="0" u="none" strike="noStrike" kern="1200" cap="none" spc="0" normalizeH="0" baseline="0" noProof="0">
                <a:ln>
                  <a:noFill/>
                </a:ln>
                <a:solidFill>
                  <a:prstClr val="white"/>
                </a:solidFill>
                <a:effectLst/>
                <a:uLnTx/>
                <a:uFillTx/>
                <a:latin typeface="Segoe UI"/>
                <a:ea typeface="+mn-ea"/>
                <a:cs typeface="+mn-cs"/>
              </a:rPr>
              <a:t>Display-Anzeigen</a:t>
            </a:r>
          </a:p>
        </p:txBody>
      </p:sp>
      <p:sp>
        <p:nvSpPr>
          <p:cNvPr id="2" name="Title 1">
            <a:extLst>
              <a:ext uri="{FF2B5EF4-FFF2-40B4-BE49-F238E27FC236}">
                <a16:creationId xmlns:a16="http://schemas.microsoft.com/office/drawing/2014/main" id="{1A7DCEAA-DFE8-CF5C-9D63-D3EF429E4870}"/>
              </a:ext>
            </a:extLst>
          </p:cNvPr>
          <p:cNvSpPr>
            <a:spLocks noGrp="1"/>
          </p:cNvSpPr>
          <p:nvPr>
            <p:ph type="title"/>
          </p:nvPr>
        </p:nvSpPr>
        <p:spPr>
          <a:xfrm>
            <a:off x="588263" y="144020"/>
            <a:ext cx="11018520" cy="553998"/>
          </a:xfrm>
        </p:spPr>
        <p:txBody>
          <a:bodyPr>
            <a:noAutofit/>
          </a:bodyPr>
          <a:lstStyle/>
          <a:p>
            <a:r>
              <a:rPr lang="de-de"/>
              <a:t>Aufbau der PMC-Kampagne – NIS2</a:t>
            </a:r>
          </a:p>
        </p:txBody>
      </p:sp>
      <p:sp>
        <p:nvSpPr>
          <p:cNvPr id="133" name="Google Shape;593;p2">
            <a:extLst>
              <a:ext uri="{FF2B5EF4-FFF2-40B4-BE49-F238E27FC236}">
                <a16:creationId xmlns:a16="http://schemas.microsoft.com/office/drawing/2014/main" id="{FC56F8CB-F3E8-2037-110F-A3D6C6F10EA7}"/>
              </a:ext>
            </a:extLst>
          </p:cNvPr>
          <p:cNvSpPr txBox="1"/>
          <p:nvPr/>
        </p:nvSpPr>
        <p:spPr>
          <a:xfrm>
            <a:off x="3374473" y="1768430"/>
            <a:ext cx="5256991" cy="646290"/>
          </a:xfrm>
          <a:prstGeom prst="rect">
            <a:avLst/>
          </a:prstGeom>
          <a:noFill/>
          <a:ln>
            <a:noFill/>
          </a:ln>
        </p:spPr>
        <p:txBody>
          <a:bodyPr spcFirstLastPara="1" wrap="square" lIns="0" tIns="45700" rIns="0" bIns="45700" anchor="t" anchorCtr="0">
            <a:noAutofit/>
          </a:bodyPr>
          <a:lstStyle>
            <a:defPPr>
              <a:defRPr lang="en-US"/>
            </a:defPPr>
            <a:lvl1pPr>
              <a:buClr>
                <a:srgbClr val="282828"/>
              </a:buClr>
              <a:buSzPts val="800"/>
              <a:defRPr sz="1000">
                <a:solidFill>
                  <a:srgbClr val="000000"/>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spcBef>
                <a:spcPts val="0"/>
              </a:spcBef>
              <a:spcAft>
                <a:spcPts val="0"/>
              </a:spcAft>
              <a:buClr>
                <a:srgbClr val="282828"/>
              </a:buClr>
              <a:buSzPts val="800"/>
              <a:buFontTx/>
              <a:buNone/>
              <a:tabLst/>
              <a:defRPr/>
            </a:pPr>
            <a:r>
              <a:rPr kumimoji="0" lang="de-de" sz="900" b="0" i="0" u="none" strike="noStrike" kern="1200" cap="none" spc="0" normalizeH="0" baseline="0" noProof="0">
                <a:ln>
                  <a:noFill/>
                </a:ln>
                <a:solidFill>
                  <a:srgbClr val="000000"/>
                </a:solidFill>
                <a:effectLst/>
                <a:uLnTx/>
                <a:uFillTx/>
                <a:latin typeface="Segoe UI"/>
                <a:ea typeface="+mn-ea"/>
                <a:cs typeface="Arial"/>
                <a:sym typeface="Arial"/>
              </a:rPr>
              <a:t>Besuchende, die mit der nicht öffentlichen Hero-</a:t>
            </a:r>
            <a:r>
              <a:rPr kumimoji="0" lang="de-de" sz="900" b="0" i="0" u="none" strike="noStrike" kern="1200" cap="none" spc="0" normalizeH="0" baseline="0" noProof="0">
                <a:ln>
                  <a:noFill/>
                </a:ln>
                <a:solidFill>
                  <a:prstClr val="black"/>
                </a:solidFill>
                <a:effectLst/>
                <a:uLnTx/>
                <a:uFillTx/>
                <a:latin typeface="Segoe UI"/>
                <a:ea typeface="+mn-ea"/>
                <a:cs typeface="Arial"/>
                <a:sym typeface="Arial"/>
              </a:rPr>
              <a:t>Ressource </a:t>
            </a:r>
            <a:r>
              <a:rPr kumimoji="0" lang="de-de" sz="900" b="0" i="0" u="none" strike="noStrike" kern="1200" cap="none" spc="0" normalizeH="0" baseline="0" noProof="0">
                <a:ln>
                  <a:noFill/>
                </a:ln>
                <a:solidFill>
                  <a:srgbClr val="000000"/>
                </a:solidFill>
                <a:effectLst/>
                <a:uLnTx/>
                <a:uFillTx/>
                <a:latin typeface="Segoe UI"/>
                <a:ea typeface="+mn-ea"/>
                <a:cs typeface="Arial"/>
                <a:sym typeface="Arial"/>
              </a:rPr>
              <a:t>interagieren, erhalten eine Reihe von Kundenpflege-E-Mails, die Ressourcen in der Mitte des Trichters aufzeigen, um die Aufmerksamkeit zu erhöhen. Wenn sie im weiteren Verlauf der Kundenpflege-Kampagne bestimmte Verhaltensweisen zeigen, können sie an den Vertrieb weitergegeben werden.</a:t>
            </a:r>
          </a:p>
        </p:txBody>
      </p:sp>
      <p:sp>
        <p:nvSpPr>
          <p:cNvPr id="171" name="Google Shape;592;p2">
            <a:extLst>
              <a:ext uri="{FF2B5EF4-FFF2-40B4-BE49-F238E27FC236}">
                <a16:creationId xmlns:a16="http://schemas.microsoft.com/office/drawing/2014/main" id="{244DD8CA-176F-1E44-98D1-4455CC5A2EFA}"/>
              </a:ext>
            </a:extLst>
          </p:cNvPr>
          <p:cNvSpPr txBox="1"/>
          <p:nvPr/>
        </p:nvSpPr>
        <p:spPr>
          <a:xfrm>
            <a:off x="8955021" y="1814359"/>
            <a:ext cx="3150088" cy="784790"/>
          </a:xfrm>
          <a:prstGeom prst="rect">
            <a:avLst/>
          </a:prstGeom>
          <a:noFill/>
          <a:ln>
            <a:noFill/>
          </a:ln>
        </p:spPr>
        <p:txBody>
          <a:bodyPr spcFirstLastPara="1" wrap="square" lIns="0" tIns="45700" rIns="0" bIns="45700" anchor="t" anchorCtr="0">
            <a:noAutofit/>
          </a:bodyPr>
          <a:lstStyle/>
          <a:p>
            <a:pPr marL="0" marR="0" lvl="0" indent="0" algn="l" defTabSz="914367" rtl="0" eaLnBrk="1" fontAlgn="auto" latinLnBrk="0" hangingPunct="1">
              <a:spcBef>
                <a:spcPts val="0"/>
              </a:spcBef>
              <a:spcAft>
                <a:spcPts val="0"/>
              </a:spcAft>
              <a:buClr>
                <a:srgbClr val="282828"/>
              </a:buClr>
              <a:buSzPts val="800"/>
              <a:buFontTx/>
              <a:buNone/>
              <a:tabLst/>
              <a:defRPr/>
            </a:pPr>
            <a:r>
              <a:rPr kumimoji="0" lang="de-de" sz="900" b="0" i="0" u="none" strike="noStrike" kern="1200" cap="none" spc="0" normalizeH="0" baseline="0" noProof="0">
                <a:ln>
                  <a:noFill/>
                </a:ln>
                <a:solidFill>
                  <a:srgbClr val="000000"/>
                </a:solidFill>
                <a:effectLst/>
                <a:uLnTx/>
                <a:uFillTx/>
                <a:latin typeface="Segoe UI"/>
                <a:ea typeface="+mn-ea"/>
                <a:cs typeface="Arial" panose="020B0604020202020204" pitchFamily="34" charset="0"/>
                <a:sym typeface="Arial"/>
              </a:rPr>
              <a:t>Leads werden nach der Nurturing- und Qualifizierungsphase an den Vertrieb übergeben. Der Kunde nimmt an einer Datensicherheitsbewertung und einem Gespräch unter 4 Augen teil, um die nächsten Schritte festzulegen. </a:t>
            </a:r>
          </a:p>
        </p:txBody>
      </p:sp>
      <p:sp>
        <p:nvSpPr>
          <p:cNvPr id="4" name="TextBox 3">
            <a:extLst>
              <a:ext uri="{FF2B5EF4-FFF2-40B4-BE49-F238E27FC236}">
                <a16:creationId xmlns:a16="http://schemas.microsoft.com/office/drawing/2014/main" id="{00365D1F-F575-3517-847C-547EFD256E43}"/>
              </a:ext>
            </a:extLst>
          </p:cNvPr>
          <p:cNvSpPr txBox="1"/>
          <p:nvPr/>
        </p:nvSpPr>
        <p:spPr>
          <a:xfrm>
            <a:off x="574889" y="874657"/>
            <a:ext cx="10737545" cy="215444"/>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srgbClr val="000000"/>
                </a:solidFill>
                <a:effectLst/>
                <a:uLnTx/>
                <a:uFillTx/>
                <a:latin typeface="Segoe UI"/>
                <a:ea typeface="+mn-ea"/>
                <a:cs typeface="+mn-cs"/>
              </a:rPr>
              <a:t>Strukturieren Ihrer Kampagne anhand der folgenden Marketingberührungspunkte mithilfe entsprechender Ressourcenvorlagen</a:t>
            </a:r>
          </a:p>
        </p:txBody>
      </p:sp>
      <p:sp>
        <p:nvSpPr>
          <p:cNvPr id="13" name="Google Shape;597;p2">
            <a:extLst>
              <a:ext uri="{FF2B5EF4-FFF2-40B4-BE49-F238E27FC236}">
                <a16:creationId xmlns:a16="http://schemas.microsoft.com/office/drawing/2014/main" id="{3B6091E1-4D1E-6293-0102-D16D7EDF768C}"/>
              </a:ext>
            </a:extLst>
          </p:cNvPr>
          <p:cNvSpPr txBox="1"/>
          <p:nvPr/>
        </p:nvSpPr>
        <p:spPr>
          <a:xfrm>
            <a:off x="588263" y="1817652"/>
            <a:ext cx="2462651" cy="553998"/>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spcBef>
                <a:spcPts val="0"/>
              </a:spcBef>
              <a:spcAft>
                <a:spcPts val="0"/>
              </a:spcAft>
              <a:buClr>
                <a:srgbClr val="282828"/>
              </a:buClr>
              <a:buSzPts val="800"/>
              <a:buFontTx/>
              <a:buNone/>
              <a:tabLst/>
              <a:defRPr/>
            </a:pPr>
            <a:r>
              <a:rPr kumimoji="0" lang="de-de" sz="900" b="0" i="0" u="none" strike="noStrike" kern="1200" cap="none" spc="0" normalizeH="0" baseline="0" noProof="0">
                <a:ln>
                  <a:noFill/>
                </a:ln>
                <a:solidFill>
                  <a:srgbClr val="000000"/>
                </a:solidFill>
                <a:effectLst/>
                <a:uLnTx/>
                <a:uFillTx/>
                <a:latin typeface="Segoe UI"/>
                <a:ea typeface="+mn-ea"/>
                <a:cs typeface="Arial" panose="020B0604020202020204" pitchFamily="34" charset="0"/>
                <a:sym typeface="Arial"/>
              </a:rPr>
              <a:t>Die Hero-Ressource wird über Banneranzeigen und Werbung in den sozialen Medien bei den Zielgruppen beworben. Werbe-E-Mails werden an bereits bekannte Kontakte gesendet. </a:t>
            </a:r>
          </a:p>
        </p:txBody>
      </p:sp>
      <p:sp>
        <p:nvSpPr>
          <p:cNvPr id="9" name="Google Shape;582;p2">
            <a:extLst>
              <a:ext uri="{FF2B5EF4-FFF2-40B4-BE49-F238E27FC236}">
                <a16:creationId xmlns:a16="http://schemas.microsoft.com/office/drawing/2014/main" id="{E934A139-34D1-8539-9916-35D6D12CD987}"/>
              </a:ext>
            </a:extLst>
          </p:cNvPr>
          <p:cNvSpPr/>
          <p:nvPr/>
        </p:nvSpPr>
        <p:spPr>
          <a:xfrm>
            <a:off x="584200" y="1500439"/>
            <a:ext cx="2651760" cy="27432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800"/>
              <a:buFont typeface="Arial"/>
              <a:buNone/>
              <a:tabLst/>
              <a:defRPr/>
            </a:pPr>
            <a:r>
              <a:rPr kumimoji="0" lang="de-de" sz="1067" b="0" i="0" u="none" strike="noStrike" kern="1200" cap="none" spc="0" normalizeH="0" baseline="0" noProof="0">
                <a:ln>
                  <a:noFill/>
                </a:ln>
                <a:solidFill>
                  <a:prstClr val="white"/>
                </a:solidFill>
                <a:effectLst/>
                <a:uLnTx/>
                <a:uFillTx/>
                <a:latin typeface="Segoe UI"/>
                <a:ea typeface="Arial"/>
                <a:cs typeface="Arial" panose="020B0604020202020204" pitchFamily="34" charset="0"/>
                <a:sym typeface="Arial"/>
              </a:rPr>
              <a:t>1. WERBUNG</a:t>
            </a:r>
            <a:endParaRPr kumimoji="0" lang="en-US" sz="800" b="0" i="0" u="none" strike="noStrike" kern="1200" cap="none" spc="0" normalizeH="0" baseline="0" noProof="0">
              <a:ln>
                <a:noFill/>
              </a:ln>
              <a:solidFill>
                <a:prstClr val="white"/>
              </a:solidFill>
              <a:effectLst/>
              <a:uLnTx/>
              <a:uFillTx/>
              <a:latin typeface="Segoe UI"/>
              <a:ea typeface="Arial"/>
              <a:cs typeface="Arial" panose="020B0604020202020204" pitchFamily="34" charset="0"/>
              <a:sym typeface="Arial"/>
            </a:endParaRPr>
          </a:p>
        </p:txBody>
      </p:sp>
      <p:sp>
        <p:nvSpPr>
          <p:cNvPr id="17" name="Google Shape;591;p2">
            <a:extLst>
              <a:ext uri="{FF2B5EF4-FFF2-40B4-BE49-F238E27FC236}">
                <a16:creationId xmlns:a16="http://schemas.microsoft.com/office/drawing/2014/main" id="{CF211885-86A5-ACA8-66C2-2D53FAB49880}"/>
              </a:ext>
            </a:extLst>
          </p:cNvPr>
          <p:cNvSpPr/>
          <p:nvPr/>
        </p:nvSpPr>
        <p:spPr>
          <a:xfrm>
            <a:off x="3374474" y="1500439"/>
            <a:ext cx="2651760" cy="274320"/>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800"/>
              <a:buFont typeface="Arial"/>
              <a:buNone/>
              <a:tabLst/>
              <a:defRPr/>
            </a:pPr>
            <a:r>
              <a:rPr kumimoji="0" lang="de-de" sz="1067" b="0" i="0" u="none" strike="noStrike" kern="1200" cap="none" spc="0" normalizeH="0" baseline="0" noProof="0">
                <a:ln>
                  <a:noFill/>
                </a:ln>
                <a:solidFill>
                  <a:prstClr val="white"/>
                </a:solidFill>
                <a:effectLst/>
                <a:uLnTx/>
                <a:uFillTx/>
                <a:latin typeface="Segoe UI"/>
                <a:ea typeface="Arial"/>
                <a:cs typeface="Arial" panose="020B0604020202020204" pitchFamily="34" charset="0"/>
                <a:sym typeface="Arial"/>
              </a:rPr>
              <a:t>2. ERWERB</a:t>
            </a:r>
            <a:endParaRPr kumimoji="0" lang="en-US" sz="800" b="0" i="0" u="none" strike="noStrike" kern="1200" cap="none" spc="0" normalizeH="0" baseline="0" noProof="0">
              <a:ln>
                <a:noFill/>
              </a:ln>
              <a:solidFill>
                <a:prstClr val="white"/>
              </a:solidFill>
              <a:effectLst/>
              <a:uLnTx/>
              <a:uFillTx/>
              <a:latin typeface="Segoe UI"/>
              <a:ea typeface="Arial"/>
              <a:cs typeface="Arial" panose="020B0604020202020204" pitchFamily="34" charset="0"/>
              <a:sym typeface="Arial"/>
            </a:endParaRPr>
          </a:p>
        </p:txBody>
      </p:sp>
      <p:sp>
        <p:nvSpPr>
          <p:cNvPr id="21" name="Google Shape;598;p2">
            <a:extLst>
              <a:ext uri="{FF2B5EF4-FFF2-40B4-BE49-F238E27FC236}">
                <a16:creationId xmlns:a16="http://schemas.microsoft.com/office/drawing/2014/main" id="{582B3426-0901-332C-750C-5372F31B44F3}"/>
              </a:ext>
            </a:extLst>
          </p:cNvPr>
          <p:cNvSpPr/>
          <p:nvPr/>
        </p:nvSpPr>
        <p:spPr>
          <a:xfrm>
            <a:off x="6164748" y="1500439"/>
            <a:ext cx="2651760" cy="274320"/>
          </a:xfrm>
          <a:prstGeom prst="rect">
            <a:avLst/>
          </a:prstGeom>
          <a:solidFill>
            <a:schemeClr val="accent1">
              <a:lumMod val="50000"/>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800"/>
              <a:buFont typeface="Arial"/>
              <a:buNone/>
              <a:tabLst/>
              <a:defRPr/>
            </a:pPr>
            <a:r>
              <a:rPr kumimoji="0" lang="de-de" sz="1067" b="0" i="0" u="none" strike="noStrike" kern="1200" cap="none" spc="0" normalizeH="0" baseline="0" noProof="0">
                <a:ln>
                  <a:noFill/>
                </a:ln>
                <a:solidFill>
                  <a:prstClr val="white"/>
                </a:solidFill>
                <a:effectLst/>
                <a:uLnTx/>
                <a:uFillTx/>
                <a:latin typeface="Segoe UI"/>
                <a:ea typeface="Arial"/>
                <a:cs typeface="Arial" panose="020B0604020202020204" pitchFamily="34" charset="0"/>
                <a:sym typeface="Arial"/>
              </a:rPr>
              <a:t>3. ERWÄGUNG</a:t>
            </a:r>
            <a:endParaRPr kumimoji="0" lang="en-US" sz="800" b="0" i="0" u="none" strike="noStrike" kern="1200" cap="none" spc="0" normalizeH="0" baseline="0" noProof="0">
              <a:ln>
                <a:noFill/>
              </a:ln>
              <a:solidFill>
                <a:prstClr val="white"/>
              </a:solidFill>
              <a:effectLst/>
              <a:uLnTx/>
              <a:uFillTx/>
              <a:latin typeface="Segoe UI"/>
              <a:ea typeface="Arial"/>
              <a:cs typeface="Arial" panose="020B0604020202020204" pitchFamily="34" charset="0"/>
              <a:sym typeface="Arial"/>
            </a:endParaRPr>
          </a:p>
        </p:txBody>
      </p:sp>
      <p:sp>
        <p:nvSpPr>
          <p:cNvPr id="23" name="Google Shape;599;p2">
            <a:extLst>
              <a:ext uri="{FF2B5EF4-FFF2-40B4-BE49-F238E27FC236}">
                <a16:creationId xmlns:a16="http://schemas.microsoft.com/office/drawing/2014/main" id="{14AA03F5-18BB-26D9-89C8-E417E50F177F}"/>
              </a:ext>
            </a:extLst>
          </p:cNvPr>
          <p:cNvSpPr/>
          <p:nvPr/>
        </p:nvSpPr>
        <p:spPr>
          <a:xfrm>
            <a:off x="8955023" y="1500439"/>
            <a:ext cx="2651760" cy="274320"/>
          </a:xfrm>
          <a:prstGeom prst="rect">
            <a:avLst/>
          </a:prstGeom>
          <a:solidFill>
            <a:schemeClr val="tx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800"/>
              <a:buFont typeface="Arial"/>
              <a:buNone/>
              <a:tabLst/>
              <a:defRPr/>
            </a:pPr>
            <a:r>
              <a:rPr kumimoji="0" lang="de-de" sz="1067" b="0" i="0" u="none" strike="noStrike" kern="1200" cap="none" spc="0" normalizeH="0" baseline="0" noProof="0">
                <a:ln>
                  <a:noFill/>
                </a:ln>
                <a:solidFill>
                  <a:prstClr val="white"/>
                </a:solidFill>
                <a:effectLst/>
                <a:uLnTx/>
                <a:uFillTx/>
                <a:latin typeface="Segoe UI"/>
                <a:ea typeface="Arial"/>
                <a:cs typeface="Arial" panose="020B0604020202020204" pitchFamily="34" charset="0"/>
                <a:sym typeface="Arial"/>
              </a:rPr>
              <a:t>4. ENTSCHEIDUNG</a:t>
            </a:r>
            <a:endParaRPr kumimoji="0" lang="en-US" sz="800" b="0" i="0" u="none" strike="noStrike" kern="1200" cap="none" spc="0" normalizeH="0" baseline="0" noProof="0">
              <a:ln>
                <a:noFill/>
              </a:ln>
              <a:solidFill>
                <a:prstClr val="white"/>
              </a:solidFill>
              <a:effectLst/>
              <a:uLnTx/>
              <a:uFillTx/>
              <a:latin typeface="Segoe UI"/>
              <a:ea typeface="Arial"/>
              <a:cs typeface="Arial" panose="020B0604020202020204" pitchFamily="34" charset="0"/>
              <a:sym typeface="Arial"/>
            </a:endParaRPr>
          </a:p>
        </p:txBody>
      </p:sp>
      <p:sp>
        <p:nvSpPr>
          <p:cNvPr id="55" name="Google Shape;596;p2">
            <a:extLst>
              <a:ext uri="{FF2B5EF4-FFF2-40B4-BE49-F238E27FC236}">
                <a16:creationId xmlns:a16="http://schemas.microsoft.com/office/drawing/2014/main" id="{0B94F1EE-84FE-8EE2-B0B2-BD840A04C333}"/>
              </a:ext>
            </a:extLst>
          </p:cNvPr>
          <p:cNvSpPr/>
          <p:nvPr/>
        </p:nvSpPr>
        <p:spPr>
          <a:xfrm>
            <a:off x="6161185" y="2509699"/>
            <a:ext cx="1415272" cy="261590"/>
          </a:xfrm>
          <a:prstGeom prst="rect">
            <a:avLst/>
          </a:prstGeom>
          <a:solidFill>
            <a:schemeClr val="accent1">
              <a:lumMod val="50000"/>
            </a:schemeClr>
          </a:solidFill>
          <a:ln>
            <a:noFill/>
          </a:ln>
          <a:effectLst/>
        </p:spPr>
        <p:txBody>
          <a:bodyPr spcFirstLastPara="1" wrap="square" lIns="121900" tIns="60950" rIns="121900" bIns="6095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800"/>
              <a:buFont typeface="Arial"/>
              <a:buNone/>
              <a:tabLst/>
              <a:defRPr/>
            </a:pPr>
            <a:r>
              <a:rPr kumimoji="0" lang="de-de" sz="900" b="1" i="0" u="none" strike="noStrike" kern="1200" cap="none" spc="0" normalizeH="0" baseline="0" noProof="0">
                <a:ln>
                  <a:noFill/>
                </a:ln>
                <a:solidFill>
                  <a:srgbClr val="FFFFFF"/>
                </a:solidFill>
                <a:effectLst/>
                <a:uLnTx/>
                <a:uFillTx/>
                <a:latin typeface="Segoe UI"/>
                <a:ea typeface="Arial"/>
                <a:cs typeface="Arial" panose="020B0604020202020204" pitchFamily="34" charset="0"/>
                <a:sym typeface="Arial"/>
              </a:rPr>
              <a:t>E-Mail-Kundenpflege</a:t>
            </a:r>
          </a:p>
        </p:txBody>
      </p:sp>
      <p:sp>
        <p:nvSpPr>
          <p:cNvPr id="56" name="Google Shape;561;p2">
            <a:extLst>
              <a:ext uri="{FF2B5EF4-FFF2-40B4-BE49-F238E27FC236}">
                <a16:creationId xmlns:a16="http://schemas.microsoft.com/office/drawing/2014/main" id="{008A8494-6BA7-6B35-8A18-363A4E297B8D}"/>
              </a:ext>
            </a:extLst>
          </p:cNvPr>
          <p:cNvSpPr txBox="1"/>
          <p:nvPr/>
        </p:nvSpPr>
        <p:spPr>
          <a:xfrm>
            <a:off x="6854441" y="2866463"/>
            <a:ext cx="2868460" cy="200055"/>
          </a:xfrm>
          <a:prstGeom prst="rect">
            <a:avLst/>
          </a:prstGeom>
          <a:noFill/>
          <a:ln>
            <a:noFill/>
          </a:ln>
        </p:spPr>
        <p:txBody>
          <a:bodyPr spcFirstLastPara="1" wrap="square" lIns="0" tIns="0" rIns="0" bIns="45720" anchor="t" anchorCtr="0">
            <a:noAutofit/>
          </a:bodyPr>
          <a:lstStyle/>
          <a:p>
            <a:pPr marL="0" marR="0" lvl="0" indent="0" algn="l" defTabSz="914400" rtl="0" eaLnBrk="1" fontAlgn="auto" latinLnBrk="0" hangingPunct="1">
              <a:lnSpc>
                <a:spcPct val="100000"/>
              </a:lnSpc>
              <a:spcBef>
                <a:spcPts val="0"/>
              </a:spcBef>
              <a:spcAft>
                <a:spcPts val="0"/>
              </a:spcAft>
              <a:buClr>
                <a:srgbClr val="0078D4"/>
              </a:buClr>
              <a:buSzPts val="800"/>
              <a:buFont typeface="Arial"/>
              <a:buNone/>
              <a:tabLst/>
              <a:defRPr/>
            </a:pPr>
            <a:r>
              <a:rPr kumimoji="0" lang="de-de" sz="1000" b="0" i="0" u="none" strike="noStrike" kern="1200" cap="none" spc="0" normalizeH="0" baseline="0" noProof="0">
                <a:ln>
                  <a:noFill/>
                </a:ln>
                <a:solidFill>
                  <a:srgbClr val="000000"/>
                </a:solidFill>
                <a:effectLst/>
                <a:uLnTx/>
                <a:uFillTx/>
                <a:latin typeface="Arial"/>
                <a:ea typeface="Arial"/>
                <a:cs typeface="Segoe UI Semibold" panose="020B0702040204020203" pitchFamily="34" charset="0"/>
                <a:sym typeface="Arial"/>
              </a:rPr>
              <a:t>E-Mail 1: </a:t>
            </a:r>
            <a:r>
              <a:rPr kumimoji="0" lang="de-de" sz="1000" b="0" i="0" u="none" strike="noStrike" kern="1200" cap="none" spc="0" normalizeH="0" baseline="0" noProof="0">
                <a:ln>
                  <a:noFill/>
                </a:ln>
                <a:solidFill>
                  <a:srgbClr val="000000"/>
                </a:solidFill>
                <a:effectLst/>
                <a:uLnTx/>
                <a:uFillTx/>
                <a:latin typeface="Arial"/>
                <a:ea typeface="Arial"/>
                <a:cs typeface="Segoe UI Semibold"/>
                <a:sym typeface="Arial"/>
                <a:hlinkClick r:id="rId3"/>
              </a:rPr>
              <a:t>TEI für MSFT-Sicherheit</a:t>
            </a:r>
            <a:endParaRPr kumimoji="0" lang="en-US" sz="1000" b="0" i="0" u="none" strike="noStrike" kern="1200" cap="none" spc="0" normalizeH="0" baseline="0" noProof="0">
              <a:ln>
                <a:noFill/>
              </a:ln>
              <a:solidFill>
                <a:srgbClr val="000000"/>
              </a:solidFill>
              <a:effectLst/>
              <a:uLnTx/>
              <a:uFillTx/>
              <a:latin typeface="Arial"/>
              <a:ea typeface="Arial"/>
              <a:cs typeface="Segoe UI Semibold" panose="020B0702040204020203" pitchFamily="34" charset="0"/>
              <a:sym typeface="Arial"/>
            </a:endParaRPr>
          </a:p>
        </p:txBody>
      </p:sp>
      <p:cxnSp>
        <p:nvCxnSpPr>
          <p:cNvPr id="57" name="Google Shape;562;p2">
            <a:extLst>
              <a:ext uri="{FF2B5EF4-FFF2-40B4-BE49-F238E27FC236}">
                <a16:creationId xmlns:a16="http://schemas.microsoft.com/office/drawing/2014/main" id="{0706713C-3058-50AB-7218-ACD0A5D7D00A}"/>
              </a:ext>
              <a:ext uri="{C183D7F6-B498-43B3-948B-1728B52AA6E4}">
                <adec:decorative xmlns:adec="http://schemas.microsoft.com/office/drawing/2017/decorative" val="1"/>
              </a:ext>
            </a:extLst>
          </p:cNvPr>
          <p:cNvCxnSpPr>
            <a:cxnSpLocks/>
            <a:stCxn id="60" idx="2"/>
            <a:endCxn id="62" idx="0"/>
          </p:cNvCxnSpPr>
          <p:nvPr/>
        </p:nvCxnSpPr>
        <p:spPr>
          <a:xfrm>
            <a:off x="7337701" y="3745900"/>
            <a:ext cx="503368" cy="352400"/>
          </a:xfrm>
          <a:prstGeom prst="straightConnector1">
            <a:avLst/>
          </a:prstGeom>
          <a:noFill/>
          <a:ln w="9525" cap="flat" cmpd="sng">
            <a:solidFill>
              <a:schemeClr val="accent3"/>
            </a:solidFill>
            <a:prstDash val="solid"/>
            <a:round/>
            <a:headEnd type="none" w="sm" len="sm"/>
            <a:tailEnd type="triangle" w="med" len="med"/>
          </a:ln>
        </p:spPr>
      </p:cxnSp>
      <p:sp>
        <p:nvSpPr>
          <p:cNvPr id="58" name="Google Shape;567;p2">
            <a:extLst>
              <a:ext uri="{FF2B5EF4-FFF2-40B4-BE49-F238E27FC236}">
                <a16:creationId xmlns:a16="http://schemas.microsoft.com/office/drawing/2014/main" id="{844B0B12-4925-38BF-1685-89DF23944F70}"/>
              </a:ext>
            </a:extLst>
          </p:cNvPr>
          <p:cNvSpPr txBox="1"/>
          <p:nvPr/>
        </p:nvSpPr>
        <p:spPr>
          <a:xfrm>
            <a:off x="7899945" y="3651312"/>
            <a:ext cx="469713" cy="182880"/>
          </a:xfrm>
          <a:prstGeom prst="rect">
            <a:avLst/>
          </a:prstGeom>
          <a:noFill/>
          <a:ln>
            <a:noFill/>
          </a:ln>
        </p:spPr>
        <p:txBody>
          <a:bodyPr spcFirstLastPara="1" wrap="square" lIns="18288" tIns="18288" rIns="18288" bIns="18288" anchor="t" anchorCtr="0">
            <a:noAutofit/>
          </a:bodyPr>
          <a:lstStyle/>
          <a:p>
            <a:pPr marL="0" marR="0" lvl="0" indent="0" algn="ctr" defTabSz="914400" rtl="0" eaLnBrk="1" fontAlgn="auto" latinLnBrk="0" hangingPunct="1">
              <a:lnSpc>
                <a:spcPct val="100000"/>
              </a:lnSpc>
              <a:spcBef>
                <a:spcPts val="0"/>
              </a:spcBef>
              <a:spcAft>
                <a:spcPts val="0"/>
              </a:spcAft>
              <a:buClr>
                <a:srgbClr val="282828"/>
              </a:buClr>
              <a:buSzPts val="600"/>
              <a:buFont typeface="Arial"/>
              <a:buNone/>
              <a:tabLst/>
              <a:defRPr/>
            </a:pPr>
            <a:r>
              <a:rPr kumimoji="0" lang="de-de" sz="800" b="0" i="0" u="none" strike="noStrike" kern="1200" cap="none" spc="0" normalizeH="0" baseline="0" noProof="0">
                <a:ln>
                  <a:noFill/>
                </a:ln>
                <a:solidFill>
                  <a:srgbClr val="282828"/>
                </a:solidFill>
                <a:effectLst/>
                <a:uLnTx/>
                <a:uFillTx/>
                <a:latin typeface="Arial"/>
                <a:ea typeface="Arial"/>
                <a:cs typeface="Segoe UI Semibold" panose="020B0702040204020203" pitchFamily="34" charset="0"/>
                <a:sym typeface="Arial"/>
              </a:rPr>
              <a:t>Ja</a:t>
            </a:r>
            <a:endParaRPr kumimoji="0" lang="en-US" sz="1067" b="0" i="0" u="none" strike="noStrike" kern="1200" cap="none" spc="0" normalizeH="0" baseline="0" noProof="0">
              <a:ln>
                <a:noFill/>
              </a:ln>
              <a:solidFill>
                <a:srgbClr val="282828"/>
              </a:solidFill>
              <a:effectLst/>
              <a:uLnTx/>
              <a:uFillTx/>
              <a:latin typeface="Arial"/>
              <a:ea typeface="Arial"/>
              <a:cs typeface="Segoe UI Semibold" panose="020B0702040204020203" pitchFamily="34" charset="0"/>
              <a:sym typeface="Arial"/>
            </a:endParaRPr>
          </a:p>
        </p:txBody>
      </p:sp>
      <p:sp>
        <p:nvSpPr>
          <p:cNvPr id="59" name="Google Shape;568;p2">
            <a:extLst>
              <a:ext uri="{FF2B5EF4-FFF2-40B4-BE49-F238E27FC236}">
                <a16:creationId xmlns:a16="http://schemas.microsoft.com/office/drawing/2014/main" id="{8BDBAFCF-9456-12DF-B560-3659E9DA95BE}"/>
              </a:ext>
            </a:extLst>
          </p:cNvPr>
          <p:cNvSpPr txBox="1"/>
          <p:nvPr/>
        </p:nvSpPr>
        <p:spPr>
          <a:xfrm>
            <a:off x="6822853" y="3757245"/>
            <a:ext cx="487447" cy="183355"/>
          </a:xfrm>
          <a:prstGeom prst="rect">
            <a:avLst/>
          </a:prstGeom>
          <a:noFill/>
          <a:ln>
            <a:noFill/>
          </a:ln>
        </p:spPr>
        <p:txBody>
          <a:bodyPr spcFirstLastPara="1" wrap="square" lIns="0" tIns="18288" rIns="36576" bIns="18288" anchor="ctr" anchorCtr="0">
            <a:noAutofit/>
          </a:bodyPr>
          <a:lstStyle/>
          <a:p>
            <a:pPr marL="0" marR="0" lvl="0" indent="0" algn="r" defTabSz="914400" rtl="0" eaLnBrk="1" fontAlgn="auto" latinLnBrk="0" hangingPunct="1">
              <a:lnSpc>
                <a:spcPct val="100000"/>
              </a:lnSpc>
              <a:spcBef>
                <a:spcPts val="0"/>
              </a:spcBef>
              <a:spcAft>
                <a:spcPts val="0"/>
              </a:spcAft>
              <a:buClr>
                <a:srgbClr val="282828"/>
              </a:buClr>
              <a:buSzPts val="600"/>
              <a:buFont typeface="Arial"/>
              <a:buNone/>
              <a:tabLst/>
              <a:defRPr/>
            </a:pPr>
            <a:r>
              <a:rPr kumimoji="0" lang="de-de" sz="800" b="0" i="0" u="none" strike="noStrike" kern="1200" cap="none" spc="0" normalizeH="0" baseline="0" noProof="0">
                <a:ln>
                  <a:noFill/>
                </a:ln>
                <a:solidFill>
                  <a:srgbClr val="282828"/>
                </a:solidFill>
                <a:effectLst/>
                <a:uLnTx/>
                <a:uFillTx/>
                <a:latin typeface="Arial"/>
                <a:ea typeface="Arial"/>
                <a:cs typeface="Segoe UI Semibold" panose="020B0702040204020203" pitchFamily="34" charset="0"/>
                <a:sym typeface="Arial"/>
              </a:rPr>
              <a:t>Nein</a:t>
            </a:r>
            <a:endParaRPr kumimoji="0" lang="en-US" sz="1067" b="0" i="0" u="none" strike="noStrike" kern="1200" cap="none" spc="0" normalizeH="0" baseline="0" noProof="0">
              <a:ln>
                <a:noFill/>
              </a:ln>
              <a:solidFill>
                <a:srgbClr val="282828"/>
              </a:solidFill>
              <a:effectLst/>
              <a:uLnTx/>
              <a:uFillTx/>
              <a:latin typeface="Arial"/>
              <a:ea typeface="Arial"/>
              <a:cs typeface="Segoe UI Semibold" panose="020B0702040204020203" pitchFamily="34" charset="0"/>
              <a:sym typeface="Arial"/>
            </a:endParaRPr>
          </a:p>
        </p:txBody>
      </p:sp>
      <p:sp>
        <p:nvSpPr>
          <p:cNvPr id="60" name="Google Shape;563;p2">
            <a:extLst>
              <a:ext uri="{FF2B5EF4-FFF2-40B4-BE49-F238E27FC236}">
                <a16:creationId xmlns:a16="http://schemas.microsoft.com/office/drawing/2014/main" id="{BADB57D9-2DA6-BD6F-A782-0D571DFBEDB5}"/>
              </a:ext>
            </a:extLst>
          </p:cNvPr>
          <p:cNvSpPr/>
          <p:nvPr/>
        </p:nvSpPr>
        <p:spPr>
          <a:xfrm>
            <a:off x="6853069" y="3531039"/>
            <a:ext cx="969264" cy="214861"/>
          </a:xfrm>
          <a:prstGeom prst="rect">
            <a:avLst/>
          </a:prstGeom>
          <a:noFill/>
          <a:ln w="12700" cap="flat" cmpd="sng">
            <a:solidFill>
              <a:schemeClr val="bg1">
                <a:lumMod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282828"/>
              </a:buClr>
              <a:buSzPts val="800"/>
              <a:buFont typeface="Arial"/>
              <a:buNone/>
              <a:tabLst/>
              <a:defRPr/>
            </a:pPr>
            <a:r>
              <a:rPr kumimoji="0" lang="de-de" sz="700" b="0" i="0" u="none" strike="noStrike" kern="1200" cap="none" spc="0" normalizeH="0" baseline="0" noProof="0">
                <a:ln>
                  <a:noFill/>
                </a:ln>
                <a:solidFill>
                  <a:srgbClr val="282828"/>
                </a:solidFill>
                <a:effectLst/>
                <a:uLnTx/>
                <a:uFillTx/>
                <a:latin typeface="Arial"/>
                <a:ea typeface="Arial"/>
                <a:cs typeface="Arial" panose="020B0604020202020204" pitchFamily="34" charset="0"/>
                <a:sym typeface="Arial"/>
              </a:rPr>
              <a:t>Kontakt mit dem Vertrieb aufnehmen</a:t>
            </a:r>
            <a:endParaRPr kumimoji="0" lang="en-US" sz="700" b="0" i="0" u="none" strike="noStrike" kern="1200" cap="none" spc="0" normalizeH="0" baseline="0" noProof="0">
              <a:ln>
                <a:noFill/>
              </a:ln>
              <a:solidFill>
                <a:srgbClr val="333333"/>
              </a:solidFill>
              <a:effectLst/>
              <a:uLnTx/>
              <a:uFillTx/>
              <a:latin typeface="Arial"/>
              <a:ea typeface="Arial"/>
              <a:cs typeface="Arial" panose="020B0604020202020204" pitchFamily="34" charset="0"/>
              <a:sym typeface="Arial"/>
            </a:endParaRPr>
          </a:p>
        </p:txBody>
      </p:sp>
      <p:cxnSp>
        <p:nvCxnSpPr>
          <p:cNvPr id="61" name="Google Shape;575;p2">
            <a:extLst>
              <a:ext uri="{FF2B5EF4-FFF2-40B4-BE49-F238E27FC236}">
                <a16:creationId xmlns:a16="http://schemas.microsoft.com/office/drawing/2014/main" id="{7D8CB13D-5075-C091-E075-52F6C6AD01B6}"/>
              </a:ext>
              <a:ext uri="{C183D7F6-B498-43B3-948B-1728B52AA6E4}">
                <adec:decorative xmlns:adec="http://schemas.microsoft.com/office/drawing/2017/decorative" val="1"/>
              </a:ext>
            </a:extLst>
          </p:cNvPr>
          <p:cNvCxnSpPr>
            <a:cxnSpLocks/>
            <a:stCxn id="60" idx="3"/>
          </p:cNvCxnSpPr>
          <p:nvPr/>
        </p:nvCxnSpPr>
        <p:spPr>
          <a:xfrm flipV="1">
            <a:off x="7822333" y="3637183"/>
            <a:ext cx="743300" cy="1287"/>
          </a:xfrm>
          <a:prstGeom prst="straightConnector1">
            <a:avLst/>
          </a:prstGeom>
          <a:noFill/>
          <a:ln w="9525" cap="flat" cmpd="sng">
            <a:solidFill>
              <a:schemeClr val="accent1">
                <a:lumMod val="75000"/>
              </a:schemeClr>
            </a:solidFill>
            <a:prstDash val="solid"/>
            <a:round/>
            <a:headEnd type="none" w="sm" len="sm"/>
            <a:tailEnd type="triangle" w="med" len="med"/>
          </a:ln>
        </p:spPr>
      </p:cxnSp>
      <p:sp>
        <p:nvSpPr>
          <p:cNvPr id="62" name="Google Shape;561;p2">
            <a:extLst>
              <a:ext uri="{FF2B5EF4-FFF2-40B4-BE49-F238E27FC236}">
                <a16:creationId xmlns:a16="http://schemas.microsoft.com/office/drawing/2014/main" id="{BB4C6B6B-145E-3211-7642-B7BD25C2C3EE}"/>
              </a:ext>
            </a:extLst>
          </p:cNvPr>
          <p:cNvSpPr txBox="1"/>
          <p:nvPr/>
        </p:nvSpPr>
        <p:spPr>
          <a:xfrm>
            <a:off x="6853068" y="4098300"/>
            <a:ext cx="1976001" cy="353943"/>
          </a:xfrm>
          <a:prstGeom prst="rect">
            <a:avLst/>
          </a:prstGeom>
          <a:noFill/>
          <a:ln>
            <a:noFill/>
          </a:ln>
        </p:spPr>
        <p:txBody>
          <a:bodyPr spcFirstLastPara="1" wrap="square" lIns="0" tIns="0" rIns="0" bIns="45720" anchor="t" anchorCtr="0">
            <a:noAutofit/>
          </a:bodyPr>
          <a:lstStyle/>
          <a:p>
            <a:pPr>
              <a:buClr>
                <a:srgbClr val="0078D4"/>
              </a:buClr>
              <a:buSzPts val="800"/>
              <a:defRPr/>
            </a:pPr>
            <a:r>
              <a:rPr kumimoji="0" lang="de-de" sz="1000" b="0" i="0" u="none" strike="noStrike" kern="1200" cap="none" spc="0" normalizeH="0" baseline="0" noProof="0">
                <a:ln>
                  <a:noFill/>
                </a:ln>
                <a:solidFill>
                  <a:srgbClr val="000000"/>
                </a:solidFill>
                <a:effectLst/>
                <a:uLnTx/>
                <a:uFillTx/>
                <a:latin typeface="Arial"/>
                <a:ea typeface="Arial"/>
                <a:cs typeface="Segoe UI Semibold" panose="020B0702040204020203" pitchFamily="34" charset="0"/>
                <a:sym typeface="Arial"/>
              </a:rPr>
              <a:t>E-Mail 2: Infografik</a:t>
            </a:r>
          </a:p>
          <a:p>
            <a:pPr marL="0" marR="0" lvl="0" indent="0" algn="l" defTabSz="914400" rtl="0" eaLnBrk="1" fontAlgn="auto" latinLnBrk="0" hangingPunct="1">
              <a:lnSpc>
                <a:spcPct val="100000"/>
              </a:lnSpc>
              <a:spcBef>
                <a:spcPts val="0"/>
              </a:spcBef>
              <a:spcAft>
                <a:spcPts val="0"/>
              </a:spcAft>
              <a:buClr>
                <a:srgbClr val="0078D4"/>
              </a:buClr>
              <a:buSzPts val="800"/>
              <a:buFont typeface="Arial"/>
              <a:buNone/>
              <a:tabLst/>
              <a:defRPr/>
            </a:pPr>
            <a:endParaRPr kumimoji="0" lang="en-US" sz="1000" b="0" i="0" u="none" strike="noStrike" kern="1200" cap="none" spc="0" normalizeH="0" baseline="0" noProof="0">
              <a:ln>
                <a:noFill/>
              </a:ln>
              <a:solidFill>
                <a:srgbClr val="000000"/>
              </a:solidFill>
              <a:effectLst/>
              <a:uLnTx/>
              <a:uFillTx/>
              <a:latin typeface="Arial"/>
              <a:ea typeface="Arial"/>
              <a:cs typeface="Segoe UI Semibold" panose="020B0702040204020203" pitchFamily="34" charset="0"/>
              <a:sym typeface="Arial"/>
            </a:endParaRPr>
          </a:p>
        </p:txBody>
      </p:sp>
      <p:cxnSp>
        <p:nvCxnSpPr>
          <p:cNvPr id="63" name="Google Shape;562;p2">
            <a:extLst>
              <a:ext uri="{FF2B5EF4-FFF2-40B4-BE49-F238E27FC236}">
                <a16:creationId xmlns:a16="http://schemas.microsoft.com/office/drawing/2014/main" id="{F44BD4CB-3F22-2C93-FBB9-DF639B4F9259}"/>
              </a:ext>
              <a:ext uri="{C183D7F6-B498-43B3-948B-1728B52AA6E4}">
                <adec:decorative xmlns:adec="http://schemas.microsoft.com/office/drawing/2017/decorative" val="1"/>
              </a:ext>
            </a:extLst>
          </p:cNvPr>
          <p:cNvCxnSpPr>
            <a:cxnSpLocks/>
            <a:stCxn id="98" idx="2"/>
          </p:cNvCxnSpPr>
          <p:nvPr/>
        </p:nvCxnSpPr>
        <p:spPr>
          <a:xfrm>
            <a:off x="7337701" y="4746692"/>
            <a:ext cx="0" cy="268388"/>
          </a:xfrm>
          <a:prstGeom prst="straightConnector1">
            <a:avLst/>
          </a:prstGeom>
          <a:noFill/>
          <a:ln w="9525" cap="flat" cmpd="sng">
            <a:solidFill>
              <a:schemeClr val="accent3"/>
            </a:solidFill>
            <a:prstDash val="solid"/>
            <a:round/>
            <a:headEnd type="none" w="sm" len="sm"/>
            <a:tailEnd type="triangle" w="med" len="med"/>
          </a:ln>
        </p:spPr>
      </p:cxnSp>
      <p:sp>
        <p:nvSpPr>
          <p:cNvPr id="96" name="Google Shape;567;p2">
            <a:extLst>
              <a:ext uri="{FF2B5EF4-FFF2-40B4-BE49-F238E27FC236}">
                <a16:creationId xmlns:a16="http://schemas.microsoft.com/office/drawing/2014/main" id="{C6DE0880-419D-42FB-AB4C-EE6082628F5E}"/>
              </a:ext>
            </a:extLst>
          </p:cNvPr>
          <p:cNvSpPr txBox="1"/>
          <p:nvPr/>
        </p:nvSpPr>
        <p:spPr>
          <a:xfrm>
            <a:off x="7899945" y="4639404"/>
            <a:ext cx="469713" cy="182880"/>
          </a:xfrm>
          <a:prstGeom prst="rect">
            <a:avLst/>
          </a:prstGeom>
          <a:noFill/>
          <a:ln>
            <a:noFill/>
          </a:ln>
        </p:spPr>
        <p:txBody>
          <a:bodyPr spcFirstLastPara="1" wrap="square" lIns="18288" tIns="18288" rIns="18288" bIns="18288" anchor="t" anchorCtr="0">
            <a:noAutofit/>
          </a:bodyPr>
          <a:lstStyle/>
          <a:p>
            <a:pPr marL="0" marR="0" lvl="0" indent="0" algn="ctr" defTabSz="914400" rtl="0" eaLnBrk="1" fontAlgn="auto" latinLnBrk="0" hangingPunct="1">
              <a:lnSpc>
                <a:spcPct val="100000"/>
              </a:lnSpc>
              <a:spcBef>
                <a:spcPts val="0"/>
              </a:spcBef>
              <a:spcAft>
                <a:spcPts val="0"/>
              </a:spcAft>
              <a:buClr>
                <a:srgbClr val="282828"/>
              </a:buClr>
              <a:buSzPts val="600"/>
              <a:buFont typeface="Arial"/>
              <a:buNone/>
              <a:tabLst/>
              <a:defRPr/>
            </a:pPr>
            <a:r>
              <a:rPr kumimoji="0" lang="de-de" sz="800" b="0" i="0" u="none" strike="noStrike" kern="1200" cap="none" spc="0" normalizeH="0" baseline="0" noProof="0">
                <a:ln>
                  <a:noFill/>
                </a:ln>
                <a:solidFill>
                  <a:srgbClr val="282828"/>
                </a:solidFill>
                <a:effectLst/>
                <a:uLnTx/>
                <a:uFillTx/>
                <a:latin typeface="Arial"/>
                <a:ea typeface="Arial"/>
                <a:cs typeface="Segoe UI Semibold" panose="020B0702040204020203" pitchFamily="34" charset="0"/>
                <a:sym typeface="Arial"/>
              </a:rPr>
              <a:t>Ja</a:t>
            </a:r>
            <a:endParaRPr kumimoji="0" lang="en-US" sz="1067" b="0" i="0" u="none" strike="noStrike" kern="1200" cap="none" spc="0" normalizeH="0" baseline="0" noProof="0">
              <a:ln>
                <a:noFill/>
              </a:ln>
              <a:solidFill>
                <a:srgbClr val="282828"/>
              </a:solidFill>
              <a:effectLst/>
              <a:uLnTx/>
              <a:uFillTx/>
              <a:latin typeface="Arial"/>
              <a:ea typeface="Arial"/>
              <a:cs typeface="Segoe UI Semibold" panose="020B0702040204020203" pitchFamily="34" charset="0"/>
              <a:sym typeface="Arial"/>
            </a:endParaRPr>
          </a:p>
        </p:txBody>
      </p:sp>
      <p:sp>
        <p:nvSpPr>
          <p:cNvPr id="97" name="Google Shape;568;p2">
            <a:extLst>
              <a:ext uri="{FF2B5EF4-FFF2-40B4-BE49-F238E27FC236}">
                <a16:creationId xmlns:a16="http://schemas.microsoft.com/office/drawing/2014/main" id="{EC4AE83C-F4F6-B4CE-781C-709B2EF2E983}"/>
              </a:ext>
            </a:extLst>
          </p:cNvPr>
          <p:cNvSpPr txBox="1"/>
          <p:nvPr/>
        </p:nvSpPr>
        <p:spPr>
          <a:xfrm>
            <a:off x="6834534" y="4745337"/>
            <a:ext cx="487447" cy="183355"/>
          </a:xfrm>
          <a:prstGeom prst="rect">
            <a:avLst/>
          </a:prstGeom>
          <a:noFill/>
          <a:ln>
            <a:noFill/>
          </a:ln>
        </p:spPr>
        <p:txBody>
          <a:bodyPr spcFirstLastPara="1" wrap="square" lIns="0" tIns="18288" rIns="36576" bIns="18288" anchor="ctr" anchorCtr="0">
            <a:noAutofit/>
          </a:bodyPr>
          <a:lstStyle/>
          <a:p>
            <a:pPr marL="0" marR="0" lvl="0" indent="0" algn="r" defTabSz="914400" rtl="0" eaLnBrk="1" fontAlgn="auto" latinLnBrk="0" hangingPunct="1">
              <a:lnSpc>
                <a:spcPct val="100000"/>
              </a:lnSpc>
              <a:spcBef>
                <a:spcPts val="0"/>
              </a:spcBef>
              <a:spcAft>
                <a:spcPts val="0"/>
              </a:spcAft>
              <a:buClr>
                <a:srgbClr val="282828"/>
              </a:buClr>
              <a:buSzPts val="600"/>
              <a:buFont typeface="Arial"/>
              <a:buNone/>
              <a:tabLst/>
              <a:defRPr/>
            </a:pPr>
            <a:r>
              <a:rPr kumimoji="0" lang="de-de" sz="800" b="0" i="0" u="none" strike="noStrike" kern="1200" cap="none" spc="0" normalizeH="0" baseline="0" noProof="0">
                <a:ln>
                  <a:noFill/>
                </a:ln>
                <a:solidFill>
                  <a:srgbClr val="282828"/>
                </a:solidFill>
                <a:effectLst/>
                <a:uLnTx/>
                <a:uFillTx/>
                <a:latin typeface="Arial"/>
                <a:ea typeface="Arial"/>
                <a:cs typeface="Segoe UI Semibold" panose="020B0702040204020203" pitchFamily="34" charset="0"/>
                <a:sym typeface="Arial"/>
              </a:rPr>
              <a:t>Nein</a:t>
            </a:r>
            <a:endParaRPr kumimoji="0" lang="en-US" sz="1067" b="0" i="0" u="none" strike="noStrike" kern="1200" cap="none" spc="0" normalizeH="0" baseline="0" noProof="0">
              <a:ln>
                <a:noFill/>
              </a:ln>
              <a:solidFill>
                <a:srgbClr val="282828"/>
              </a:solidFill>
              <a:effectLst/>
              <a:uLnTx/>
              <a:uFillTx/>
              <a:latin typeface="Arial"/>
              <a:ea typeface="Arial"/>
              <a:cs typeface="Segoe UI Semibold" panose="020B0702040204020203" pitchFamily="34" charset="0"/>
              <a:sym typeface="Arial"/>
            </a:endParaRPr>
          </a:p>
        </p:txBody>
      </p:sp>
      <p:sp>
        <p:nvSpPr>
          <p:cNvPr id="98" name="Google Shape;563;p2">
            <a:extLst>
              <a:ext uri="{FF2B5EF4-FFF2-40B4-BE49-F238E27FC236}">
                <a16:creationId xmlns:a16="http://schemas.microsoft.com/office/drawing/2014/main" id="{A9105C78-6068-EB62-B8AE-5FCD1AFD9BB0}"/>
              </a:ext>
            </a:extLst>
          </p:cNvPr>
          <p:cNvSpPr/>
          <p:nvPr/>
        </p:nvSpPr>
        <p:spPr>
          <a:xfrm>
            <a:off x="6853069" y="4531831"/>
            <a:ext cx="969264" cy="214861"/>
          </a:xfrm>
          <a:prstGeom prst="rect">
            <a:avLst/>
          </a:prstGeom>
          <a:noFill/>
          <a:ln w="12700" cap="flat" cmpd="sng">
            <a:solidFill>
              <a:schemeClr val="bg1">
                <a:lumMod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282828"/>
              </a:buClr>
              <a:buSzPts val="800"/>
              <a:buFont typeface="Arial"/>
              <a:buNone/>
              <a:tabLst/>
              <a:defRPr/>
            </a:pPr>
            <a:r>
              <a:rPr kumimoji="0" lang="de-de" sz="700" b="0" i="0" u="none" strike="noStrike" kern="1200" cap="none" spc="0" normalizeH="0" baseline="0" noProof="0">
                <a:ln>
                  <a:noFill/>
                </a:ln>
                <a:solidFill>
                  <a:srgbClr val="282828"/>
                </a:solidFill>
                <a:effectLst/>
                <a:uLnTx/>
                <a:uFillTx/>
                <a:latin typeface="Arial"/>
                <a:ea typeface="Arial"/>
                <a:cs typeface="Arial" panose="020B0604020202020204" pitchFamily="34" charset="0"/>
                <a:sym typeface="Arial"/>
              </a:rPr>
              <a:t>Kontakt mit dem Vertrieb aufnehmen</a:t>
            </a:r>
            <a:endParaRPr kumimoji="0" lang="en-US" sz="700" b="0" i="0" u="none" strike="noStrike" kern="1200" cap="none" spc="0" normalizeH="0" baseline="0" noProof="0">
              <a:ln>
                <a:noFill/>
              </a:ln>
              <a:solidFill>
                <a:srgbClr val="333333"/>
              </a:solidFill>
              <a:effectLst/>
              <a:uLnTx/>
              <a:uFillTx/>
              <a:latin typeface="Arial"/>
              <a:ea typeface="Arial"/>
              <a:cs typeface="Arial" panose="020B0604020202020204" pitchFamily="34" charset="0"/>
              <a:sym typeface="Arial"/>
            </a:endParaRPr>
          </a:p>
        </p:txBody>
      </p:sp>
      <p:cxnSp>
        <p:nvCxnSpPr>
          <p:cNvPr id="100" name="Google Shape;575;p2">
            <a:extLst>
              <a:ext uri="{FF2B5EF4-FFF2-40B4-BE49-F238E27FC236}">
                <a16:creationId xmlns:a16="http://schemas.microsoft.com/office/drawing/2014/main" id="{059AA13F-E814-ED52-FABF-E369717307C6}"/>
              </a:ext>
              <a:ext uri="{C183D7F6-B498-43B3-948B-1728B52AA6E4}">
                <adec:decorative xmlns:adec="http://schemas.microsoft.com/office/drawing/2017/decorative" val="1"/>
              </a:ext>
            </a:extLst>
          </p:cNvPr>
          <p:cNvCxnSpPr>
            <a:cxnSpLocks/>
            <a:stCxn id="98" idx="3"/>
          </p:cNvCxnSpPr>
          <p:nvPr/>
        </p:nvCxnSpPr>
        <p:spPr>
          <a:xfrm flipV="1">
            <a:off x="7822333" y="4638853"/>
            <a:ext cx="743300" cy="409"/>
          </a:xfrm>
          <a:prstGeom prst="straightConnector1">
            <a:avLst/>
          </a:prstGeom>
          <a:noFill/>
          <a:ln w="9525" cap="flat" cmpd="sng">
            <a:solidFill>
              <a:schemeClr val="accent1">
                <a:lumMod val="75000"/>
              </a:schemeClr>
            </a:solidFill>
            <a:prstDash val="solid"/>
            <a:round/>
            <a:headEnd type="none" w="sm" len="sm"/>
            <a:tailEnd type="triangle" w="med" len="med"/>
          </a:ln>
        </p:spPr>
      </p:cxnSp>
      <p:sp>
        <p:nvSpPr>
          <p:cNvPr id="101" name="Google Shape;561;p2">
            <a:extLst>
              <a:ext uri="{FF2B5EF4-FFF2-40B4-BE49-F238E27FC236}">
                <a16:creationId xmlns:a16="http://schemas.microsoft.com/office/drawing/2014/main" id="{125A0BF7-E048-B017-1027-3348CD2585B0}"/>
              </a:ext>
            </a:extLst>
          </p:cNvPr>
          <p:cNvSpPr txBox="1"/>
          <p:nvPr/>
        </p:nvSpPr>
        <p:spPr>
          <a:xfrm>
            <a:off x="6853069" y="5057230"/>
            <a:ext cx="1431835" cy="353943"/>
          </a:xfrm>
          <a:prstGeom prst="rect">
            <a:avLst/>
          </a:prstGeom>
          <a:noFill/>
          <a:ln>
            <a:noFill/>
          </a:ln>
        </p:spPr>
        <p:txBody>
          <a:bodyPr spcFirstLastPara="1" wrap="square" lIns="0" tIns="0" rIns="0" bIns="45720" anchor="t" anchorCtr="0">
            <a:noAutofit/>
          </a:bodyPr>
          <a:lstStyle/>
          <a:p>
            <a:pPr>
              <a:buClr>
                <a:srgbClr val="0078D4"/>
              </a:buClr>
              <a:buSzPts val="800"/>
              <a:defRPr/>
            </a:pPr>
            <a:r>
              <a:rPr kumimoji="0" lang="de-de" sz="1000" b="0" i="0" u="none" strike="noStrike" kern="1200" cap="none" spc="0" normalizeH="0" baseline="0" noProof="0">
                <a:ln>
                  <a:noFill/>
                </a:ln>
                <a:solidFill>
                  <a:srgbClr val="000000"/>
                </a:solidFill>
                <a:effectLst/>
                <a:uLnTx/>
                <a:uFillTx/>
                <a:latin typeface="Arial"/>
                <a:ea typeface="Arial"/>
                <a:cs typeface="Segoe UI Semibold"/>
                <a:sym typeface="Arial"/>
              </a:rPr>
              <a:t>E-Mail </a:t>
            </a:r>
            <a:r>
              <a:rPr lang="de-de" sz="1000">
                <a:solidFill>
                  <a:srgbClr val="000000"/>
                </a:solidFill>
                <a:latin typeface="Arial"/>
                <a:cs typeface="Segoe UI Semibold"/>
                <a:sym typeface="Arial"/>
              </a:rPr>
              <a:t>3: Infografik</a:t>
            </a:r>
          </a:p>
          <a:p>
            <a:pPr marL="0" marR="0" lvl="0" indent="0" algn="l" defTabSz="914400" rtl="0" eaLnBrk="1" fontAlgn="auto" latinLnBrk="0" hangingPunct="1">
              <a:lnSpc>
                <a:spcPct val="100000"/>
              </a:lnSpc>
              <a:spcBef>
                <a:spcPts val="0"/>
              </a:spcBef>
              <a:spcAft>
                <a:spcPts val="0"/>
              </a:spcAft>
              <a:buClr>
                <a:srgbClr val="0078D4"/>
              </a:buClr>
              <a:buSzPts val="800"/>
              <a:buFontTx/>
              <a:buNone/>
              <a:tabLst/>
              <a:defRPr/>
            </a:pPr>
            <a:endParaRPr kumimoji="0" lang="en-US" sz="1000" b="0" i="0" u="none" strike="noStrike" kern="1200" cap="none" spc="0" normalizeH="0" baseline="0" noProof="0">
              <a:ln>
                <a:noFill/>
              </a:ln>
              <a:solidFill>
                <a:srgbClr val="000000"/>
              </a:solidFill>
              <a:effectLst/>
              <a:uLnTx/>
              <a:uFillTx/>
              <a:latin typeface="Arial"/>
              <a:ea typeface="Arial"/>
              <a:cs typeface="Segoe UI Semibold" panose="020B0702040204020203" pitchFamily="34" charset="0"/>
              <a:sym typeface="Arial"/>
            </a:endParaRPr>
          </a:p>
        </p:txBody>
      </p:sp>
      <p:sp>
        <p:nvSpPr>
          <p:cNvPr id="102" name="Google Shape;567;p2">
            <a:extLst>
              <a:ext uri="{FF2B5EF4-FFF2-40B4-BE49-F238E27FC236}">
                <a16:creationId xmlns:a16="http://schemas.microsoft.com/office/drawing/2014/main" id="{04A76F9B-2BEB-872B-99D1-B92B61AFAF63}"/>
              </a:ext>
            </a:extLst>
          </p:cNvPr>
          <p:cNvSpPr txBox="1"/>
          <p:nvPr/>
        </p:nvSpPr>
        <p:spPr>
          <a:xfrm>
            <a:off x="7913379" y="5809527"/>
            <a:ext cx="469713" cy="182880"/>
          </a:xfrm>
          <a:prstGeom prst="rect">
            <a:avLst/>
          </a:prstGeom>
          <a:noFill/>
          <a:ln>
            <a:noFill/>
          </a:ln>
        </p:spPr>
        <p:txBody>
          <a:bodyPr spcFirstLastPara="1" wrap="square" lIns="18288" tIns="18288" rIns="18288" bIns="18288" anchor="t" anchorCtr="0">
            <a:noAutofit/>
          </a:bodyPr>
          <a:lstStyle/>
          <a:p>
            <a:pPr marL="0" marR="0" lvl="0" indent="0" algn="ctr" defTabSz="914400" rtl="0" eaLnBrk="1" fontAlgn="auto" latinLnBrk="0" hangingPunct="1">
              <a:lnSpc>
                <a:spcPct val="100000"/>
              </a:lnSpc>
              <a:spcBef>
                <a:spcPts val="0"/>
              </a:spcBef>
              <a:spcAft>
                <a:spcPts val="0"/>
              </a:spcAft>
              <a:buClr>
                <a:srgbClr val="282828"/>
              </a:buClr>
              <a:buSzPts val="600"/>
              <a:buFont typeface="Arial"/>
              <a:buNone/>
              <a:tabLst/>
              <a:defRPr/>
            </a:pPr>
            <a:r>
              <a:rPr kumimoji="0" lang="de-de" sz="800" b="0" i="0" u="none" strike="noStrike" kern="1200" cap="none" spc="0" normalizeH="0" baseline="0" noProof="0">
                <a:ln>
                  <a:noFill/>
                </a:ln>
                <a:solidFill>
                  <a:srgbClr val="282828"/>
                </a:solidFill>
                <a:effectLst/>
                <a:uLnTx/>
                <a:uFillTx/>
                <a:latin typeface="Arial"/>
                <a:ea typeface="Arial"/>
                <a:cs typeface="Segoe UI Semibold" panose="020B0702040204020203" pitchFamily="34" charset="0"/>
                <a:sym typeface="Arial"/>
              </a:rPr>
              <a:t>Ja</a:t>
            </a:r>
            <a:endParaRPr kumimoji="0" lang="en-US" sz="1067" b="0" i="0" u="none" strike="noStrike" kern="1200" cap="none" spc="0" normalizeH="0" baseline="0" noProof="0">
              <a:ln>
                <a:noFill/>
              </a:ln>
              <a:solidFill>
                <a:srgbClr val="282828"/>
              </a:solidFill>
              <a:effectLst/>
              <a:uLnTx/>
              <a:uFillTx/>
              <a:latin typeface="Arial"/>
              <a:ea typeface="Arial"/>
              <a:cs typeface="Segoe UI Semibold" panose="020B0702040204020203" pitchFamily="34" charset="0"/>
              <a:sym typeface="Arial"/>
            </a:endParaRPr>
          </a:p>
        </p:txBody>
      </p:sp>
      <p:sp>
        <p:nvSpPr>
          <p:cNvPr id="103" name="Google Shape;563;p2">
            <a:extLst>
              <a:ext uri="{FF2B5EF4-FFF2-40B4-BE49-F238E27FC236}">
                <a16:creationId xmlns:a16="http://schemas.microsoft.com/office/drawing/2014/main" id="{78D36C9F-C095-D82F-BE13-86F3EA1C0D67}"/>
              </a:ext>
            </a:extLst>
          </p:cNvPr>
          <p:cNvSpPr/>
          <p:nvPr/>
        </p:nvSpPr>
        <p:spPr>
          <a:xfrm>
            <a:off x="6853069" y="5689885"/>
            <a:ext cx="969264" cy="214861"/>
          </a:xfrm>
          <a:prstGeom prst="rect">
            <a:avLst/>
          </a:prstGeom>
          <a:noFill/>
          <a:ln w="12700" cap="flat" cmpd="sng">
            <a:solidFill>
              <a:schemeClr val="bg1">
                <a:lumMod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282828"/>
              </a:buClr>
              <a:buSzPts val="800"/>
              <a:buFont typeface="Arial"/>
              <a:buNone/>
              <a:tabLst/>
              <a:defRPr/>
            </a:pPr>
            <a:r>
              <a:rPr kumimoji="0" lang="de-de" sz="700" b="0" i="0" u="none" strike="noStrike" kern="1200" cap="none" spc="0" normalizeH="0" baseline="0" noProof="0">
                <a:ln>
                  <a:noFill/>
                </a:ln>
                <a:solidFill>
                  <a:srgbClr val="282828"/>
                </a:solidFill>
                <a:effectLst/>
                <a:uLnTx/>
                <a:uFillTx/>
                <a:latin typeface="Arial"/>
                <a:ea typeface="Arial"/>
                <a:cs typeface="Arial" panose="020B0604020202020204" pitchFamily="34" charset="0"/>
                <a:sym typeface="Arial"/>
              </a:rPr>
              <a:t>Kontakt mit dem Vertrieb aufnehmen</a:t>
            </a:r>
            <a:endParaRPr kumimoji="0" lang="en-US" sz="700" b="0" i="0" u="none" strike="noStrike" kern="1200" cap="none" spc="0" normalizeH="0" baseline="0" noProof="0">
              <a:ln>
                <a:noFill/>
              </a:ln>
              <a:solidFill>
                <a:srgbClr val="333333"/>
              </a:solidFill>
              <a:effectLst/>
              <a:uLnTx/>
              <a:uFillTx/>
              <a:latin typeface="Arial"/>
              <a:ea typeface="Arial"/>
              <a:cs typeface="Arial" panose="020B0604020202020204" pitchFamily="34" charset="0"/>
              <a:sym typeface="Arial"/>
            </a:endParaRPr>
          </a:p>
        </p:txBody>
      </p:sp>
      <p:cxnSp>
        <p:nvCxnSpPr>
          <p:cNvPr id="104" name="Google Shape;575;p2">
            <a:extLst>
              <a:ext uri="{FF2B5EF4-FFF2-40B4-BE49-F238E27FC236}">
                <a16:creationId xmlns:a16="http://schemas.microsoft.com/office/drawing/2014/main" id="{12DA512B-E12B-0F69-6AC2-B0569539A28A}"/>
              </a:ext>
              <a:ext uri="{C183D7F6-B498-43B3-948B-1728B52AA6E4}">
                <adec:decorative xmlns:adec="http://schemas.microsoft.com/office/drawing/2017/decorative" val="1"/>
              </a:ext>
            </a:extLst>
          </p:cNvPr>
          <p:cNvCxnSpPr>
            <a:cxnSpLocks/>
            <a:stCxn id="103" idx="3"/>
          </p:cNvCxnSpPr>
          <p:nvPr/>
        </p:nvCxnSpPr>
        <p:spPr>
          <a:xfrm>
            <a:off x="7822333" y="5797316"/>
            <a:ext cx="756734" cy="0"/>
          </a:xfrm>
          <a:prstGeom prst="straightConnector1">
            <a:avLst/>
          </a:prstGeom>
          <a:noFill/>
          <a:ln w="9525" cap="flat" cmpd="sng">
            <a:solidFill>
              <a:schemeClr val="accent1">
                <a:lumMod val="75000"/>
              </a:schemeClr>
            </a:solidFill>
            <a:prstDash val="solid"/>
            <a:round/>
            <a:headEnd type="none" w="sm" len="sm"/>
            <a:tailEnd type="triangle" w="med" len="med"/>
          </a:ln>
        </p:spPr>
      </p:cxnSp>
      <p:sp>
        <p:nvSpPr>
          <p:cNvPr id="106" name="Google Shape;601;p2">
            <a:extLst>
              <a:ext uri="{FF2B5EF4-FFF2-40B4-BE49-F238E27FC236}">
                <a16:creationId xmlns:a16="http://schemas.microsoft.com/office/drawing/2014/main" id="{2526BB03-0A9E-D4F6-CDB1-61B32A676A53}"/>
              </a:ext>
            </a:extLst>
          </p:cNvPr>
          <p:cNvSpPr/>
          <p:nvPr/>
        </p:nvSpPr>
        <p:spPr>
          <a:xfrm>
            <a:off x="9387660" y="4112238"/>
            <a:ext cx="1623316" cy="261590"/>
          </a:xfrm>
          <a:prstGeom prst="rect">
            <a:avLst/>
          </a:prstGeom>
          <a:solidFill>
            <a:schemeClr val="tx2"/>
          </a:solidFill>
          <a:ln>
            <a:noFill/>
          </a:ln>
          <a:effectLst/>
        </p:spPr>
        <p:txBody>
          <a:bodyPr spcFirstLastPara="1" wrap="square" lIns="121900" tIns="60950" rIns="121900" bIns="6095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800"/>
              <a:buFont typeface="Arial"/>
              <a:buNone/>
              <a:tabLst/>
              <a:defRPr/>
            </a:pPr>
            <a:r>
              <a:rPr kumimoji="0" lang="de-de" sz="900" b="1" i="0" u="none" strike="noStrike" kern="1200" cap="none" spc="0" normalizeH="0" baseline="0" noProof="0">
                <a:ln>
                  <a:noFill/>
                </a:ln>
                <a:solidFill>
                  <a:prstClr val="white"/>
                </a:solidFill>
                <a:effectLst/>
                <a:uLnTx/>
                <a:uFillTx/>
                <a:latin typeface="Segoe UI"/>
                <a:ea typeface="Arial"/>
                <a:cs typeface="Arial"/>
                <a:sym typeface="Arial"/>
              </a:rPr>
              <a:t>Pitch Deck</a:t>
            </a:r>
            <a:endParaRPr kumimoji="0" lang="en-US" sz="900" b="1" i="0" u="none" strike="noStrike" kern="1200" cap="none" spc="0" normalizeH="0" baseline="0" noProof="0">
              <a:ln>
                <a:noFill/>
              </a:ln>
              <a:solidFill>
                <a:prstClr val="white"/>
              </a:solidFill>
              <a:effectLst/>
              <a:uLnTx/>
              <a:uFillTx/>
              <a:latin typeface="Segoe UI"/>
              <a:ea typeface="Arial"/>
              <a:cs typeface="Arial" panose="020B0604020202020204" pitchFamily="34" charset="0"/>
              <a:sym typeface="Arial"/>
            </a:endParaRPr>
          </a:p>
        </p:txBody>
      </p:sp>
      <p:sp>
        <p:nvSpPr>
          <p:cNvPr id="107" name="Google Shape;563;p2">
            <a:extLst>
              <a:ext uri="{FF2B5EF4-FFF2-40B4-BE49-F238E27FC236}">
                <a16:creationId xmlns:a16="http://schemas.microsoft.com/office/drawing/2014/main" id="{F736B87D-60BA-01CC-610E-6444B39E441F}"/>
              </a:ext>
            </a:extLst>
          </p:cNvPr>
          <p:cNvSpPr/>
          <p:nvPr/>
        </p:nvSpPr>
        <p:spPr>
          <a:xfrm>
            <a:off x="6853069" y="3076299"/>
            <a:ext cx="1371600" cy="459479"/>
          </a:xfrm>
          <a:prstGeom prst="rect">
            <a:avLst/>
          </a:prstGeom>
          <a:solidFill>
            <a:schemeClr val="accent1">
              <a:lumMod val="50000"/>
            </a:schemeClr>
          </a:solidFill>
          <a:ln w="127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282828"/>
              </a:buClr>
              <a:buSzPts val="800"/>
              <a:buFont typeface="Arial"/>
              <a:buNone/>
              <a:tabLst/>
              <a:defRPr/>
            </a:pPr>
            <a:r>
              <a:rPr lang="de-de" sz="700">
                <a:solidFill>
                  <a:prstClr val="white"/>
                </a:solidFill>
                <a:latin typeface="Segoe UI"/>
                <a:ea typeface="Arial"/>
                <a:cs typeface="Arial" panose="020B0604020202020204" pitchFamily="34" charset="0"/>
                <a:sym typeface="Arial"/>
              </a:rPr>
              <a:t>Siehe Link oben</a:t>
            </a:r>
            <a:endParaRPr kumimoji="0" lang="en-US" sz="700" b="0" i="0" u="none" strike="noStrike" kern="1200" cap="none" spc="0" normalizeH="0" baseline="0" noProof="0">
              <a:ln>
                <a:noFill/>
              </a:ln>
              <a:solidFill>
                <a:prstClr val="white"/>
              </a:solidFill>
              <a:effectLst/>
              <a:uLnTx/>
              <a:uFillTx/>
              <a:latin typeface="Segoe UI"/>
              <a:ea typeface="Arial"/>
              <a:cs typeface="Arial" panose="020B0604020202020204" pitchFamily="34" charset="0"/>
              <a:sym typeface="Arial"/>
            </a:endParaRPr>
          </a:p>
        </p:txBody>
      </p:sp>
      <p:sp>
        <p:nvSpPr>
          <p:cNvPr id="108" name="Google Shape;563;p2">
            <a:extLst>
              <a:ext uri="{FF2B5EF4-FFF2-40B4-BE49-F238E27FC236}">
                <a16:creationId xmlns:a16="http://schemas.microsoft.com/office/drawing/2014/main" id="{42FBCDCE-94F7-EF7A-223E-03430A07C2BE}"/>
              </a:ext>
            </a:extLst>
          </p:cNvPr>
          <p:cNvSpPr/>
          <p:nvPr/>
        </p:nvSpPr>
        <p:spPr>
          <a:xfrm>
            <a:off x="6853069" y="4259696"/>
            <a:ext cx="1371600" cy="274320"/>
          </a:xfrm>
          <a:prstGeom prst="rect">
            <a:avLst/>
          </a:prstGeom>
          <a:solidFill>
            <a:schemeClr val="accent1">
              <a:lumMod val="50000"/>
            </a:schemeClr>
          </a:solidFill>
          <a:ln w="12700" cap="flat" cmpd="sng">
            <a:noFill/>
            <a:prstDash val="solid"/>
            <a:round/>
            <a:headEnd type="none" w="sm" len="sm"/>
            <a:tailEnd type="none" w="sm" len="sm"/>
          </a:ln>
        </p:spPr>
        <p:txBody>
          <a:bodyPr spcFirstLastPara="1" wrap="square" lIns="45720" tIns="45700" rIns="45720"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700" dirty="0">
                <a:solidFill>
                  <a:schemeClr val="bg1"/>
                </a:solidFill>
                <a:effectLst/>
                <a:latin typeface="Segoe UI" panose="020B0502040204020203" pitchFamily="34" charset="0"/>
                <a:ea typeface="Times New Roman" panose="02020603050405020304" pitchFamily="18" charset="0"/>
              </a:rPr>
              <a:t>Verstärken Sie Ihre Sicherheit, um NIS2 zu erfüllen</a:t>
            </a:r>
            <a:endParaRPr kumimoji="0" lang="en-US" sz="700" b="0" i="0" u="none" strike="noStrike" kern="1200" cap="none" spc="0" normalizeH="0" baseline="0" noProof="0" dirty="0">
              <a:ln>
                <a:noFill/>
              </a:ln>
              <a:solidFill>
                <a:schemeClr val="bg1"/>
              </a:solidFill>
              <a:effectLst/>
              <a:uLnTx/>
              <a:uFillTx/>
              <a:latin typeface="Arial"/>
              <a:ea typeface="+mn-ea"/>
              <a:cs typeface="+mn-cs"/>
            </a:endParaRPr>
          </a:p>
        </p:txBody>
      </p:sp>
      <p:sp>
        <p:nvSpPr>
          <p:cNvPr id="110" name="Google Shape;601;p2">
            <a:extLst>
              <a:ext uri="{FF2B5EF4-FFF2-40B4-BE49-F238E27FC236}">
                <a16:creationId xmlns:a16="http://schemas.microsoft.com/office/drawing/2014/main" id="{8D14640B-E7A8-316D-B15D-67A87BBF2F6F}"/>
              </a:ext>
            </a:extLst>
          </p:cNvPr>
          <p:cNvSpPr/>
          <p:nvPr/>
        </p:nvSpPr>
        <p:spPr>
          <a:xfrm>
            <a:off x="3688922" y="5031021"/>
            <a:ext cx="1619822" cy="677088"/>
          </a:xfrm>
          <a:prstGeom prst="rect">
            <a:avLst/>
          </a:prstGeom>
          <a:solidFill>
            <a:schemeClr val="accent1">
              <a:lumMod val="75000"/>
            </a:schemeClr>
          </a:solidFill>
          <a:ln>
            <a:noFill/>
          </a:ln>
          <a:effectLst/>
        </p:spPr>
        <p:txBody>
          <a:bodyPr spcFirstLastPara="1" wrap="square" lIns="121900" tIns="60950" rIns="121900" bIns="6095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schemeClr val="bg1"/>
                </a:solidFill>
                <a:effectLst/>
                <a:uLnTx/>
                <a:uFillTx/>
                <a:latin typeface="Arial"/>
                <a:ea typeface="Arial"/>
                <a:cs typeface="Segoe UI Semibold" panose="020B0702040204020203" pitchFamily="34" charset="0"/>
                <a:sym typeface="Arial"/>
              </a:rPr>
              <a:t>Navigieren in der komplexen Welt </a:t>
            </a:r>
            <a:r>
              <a:rPr kumimoji="0" lang="de-de" sz="900" b="0" i="0" u="none" strike="noStrike" kern="1200" cap="none" spc="0" normalizeH="0" baseline="0" noProof="0">
                <a:ln>
                  <a:noFill/>
                </a:ln>
                <a:solidFill>
                  <a:schemeClr val="bg1"/>
                </a:solidFill>
                <a:effectLst/>
                <a:uLnTx/>
                <a:uFillTx/>
                <a:latin typeface="Arial"/>
                <a:ea typeface="Arial"/>
                <a:cs typeface="Segoe UI Semibold" panose="020B0702040204020203" pitchFamily="34" charset="0"/>
                <a:sym typeface="Arial"/>
              </a:rPr>
              <a:t>von </a:t>
            </a:r>
            <a:br>
              <a:rPr kumimoji="0" lang="de-de" sz="900" b="0" i="0" u="none" strike="noStrike" kern="1200" cap="none" spc="0" normalizeH="0" baseline="0" noProof="0">
                <a:ln>
                  <a:noFill/>
                </a:ln>
                <a:solidFill>
                  <a:schemeClr val="bg1"/>
                </a:solidFill>
                <a:effectLst/>
                <a:uLnTx/>
                <a:uFillTx/>
                <a:latin typeface="Arial"/>
                <a:ea typeface="Arial"/>
                <a:cs typeface="Segoe UI Semibold" panose="020B0702040204020203" pitchFamily="34" charset="0"/>
                <a:sym typeface="Arial"/>
              </a:rPr>
            </a:br>
            <a:r>
              <a:rPr kumimoji="0" lang="de-de" sz="900" b="0" i="0" u="none" strike="noStrike" kern="1200" cap="none" spc="0" normalizeH="0" baseline="0" noProof="0">
                <a:ln>
                  <a:noFill/>
                </a:ln>
                <a:solidFill>
                  <a:schemeClr val="bg1"/>
                </a:solidFill>
                <a:effectLst/>
                <a:uLnTx/>
                <a:uFillTx/>
                <a:latin typeface="Arial"/>
                <a:ea typeface="Arial"/>
                <a:cs typeface="Segoe UI Semibold" panose="020B0702040204020203" pitchFamily="34" charset="0"/>
                <a:sym typeface="Arial"/>
              </a:rPr>
              <a:t>NIS2 </a:t>
            </a:r>
            <a:r>
              <a:rPr kumimoji="0" lang="de-de" sz="900" b="0" i="0" u="none" strike="noStrike" kern="1200" cap="none" spc="0" normalizeH="0" baseline="0" noProof="0" dirty="0">
                <a:ln>
                  <a:noFill/>
                </a:ln>
                <a:solidFill>
                  <a:schemeClr val="bg1"/>
                </a:solidFill>
                <a:effectLst/>
                <a:uLnTx/>
                <a:uFillTx/>
                <a:latin typeface="Arial"/>
                <a:ea typeface="Arial"/>
                <a:cs typeface="Segoe UI Semibold" panose="020B0702040204020203" pitchFamily="34" charset="0"/>
                <a:sym typeface="Arial"/>
              </a:rPr>
              <a:t>mit Microsoft Security-Lösungen</a:t>
            </a:r>
            <a:endParaRPr kumimoji="0" lang="en-US" sz="900" b="1" i="0" u="none" strike="noStrike" kern="1200" cap="none" spc="0" normalizeH="0" baseline="0" noProof="0" dirty="0">
              <a:ln>
                <a:noFill/>
              </a:ln>
              <a:solidFill>
                <a:schemeClr val="bg1"/>
              </a:solidFill>
              <a:effectLst/>
              <a:uLnTx/>
              <a:uFillTx/>
              <a:latin typeface="Segoe UI"/>
              <a:ea typeface="+mn-ea"/>
              <a:cs typeface="Segoe UI Light" panose="020B0502040204020203" pitchFamily="34" charset="0"/>
            </a:endParaRPr>
          </a:p>
        </p:txBody>
      </p:sp>
      <p:pic>
        <p:nvPicPr>
          <p:cNvPr id="111" name="Graphic 110">
            <a:extLst>
              <a:ext uri="{FF2B5EF4-FFF2-40B4-BE49-F238E27FC236}">
                <a16:creationId xmlns:a16="http://schemas.microsoft.com/office/drawing/2014/main" id="{A1F9FCE5-D718-CED9-2DB1-5C7FBBDAD5D6}"/>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69816" y="5322456"/>
            <a:ext cx="363513" cy="363513"/>
          </a:xfrm>
          <a:prstGeom prst="rect">
            <a:avLst/>
          </a:prstGeom>
          <a:effectLst>
            <a:outerShdw blurRad="101600" dist="50800" dir="2700000" algn="tl" rotWithShape="0">
              <a:prstClr val="black">
                <a:alpha val="40000"/>
              </a:prstClr>
            </a:outerShdw>
          </a:effectLst>
        </p:spPr>
      </p:pic>
      <p:cxnSp>
        <p:nvCxnSpPr>
          <p:cNvPr id="112" name="Google Shape;562;p2">
            <a:extLst>
              <a:ext uri="{FF2B5EF4-FFF2-40B4-BE49-F238E27FC236}">
                <a16:creationId xmlns:a16="http://schemas.microsoft.com/office/drawing/2014/main" id="{50309D18-C366-8CC2-AB9F-59253A030462}"/>
              </a:ext>
              <a:ext uri="{C183D7F6-B498-43B3-948B-1728B52AA6E4}">
                <adec:decorative xmlns:adec="http://schemas.microsoft.com/office/drawing/2017/decorative" val="1"/>
              </a:ext>
            </a:extLst>
          </p:cNvPr>
          <p:cNvCxnSpPr>
            <a:cxnSpLocks/>
            <a:stCxn id="113" idx="2"/>
          </p:cNvCxnSpPr>
          <p:nvPr/>
        </p:nvCxnSpPr>
        <p:spPr>
          <a:xfrm>
            <a:off x="10199319" y="2980754"/>
            <a:ext cx="0" cy="357977"/>
          </a:xfrm>
          <a:prstGeom prst="straightConnector1">
            <a:avLst/>
          </a:prstGeom>
          <a:ln>
            <a:solidFill>
              <a:schemeClr val="tx2"/>
            </a:solidFill>
            <a:prstDash val="dash"/>
            <a:headEnd type="none" w="sm" len="sm"/>
            <a:tailEnd type="triangle" w="med" len="med"/>
          </a:ln>
        </p:spPr>
        <p:style>
          <a:lnRef idx="1">
            <a:schemeClr val="accent6"/>
          </a:lnRef>
          <a:fillRef idx="0">
            <a:schemeClr val="accent6"/>
          </a:fillRef>
          <a:effectRef idx="0">
            <a:schemeClr val="accent6"/>
          </a:effectRef>
          <a:fontRef idx="minor">
            <a:schemeClr val="tx1"/>
          </a:fontRef>
        </p:style>
      </p:cxnSp>
      <p:sp>
        <p:nvSpPr>
          <p:cNvPr id="113" name="Google Shape;601;p2">
            <a:extLst>
              <a:ext uri="{FF2B5EF4-FFF2-40B4-BE49-F238E27FC236}">
                <a16:creationId xmlns:a16="http://schemas.microsoft.com/office/drawing/2014/main" id="{1BC9594C-2E22-8B41-430E-F97D517D2AA4}"/>
              </a:ext>
            </a:extLst>
          </p:cNvPr>
          <p:cNvSpPr/>
          <p:nvPr/>
        </p:nvSpPr>
        <p:spPr>
          <a:xfrm>
            <a:off x="9387660" y="2638749"/>
            <a:ext cx="1623318" cy="342005"/>
          </a:xfrm>
          <a:prstGeom prst="rect">
            <a:avLst/>
          </a:prstGeom>
          <a:solidFill>
            <a:schemeClr val="tx2"/>
          </a:solidFill>
          <a:ln>
            <a:noFill/>
          </a:ln>
          <a:effectLst/>
        </p:spPr>
        <p:txBody>
          <a:bodyPr spcFirstLastPara="1" wrap="square" lIns="121900" tIns="60950" rIns="121900" bIns="6095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800"/>
              <a:buFont typeface="Arial"/>
              <a:buNone/>
              <a:tabLst/>
              <a:defRPr/>
            </a:pPr>
            <a:r>
              <a:rPr kumimoji="0" lang="de-de" sz="900" b="1" i="0" u="none" strike="noStrike" kern="1200" cap="none" spc="0" normalizeH="0" baseline="0" noProof="0">
                <a:ln>
                  <a:noFill/>
                </a:ln>
                <a:solidFill>
                  <a:prstClr val="white"/>
                </a:solidFill>
                <a:effectLst/>
                <a:uLnTx/>
                <a:uFillTx/>
                <a:latin typeface="Segoe UI"/>
                <a:ea typeface="Arial"/>
                <a:cs typeface="Arial" panose="020B0604020202020204" pitchFamily="34" charset="0"/>
                <a:sym typeface="Arial"/>
              </a:rPr>
              <a:t>Partnergeführte Kontaktaufnahme</a:t>
            </a:r>
          </a:p>
        </p:txBody>
      </p:sp>
      <p:sp>
        <p:nvSpPr>
          <p:cNvPr id="114" name="Google Shape;563;p2">
            <a:extLst>
              <a:ext uri="{FF2B5EF4-FFF2-40B4-BE49-F238E27FC236}">
                <a16:creationId xmlns:a16="http://schemas.microsoft.com/office/drawing/2014/main" id="{2ADED4E9-1680-2509-4BF8-92130CF7B79D}"/>
              </a:ext>
            </a:extLst>
          </p:cNvPr>
          <p:cNvSpPr/>
          <p:nvPr/>
        </p:nvSpPr>
        <p:spPr>
          <a:xfrm>
            <a:off x="6853069" y="5285673"/>
            <a:ext cx="1371600" cy="406806"/>
          </a:xfrm>
          <a:prstGeom prst="rect">
            <a:avLst/>
          </a:prstGeom>
          <a:solidFill>
            <a:schemeClr val="accent1">
              <a:lumMod val="50000"/>
            </a:schemeClr>
          </a:solidFill>
          <a:ln w="127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700" spc="-20" dirty="0">
                <a:solidFill>
                  <a:schemeClr val="bg1"/>
                </a:solidFill>
                <a:latin typeface="Segoe UI" panose="020B0502040204020203" pitchFamily="34" charset="0"/>
              </a:rPr>
              <a:t>Verstärken Sie die Datensicherheit, </a:t>
            </a:r>
            <a:r>
              <a:rPr lang="de-de" sz="700" spc="-20">
                <a:solidFill>
                  <a:schemeClr val="bg1"/>
                </a:solidFill>
                <a:latin typeface="Segoe UI" panose="020B0502040204020203" pitchFamily="34" charset="0"/>
              </a:rPr>
              <a:t>um </a:t>
            </a:r>
            <a:br>
              <a:rPr lang="de-de" sz="700" spc="-20">
                <a:solidFill>
                  <a:schemeClr val="bg1"/>
                </a:solidFill>
                <a:latin typeface="Segoe UI" panose="020B0502040204020203" pitchFamily="34" charset="0"/>
              </a:rPr>
            </a:br>
            <a:r>
              <a:rPr lang="de-de" sz="700" spc="-20">
                <a:solidFill>
                  <a:schemeClr val="bg1"/>
                </a:solidFill>
                <a:latin typeface="Segoe UI" panose="020B0502040204020203" pitchFamily="34" charset="0"/>
              </a:rPr>
              <a:t>NIS2-Konformität </a:t>
            </a:r>
            <a:r>
              <a:rPr lang="de-de" sz="700" spc="-20" dirty="0">
                <a:solidFill>
                  <a:schemeClr val="bg1"/>
                </a:solidFill>
                <a:latin typeface="Segoe UI" panose="020B0502040204020203" pitchFamily="34" charset="0"/>
              </a:rPr>
              <a:t>zu erreichen</a:t>
            </a:r>
            <a:endParaRPr kumimoji="0" lang="en-US" sz="700" b="0" i="0" u="none" strike="noStrike" kern="1200" cap="none" spc="-20" normalizeH="0" noProof="0" dirty="0">
              <a:ln>
                <a:noFill/>
              </a:ln>
              <a:solidFill>
                <a:prstClr val="white"/>
              </a:solidFill>
              <a:effectLst/>
              <a:uLnTx/>
              <a:uFillTx/>
              <a:latin typeface="Arial"/>
              <a:ea typeface="+mn-ea"/>
              <a:cs typeface="Arial"/>
            </a:endParaRPr>
          </a:p>
        </p:txBody>
      </p:sp>
      <p:sp>
        <p:nvSpPr>
          <p:cNvPr id="115" name="Google Shape;592;p2">
            <a:extLst>
              <a:ext uri="{FF2B5EF4-FFF2-40B4-BE49-F238E27FC236}">
                <a16:creationId xmlns:a16="http://schemas.microsoft.com/office/drawing/2014/main" id="{3900B241-E973-FAFE-8AEE-A15DC701181C}"/>
              </a:ext>
            </a:extLst>
          </p:cNvPr>
          <p:cNvSpPr txBox="1"/>
          <p:nvPr/>
        </p:nvSpPr>
        <p:spPr>
          <a:xfrm>
            <a:off x="11122966" y="3358944"/>
            <a:ext cx="982143" cy="830956"/>
          </a:xfrm>
          <a:prstGeom prst="rect">
            <a:avLst/>
          </a:prstGeom>
          <a:noFill/>
          <a:ln>
            <a:noFill/>
          </a:ln>
        </p:spPr>
        <p:txBody>
          <a:bodyPr spcFirstLastPara="1" wrap="square" lIns="0" tIns="45700" rIns="0" bIns="45700" anchor="t" anchorCtr="0">
            <a:noAutofit/>
          </a:bodyPr>
          <a:lstStyle/>
          <a:p>
            <a:pPr marL="0" marR="0" lvl="0" indent="0" algn="l" defTabSz="914400" rtl="0" eaLnBrk="1" fontAlgn="auto" latinLnBrk="0" hangingPunct="1">
              <a:lnSpc>
                <a:spcPct val="100000"/>
              </a:lnSpc>
              <a:spcBef>
                <a:spcPts val="0"/>
              </a:spcBef>
              <a:spcAft>
                <a:spcPts val="0"/>
              </a:spcAft>
              <a:buClr>
                <a:srgbClr val="282828"/>
              </a:buClr>
              <a:buSzPts val="800"/>
              <a:buFontTx/>
              <a:buNone/>
              <a:tabLst/>
              <a:defRPr/>
            </a:pPr>
            <a:r>
              <a:rPr kumimoji="0" lang="de-de" sz="800" b="0" i="0" u="none" strike="noStrike" kern="1200" cap="none" spc="0" normalizeH="0" baseline="0" noProof="0">
                <a:ln>
                  <a:noFill/>
                </a:ln>
                <a:solidFill>
                  <a:srgbClr val="000000"/>
                </a:solidFill>
                <a:effectLst/>
                <a:uLnTx/>
                <a:uFillTx/>
                <a:latin typeface="Segoe UI"/>
                <a:ea typeface="+mn-ea"/>
                <a:cs typeface="Arial" panose="020B0604020202020204" pitchFamily="34" charset="0"/>
                <a:sym typeface="Arial"/>
              </a:rPr>
              <a:t>Der Partner setzt </a:t>
            </a:r>
            <a:br>
              <a:rPr kumimoji="0" lang="de-de" sz="800" b="0" i="0" u="none" strike="noStrike" kern="1200" cap="none" spc="0" normalizeH="0" baseline="0" noProof="0">
                <a:ln>
                  <a:noFill/>
                </a:ln>
                <a:solidFill>
                  <a:srgbClr val="000000"/>
                </a:solidFill>
                <a:effectLst/>
                <a:uLnTx/>
                <a:uFillTx/>
                <a:latin typeface="Segoe UI"/>
                <a:ea typeface="+mn-ea"/>
                <a:cs typeface="Arial" panose="020B0604020202020204" pitchFamily="34" charset="0"/>
                <a:sym typeface="Arial"/>
              </a:rPr>
            </a:br>
            <a:r>
              <a:rPr kumimoji="0" lang="de-de" sz="800" b="0" i="0" u="none" strike="noStrike" kern="1200" cap="none" spc="0" normalizeH="0" baseline="0" noProof="0">
                <a:ln>
                  <a:noFill/>
                </a:ln>
                <a:solidFill>
                  <a:srgbClr val="000000"/>
                </a:solidFill>
                <a:effectLst/>
                <a:uLnTx/>
                <a:uFillTx/>
                <a:latin typeface="Segoe UI"/>
                <a:ea typeface="+mn-ea"/>
                <a:cs typeface="Arial" panose="020B0604020202020204" pitchFamily="34" charset="0"/>
                <a:sym typeface="Arial"/>
              </a:rPr>
              <a:t>sich mit dem Kunden für eine persönliche Interaktion und die nächsten Schritte in Verbindung</a:t>
            </a:r>
          </a:p>
        </p:txBody>
      </p:sp>
      <p:sp>
        <p:nvSpPr>
          <p:cNvPr id="118" name="Right Brace 117">
            <a:extLst>
              <a:ext uri="{FF2B5EF4-FFF2-40B4-BE49-F238E27FC236}">
                <a16:creationId xmlns:a16="http://schemas.microsoft.com/office/drawing/2014/main" id="{AB09AFFA-17A6-C78D-3327-C18220246FEF}"/>
              </a:ext>
              <a:ext uri="{C183D7F6-B498-43B3-948B-1728B52AA6E4}">
                <adec:decorative xmlns:adec="http://schemas.microsoft.com/office/drawing/2017/decorative" val="1"/>
              </a:ext>
            </a:extLst>
          </p:cNvPr>
          <p:cNvSpPr/>
          <p:nvPr/>
        </p:nvSpPr>
        <p:spPr>
          <a:xfrm>
            <a:off x="8631465" y="3391476"/>
            <a:ext cx="197605" cy="2568503"/>
          </a:xfrm>
          <a:prstGeom prst="rightBrace">
            <a:avLst>
              <a:gd name="adj1" fmla="val 0"/>
              <a:gd name="adj2" fmla="val 50000"/>
            </a:avLst>
          </a:prstGeom>
          <a:ln>
            <a:solidFill>
              <a:schemeClr val="accent3">
                <a:lumMod val="50000"/>
              </a:schemeClr>
            </a:solidFill>
            <a:headEnd type="none" w="lg" len="med"/>
            <a:tailEnd type="none" w="lg" len="med"/>
          </a:ln>
        </p:spPr>
        <p:style>
          <a:lnRef idx="1">
            <a:schemeClr val="accent3"/>
          </a:lnRef>
          <a:fillRef idx="0">
            <a:schemeClr val="accent3"/>
          </a:fillRef>
          <a:effectRef idx="0">
            <a:schemeClr val="accent3"/>
          </a:effectRef>
          <a:fontRef idx="minor">
            <a:schemeClr val="tx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2" name="Google Shape;601;p2">
            <a:extLst>
              <a:ext uri="{FF2B5EF4-FFF2-40B4-BE49-F238E27FC236}">
                <a16:creationId xmlns:a16="http://schemas.microsoft.com/office/drawing/2014/main" id="{FFE17D3C-806C-9D5F-9907-87F27E639677}"/>
              </a:ext>
            </a:extLst>
          </p:cNvPr>
          <p:cNvSpPr/>
          <p:nvPr/>
        </p:nvSpPr>
        <p:spPr>
          <a:xfrm>
            <a:off x="3658764" y="3241042"/>
            <a:ext cx="1619821" cy="507831"/>
          </a:xfrm>
          <a:prstGeom prst="rect">
            <a:avLst/>
          </a:prstGeom>
          <a:solidFill>
            <a:schemeClr val="accent1">
              <a:lumMod val="75000"/>
            </a:schemeClr>
          </a:solidFill>
          <a:ln>
            <a:noFill/>
          </a:ln>
          <a:effectLst/>
        </p:spPr>
        <p:txBody>
          <a:bodyPr spcFirstLastPara="1" wrap="square" lIns="121900" tIns="182880" rIns="121900" bIns="18288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900" b="1" i="0" u="none" strike="noStrike" kern="1200" cap="none" spc="0" normalizeH="0" baseline="0" noProof="0">
                <a:ln>
                  <a:noFill/>
                </a:ln>
                <a:solidFill>
                  <a:srgbClr val="FFFFFF"/>
                </a:solidFill>
                <a:effectLst/>
                <a:uLnTx/>
                <a:uFillTx/>
                <a:latin typeface="Segoe UI"/>
                <a:ea typeface="+mn-ea"/>
                <a:cs typeface="Segoe UI Light" panose="020B0502040204020203" pitchFamily="34" charset="0"/>
              </a:rPr>
              <a:t>Vorlage für eine </a:t>
            </a:r>
            <a:br>
              <a:rPr kumimoji="0" lang="de-de" sz="900" b="1" i="0" u="none" strike="noStrike" kern="1200" cap="none" spc="0" normalizeH="0" baseline="0" noProof="0">
                <a:ln>
                  <a:noFill/>
                </a:ln>
                <a:solidFill>
                  <a:srgbClr val="FFFFFF"/>
                </a:solidFill>
                <a:effectLst/>
                <a:uLnTx/>
                <a:uFillTx/>
                <a:latin typeface="Segoe UI"/>
                <a:ea typeface="+mn-ea"/>
                <a:cs typeface="Segoe UI Light" panose="020B0502040204020203" pitchFamily="34" charset="0"/>
              </a:rPr>
            </a:br>
            <a:r>
              <a:rPr kumimoji="0" lang="de-de" sz="900" b="1" i="0" u="none" strike="noStrike" kern="1200" cap="none" spc="0" normalizeH="0" baseline="0" noProof="0">
                <a:ln>
                  <a:noFill/>
                </a:ln>
                <a:solidFill>
                  <a:srgbClr val="FFFFFF"/>
                </a:solidFill>
                <a:effectLst/>
                <a:uLnTx/>
                <a:uFillTx/>
                <a:latin typeface="Segoe UI"/>
                <a:ea typeface="+mn-ea"/>
                <a:cs typeface="Segoe UI Light" panose="020B0502040204020203" pitchFamily="34" charset="0"/>
              </a:rPr>
              <a:t>Landing Page</a:t>
            </a:r>
            <a:endParaRPr kumimoji="0" lang="en-US" sz="900" b="1" i="1" u="none" strike="noStrike" kern="1200" cap="none" spc="0" normalizeH="0" baseline="0" noProof="0">
              <a:ln>
                <a:noFill/>
              </a:ln>
              <a:solidFill>
                <a:srgbClr val="FFFFFF"/>
              </a:solidFill>
              <a:effectLst/>
              <a:uLnTx/>
              <a:uFillTx/>
              <a:latin typeface="Segoe UI"/>
              <a:ea typeface="+mn-ea"/>
              <a:cs typeface="Segoe UI Light" panose="020B0502040204020203" pitchFamily="34" charset="0"/>
            </a:endParaRPr>
          </a:p>
        </p:txBody>
      </p:sp>
      <p:pic>
        <p:nvPicPr>
          <p:cNvPr id="10" name="Picture 4" descr="Ein Screenshot eines Computers&#10;&#10;Automatisch generierte Bezeichnung">
            <a:extLst>
              <a:ext uri="{FF2B5EF4-FFF2-40B4-BE49-F238E27FC236}">
                <a16:creationId xmlns:a16="http://schemas.microsoft.com/office/drawing/2014/main" id="{D705C8BC-266A-412E-FDC7-215C04BDB8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8849" y="5031372"/>
            <a:ext cx="682119" cy="78544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6" descr="Eine Person, die mit einem Computer an einem Schreibtisch sitzt&#10;&#10;Automatisch generierte Bezeichnung">
            <a:extLst>
              <a:ext uri="{FF2B5EF4-FFF2-40B4-BE49-F238E27FC236}">
                <a16:creationId xmlns:a16="http://schemas.microsoft.com/office/drawing/2014/main" id="{01A1DBC9-E5BB-1EEC-3DAC-38CBE1ADD7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8260" y="3998080"/>
            <a:ext cx="682355" cy="72683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Picture 8" descr="Eine Person, die mit einem Computer auf einem Stuhl sitzt&#10;&#10;Automatisch generierte Bezeichnung">
            <a:extLst>
              <a:ext uri="{FF2B5EF4-FFF2-40B4-BE49-F238E27FC236}">
                <a16:creationId xmlns:a16="http://schemas.microsoft.com/office/drawing/2014/main" id="{06831D3A-2FC7-8A0F-34F9-4C2FF6D803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3964" y="3023405"/>
            <a:ext cx="686060" cy="73855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Picture 17" descr="Logo eines Unternehmens&#10;&#10;Automatisch generierte Bezeichnung">
            <a:extLst>
              <a:ext uri="{FF2B5EF4-FFF2-40B4-BE49-F238E27FC236}">
                <a16:creationId xmlns:a16="http://schemas.microsoft.com/office/drawing/2014/main" id="{59119DF6-183E-9CEC-DED7-5AB9208516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98220" y="3359837"/>
            <a:ext cx="1227016" cy="679939"/>
          </a:xfrm>
          <a:prstGeom prst="rect">
            <a:avLst/>
          </a:prstGeom>
          <a:effectLst>
            <a:outerShdw blurRad="63500" sx="102000" sy="102000" algn="ctr" rotWithShape="0">
              <a:prstClr val="black">
                <a:alpha val="40000"/>
              </a:prstClr>
            </a:outerShdw>
          </a:effectLst>
        </p:spPr>
      </p:pic>
      <p:pic>
        <p:nvPicPr>
          <p:cNvPr id="20" name="Picture 19" descr="Screenshot eines Computer-Screenshots&#10;&#10;Automatisch generierte Bezeichnung">
            <a:extLst>
              <a:ext uri="{FF2B5EF4-FFF2-40B4-BE49-F238E27FC236}">
                <a16:creationId xmlns:a16="http://schemas.microsoft.com/office/drawing/2014/main" id="{8F506B0D-81D5-467B-FCAE-46697E15E40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54397" y="5163134"/>
            <a:ext cx="320574" cy="640080"/>
          </a:xfrm>
          <a:prstGeom prst="rect">
            <a:avLst/>
          </a:prstGeom>
          <a:effectLst>
            <a:outerShdw blurRad="63500" sx="102000" sy="102000" algn="ctr" rotWithShape="0">
              <a:prstClr val="black">
                <a:alpha val="40000"/>
              </a:prstClr>
            </a:outerShdw>
          </a:effectLst>
        </p:spPr>
      </p:pic>
      <p:pic>
        <p:nvPicPr>
          <p:cNvPr id="24" name="Picture 23" descr="Eine Person und eine Person, die auf einen Computer schauen&#10;&#10;Automatisch generierte Bezeichnung">
            <a:extLst>
              <a:ext uri="{FF2B5EF4-FFF2-40B4-BE49-F238E27FC236}">
                <a16:creationId xmlns:a16="http://schemas.microsoft.com/office/drawing/2014/main" id="{F4C3560C-51E8-7521-4DA6-C395E4CC64C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6337" y="5163134"/>
            <a:ext cx="320574" cy="640080"/>
          </a:xfrm>
          <a:prstGeom prst="rect">
            <a:avLst/>
          </a:prstGeom>
          <a:effectLst>
            <a:outerShdw blurRad="63500" sx="102000" sy="102000" algn="ctr" rotWithShape="0">
              <a:prstClr val="black">
                <a:alpha val="40000"/>
              </a:prstClr>
            </a:outerShdw>
          </a:effectLst>
        </p:spPr>
      </p:pic>
      <p:pic>
        <p:nvPicPr>
          <p:cNvPr id="26" name="Picture 25" descr="Eine Person und eine Person, die an einem Schreibtisch sitzen&#10;&#10;Automatisch generierte Bezeichnung">
            <a:extLst>
              <a:ext uri="{FF2B5EF4-FFF2-40B4-BE49-F238E27FC236}">
                <a16:creationId xmlns:a16="http://schemas.microsoft.com/office/drawing/2014/main" id="{D8408449-84A0-85AB-124D-5D7E837C3A1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1088" y="3916376"/>
            <a:ext cx="457200" cy="457200"/>
          </a:xfrm>
          <a:prstGeom prst="rect">
            <a:avLst/>
          </a:prstGeom>
          <a:effectLst>
            <a:outerShdw blurRad="63500" sx="102000" sy="102000" algn="ctr" rotWithShape="0">
              <a:prstClr val="black">
                <a:alpha val="40000"/>
              </a:prstClr>
            </a:outerShdw>
          </a:effectLst>
        </p:spPr>
      </p:pic>
      <p:pic>
        <p:nvPicPr>
          <p:cNvPr id="28" name="Picture 27" descr="Eine Person, die mit einem Computer auf einem Stuhl sitzt&#10;&#10;Automatisch generierte Bezeichnung">
            <a:extLst>
              <a:ext uri="{FF2B5EF4-FFF2-40B4-BE49-F238E27FC236}">
                <a16:creationId xmlns:a16="http://schemas.microsoft.com/office/drawing/2014/main" id="{15FF1765-CCB8-D0C3-0F84-D89D4057293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6286" y="3977287"/>
            <a:ext cx="457200" cy="457200"/>
          </a:xfrm>
          <a:prstGeom prst="rect">
            <a:avLst/>
          </a:prstGeom>
          <a:effectLst>
            <a:outerShdw blurRad="63500" sx="102000" sy="102000" algn="ctr" rotWithShape="0">
              <a:prstClr val="black">
                <a:alpha val="40000"/>
              </a:prstClr>
            </a:outerShdw>
          </a:effectLst>
        </p:spPr>
      </p:pic>
      <p:pic>
        <p:nvPicPr>
          <p:cNvPr id="30" name="Picture 29" descr="Eine Person, die auf einen Computerbildschirm schaut&#10;&#10;Automatisch generierte Bezeichnung">
            <a:extLst>
              <a:ext uri="{FF2B5EF4-FFF2-40B4-BE49-F238E27FC236}">
                <a16:creationId xmlns:a16="http://schemas.microsoft.com/office/drawing/2014/main" id="{7CE95082-98D9-D3F1-7CC1-C5E4D687860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11483" y="4038198"/>
            <a:ext cx="457200" cy="457200"/>
          </a:xfrm>
          <a:prstGeom prst="rect">
            <a:avLst/>
          </a:prstGeom>
          <a:effectLst>
            <a:outerShdw blurRad="63500" sx="102000" sy="102000" algn="ctr" rotWithShape="0">
              <a:prstClr val="black">
                <a:alpha val="40000"/>
              </a:prstClr>
            </a:outerShdw>
          </a:effectLst>
        </p:spPr>
      </p:pic>
      <p:pic>
        <p:nvPicPr>
          <p:cNvPr id="32" name="Picture 2" descr="Ein Screenshot eines Computers&#10;&#10;Automatisch generierte Bezeichnung">
            <a:extLst>
              <a:ext uri="{FF2B5EF4-FFF2-40B4-BE49-F238E27FC236}">
                <a16:creationId xmlns:a16="http://schemas.microsoft.com/office/drawing/2014/main" id="{AB99B373-A04D-E3D5-6744-F9A26C40F68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97795" y="2552388"/>
            <a:ext cx="608884" cy="71966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4" name="Picture 33" descr="Ein Screenshot einer Computersicherheitslösung&#10;&#10;Automatisch generierte Bezeichnung">
            <a:extLst>
              <a:ext uri="{FF2B5EF4-FFF2-40B4-BE49-F238E27FC236}">
                <a16:creationId xmlns:a16="http://schemas.microsoft.com/office/drawing/2014/main" id="{126A92E0-528B-A1FB-0E44-23BB941D872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822806" y="2418471"/>
            <a:ext cx="1300480" cy="731520"/>
          </a:xfrm>
          <a:prstGeom prst="rect">
            <a:avLst/>
          </a:prstGeom>
          <a:effectLst>
            <a:outerShdw blurRad="63500" sx="102000" sy="102000" algn="ctr" rotWithShape="0">
              <a:prstClr val="black">
                <a:alpha val="40000"/>
              </a:prstClr>
            </a:outerShdw>
          </a:effectLst>
        </p:spPr>
      </p:pic>
      <p:pic>
        <p:nvPicPr>
          <p:cNvPr id="36" name="Picture 35" descr="Eine Gruppe von Frauen, die an Computern arbeiten&#10;&#10;Automatisch generierte Bezeichnung">
            <a:extLst>
              <a:ext uri="{FF2B5EF4-FFF2-40B4-BE49-F238E27FC236}">
                <a16:creationId xmlns:a16="http://schemas.microsoft.com/office/drawing/2014/main" id="{2E6DA315-C776-04C2-BA0B-00426095D0B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117561" y="4057132"/>
            <a:ext cx="705782" cy="885092"/>
          </a:xfrm>
          <a:prstGeom prst="rect">
            <a:avLst/>
          </a:prstGeom>
          <a:effectLst>
            <a:outerShdw blurRad="63500" sx="102000" sy="102000" algn="ctr" rotWithShape="0">
              <a:prstClr val="black">
                <a:alpha val="40000"/>
              </a:prstClr>
            </a:outerShdw>
          </a:effectLst>
        </p:spPr>
      </p:pic>
      <p:sp>
        <p:nvSpPr>
          <p:cNvPr id="7" name="Google Shape;601;p2">
            <a:extLst>
              <a:ext uri="{FF2B5EF4-FFF2-40B4-BE49-F238E27FC236}">
                <a16:creationId xmlns:a16="http://schemas.microsoft.com/office/drawing/2014/main" id="{8AB4B22D-00B2-DF0A-DE23-6BC005E4BFB9}"/>
              </a:ext>
            </a:extLst>
          </p:cNvPr>
          <p:cNvSpPr/>
          <p:nvPr/>
        </p:nvSpPr>
        <p:spPr>
          <a:xfrm>
            <a:off x="9387660" y="5107504"/>
            <a:ext cx="1623316" cy="677088"/>
          </a:xfrm>
          <a:prstGeom prst="rect">
            <a:avLst/>
          </a:prstGeom>
          <a:solidFill>
            <a:schemeClr val="tx2"/>
          </a:solidFill>
          <a:ln>
            <a:noFill/>
          </a:ln>
          <a:effectLst/>
        </p:spPr>
        <p:txBody>
          <a:bodyPr spcFirstLastPara="1" wrap="square" lIns="121900" tIns="60950" rIns="121900" bIns="6095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800"/>
              <a:buFont typeface="Arial"/>
              <a:buNone/>
              <a:tabLst/>
              <a:defRPr/>
            </a:pPr>
            <a:r>
              <a:rPr kumimoji="0" lang="de-de" sz="900" b="1" i="0" u="none" strike="noStrike" kern="1200" cap="none" spc="0" normalizeH="0" baseline="0" noProof="0" dirty="0">
                <a:ln>
                  <a:noFill/>
                </a:ln>
                <a:solidFill>
                  <a:prstClr val="white"/>
                </a:solidFill>
                <a:effectLst/>
                <a:uLnTx/>
                <a:uFillTx/>
                <a:latin typeface="Segoe UI"/>
                <a:ea typeface="Arial"/>
                <a:cs typeface="Arial"/>
                <a:sym typeface="Arial"/>
                <a:hlinkClick r:id="rId18">
                  <a:extLst>
                    <a:ext uri="{A12FA001-AC4F-418D-AE19-62706E023703}">
                      <ahyp:hlinkClr xmlns:ahyp="http://schemas.microsoft.com/office/drawing/2018/hyperlinkcolor" val="tx"/>
                    </a:ext>
                  </a:extLst>
                </a:hlinkClick>
              </a:rPr>
              <a:t>Trainingskatalog für Partner</a:t>
            </a:r>
            <a:r>
              <a:rPr lang="de-de" sz="900" b="1" dirty="0">
                <a:solidFill>
                  <a:prstClr val="white"/>
                </a:solidFill>
                <a:latin typeface="Segoe UI"/>
                <a:ea typeface="Arial"/>
                <a:cs typeface="Arial"/>
                <a:sym typeface="Arial"/>
                <a:hlinkClick r:id="rId18">
                  <a:extLst>
                    <a:ext uri="{A12FA001-AC4F-418D-AE19-62706E023703}">
                      <ahyp:hlinkClr xmlns:ahyp="http://schemas.microsoft.com/office/drawing/2018/hyperlinkcolor" val="tx"/>
                    </a:ext>
                  </a:extLst>
                </a:hlinkClick>
              </a:rPr>
              <a:t> für zusätzliche Kompetenzentwicklungs- und Kundenressourcen</a:t>
            </a:r>
            <a:endParaRPr kumimoji="0" lang="en-US" sz="900" b="1" i="0" u="none" strike="noStrike" kern="1200" cap="none" spc="0" normalizeH="0" baseline="0" noProof="0" dirty="0">
              <a:ln>
                <a:noFill/>
              </a:ln>
              <a:solidFill>
                <a:prstClr val="white"/>
              </a:solidFill>
              <a:effectLst/>
              <a:uLnTx/>
              <a:uFillTx/>
              <a:latin typeface="Segoe UI"/>
              <a:ea typeface="Arial"/>
              <a:cs typeface="Arial" panose="020B0604020202020204" pitchFamily="34" charset="0"/>
              <a:sym typeface="Arial"/>
            </a:endParaRPr>
          </a:p>
        </p:txBody>
      </p:sp>
      <p:sp>
        <p:nvSpPr>
          <p:cNvPr id="8" name="Google Shape;601;p2">
            <a:extLst>
              <a:ext uri="{FF2B5EF4-FFF2-40B4-BE49-F238E27FC236}">
                <a16:creationId xmlns:a16="http://schemas.microsoft.com/office/drawing/2014/main" id="{B8CA0F89-CF6D-1CCF-2CB9-FC2B7CC940E4}"/>
              </a:ext>
            </a:extLst>
          </p:cNvPr>
          <p:cNvSpPr/>
          <p:nvPr/>
        </p:nvSpPr>
        <p:spPr>
          <a:xfrm>
            <a:off x="9379790" y="4571415"/>
            <a:ext cx="1623318" cy="400089"/>
          </a:xfrm>
          <a:prstGeom prst="rect">
            <a:avLst/>
          </a:prstGeom>
          <a:solidFill>
            <a:schemeClr val="tx2"/>
          </a:solidFill>
          <a:ln>
            <a:noFill/>
          </a:ln>
          <a:effectLst/>
        </p:spPr>
        <p:txBody>
          <a:bodyPr spcFirstLastPara="1" wrap="square" lIns="121900" tIns="60950" rIns="121900" bIns="6095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800"/>
              <a:buFont typeface="Arial"/>
              <a:buNone/>
              <a:tabLst/>
              <a:defRPr/>
            </a:pPr>
            <a:r>
              <a:rPr kumimoji="0" lang="de-de" sz="900" b="1" i="0" u="none" strike="noStrike" kern="1200" cap="none" spc="0" normalizeH="0" baseline="0" noProof="0" dirty="0">
                <a:ln>
                  <a:noFill/>
                </a:ln>
                <a:solidFill>
                  <a:prstClr val="white"/>
                </a:solidFill>
                <a:effectLst/>
                <a:uLnTx/>
                <a:uFillTx/>
                <a:latin typeface="Segoe UI"/>
                <a:ea typeface="Arial"/>
                <a:cs typeface="Arial" panose="020B0604020202020204" pitchFamily="34" charset="0"/>
                <a:sym typeface="Arial"/>
              </a:rPr>
              <a:t>Für Partner – Leitfaden zur Durchführung</a:t>
            </a:r>
          </a:p>
        </p:txBody>
      </p:sp>
      <p:cxnSp>
        <p:nvCxnSpPr>
          <p:cNvPr id="3" name="Google Shape;588;p2">
            <a:extLst>
              <a:ext uri="{FF2B5EF4-FFF2-40B4-BE49-F238E27FC236}">
                <a16:creationId xmlns:a16="http://schemas.microsoft.com/office/drawing/2014/main" id="{1E161100-5685-DA13-2C28-9990C5A233BC}"/>
              </a:ext>
              <a:ext uri="{C183D7F6-B498-43B3-948B-1728B52AA6E4}">
                <adec:decorative xmlns:adec="http://schemas.microsoft.com/office/drawing/2017/decorative" val="1"/>
              </a:ext>
            </a:extLst>
          </p:cNvPr>
          <p:cNvCxnSpPr>
            <a:cxnSpLocks/>
          </p:cNvCxnSpPr>
          <p:nvPr/>
        </p:nvCxnSpPr>
        <p:spPr>
          <a:xfrm flipV="1">
            <a:off x="5317573" y="2640494"/>
            <a:ext cx="843612" cy="2821444"/>
          </a:xfrm>
          <a:prstGeom prst="bentConnector3">
            <a:avLst>
              <a:gd name="adj1" fmla="val 50000"/>
            </a:avLst>
          </a:prstGeom>
          <a:noFill/>
          <a:ln w="9525" cap="flat" cmpd="sng">
            <a:solidFill>
              <a:schemeClr val="accent1">
                <a:lumMod val="50000"/>
              </a:schemeClr>
            </a:solidFill>
            <a:prstDash val="solid"/>
            <a:round/>
            <a:headEnd type="none" w="sm" len="sm"/>
            <a:tailEnd type="triangle" w="med" len="med"/>
          </a:ln>
        </p:spPr>
      </p:cxnSp>
      <p:cxnSp>
        <p:nvCxnSpPr>
          <p:cNvPr id="5" name="Google Shape;588;p2">
            <a:extLst>
              <a:ext uri="{FF2B5EF4-FFF2-40B4-BE49-F238E27FC236}">
                <a16:creationId xmlns:a16="http://schemas.microsoft.com/office/drawing/2014/main" id="{A745F1C0-115E-CC6D-A791-490E5CF78839}"/>
              </a:ext>
              <a:ext uri="{C183D7F6-B498-43B3-948B-1728B52AA6E4}">
                <adec:decorative xmlns:adec="http://schemas.microsoft.com/office/drawing/2017/decorative" val="1"/>
              </a:ext>
            </a:extLst>
          </p:cNvPr>
          <p:cNvCxnSpPr>
            <a:cxnSpLocks/>
          </p:cNvCxnSpPr>
          <p:nvPr/>
        </p:nvCxnSpPr>
        <p:spPr>
          <a:xfrm flipV="1">
            <a:off x="5287414" y="2640494"/>
            <a:ext cx="873771" cy="946837"/>
          </a:xfrm>
          <a:prstGeom prst="bentConnector3">
            <a:avLst>
              <a:gd name="adj1" fmla="val 50000"/>
            </a:avLst>
          </a:prstGeom>
          <a:noFill/>
          <a:ln w="9525" cap="flat" cmpd="sng">
            <a:solidFill>
              <a:schemeClr val="accent1">
                <a:lumMod val="50000"/>
              </a:schemeClr>
            </a:solidFill>
            <a:prstDash val="solid"/>
            <a:round/>
            <a:headEnd type="none" w="sm" len="sm"/>
            <a:tailEnd type="triangle" w="med" len="med"/>
          </a:ln>
        </p:spPr>
      </p:cxnSp>
    </p:spTree>
    <p:extLst>
      <p:ext uri="{BB962C8B-B14F-4D97-AF65-F5344CB8AC3E}">
        <p14:creationId xmlns:p14="http://schemas.microsoft.com/office/powerpoint/2010/main" val="320190170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9FDC0271-037A-790E-A92E-070134B5C58B}"/>
              </a:ext>
              <a:ext uri="{C183D7F6-B498-43B3-948B-1728B52AA6E4}">
                <adec:decorative xmlns:adec="http://schemas.microsoft.com/office/drawing/2017/decorative" val="1"/>
              </a:ext>
            </a:extLst>
          </p:cNvPr>
          <p:cNvSpPr/>
          <p:nvPr/>
        </p:nvSpPr>
        <p:spPr>
          <a:xfrm>
            <a:off x="307334" y="1442503"/>
            <a:ext cx="2491179" cy="3204187"/>
          </a:xfrm>
          <a:prstGeom prst="rect">
            <a:avLst/>
          </a:prstGeom>
          <a:solidFill>
            <a:schemeClr val="accent6">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t" anchorCtr="0"/>
          <a:lstStyle/>
          <a:p>
            <a:pPr marL="114300"/>
            <a:endParaRPr lang="en-US" sz="1600" b="1" kern="0" dirty="0">
              <a:solidFill>
                <a:schemeClr val="tx1"/>
              </a:solidFill>
              <a:latin typeface="+mj-lt"/>
              <a:cs typeface="Arial" panose="020B0604020202020204" pitchFamily="34" charset="0"/>
            </a:endParaRPr>
          </a:p>
        </p:txBody>
      </p:sp>
      <p:sp>
        <p:nvSpPr>
          <p:cNvPr id="14" name="Rectangle 13">
            <a:extLst>
              <a:ext uri="{FF2B5EF4-FFF2-40B4-BE49-F238E27FC236}">
                <a16:creationId xmlns:a16="http://schemas.microsoft.com/office/drawing/2014/main" id="{16F575D4-C2C8-B302-17CF-A8C0D6488E9C}"/>
              </a:ext>
              <a:ext uri="{C183D7F6-B498-43B3-948B-1728B52AA6E4}">
                <adec:decorative xmlns:adec="http://schemas.microsoft.com/office/drawing/2017/decorative" val="1"/>
              </a:ext>
            </a:extLst>
          </p:cNvPr>
          <p:cNvSpPr/>
          <p:nvPr/>
        </p:nvSpPr>
        <p:spPr>
          <a:xfrm>
            <a:off x="2963651" y="1442503"/>
            <a:ext cx="2784328" cy="3204187"/>
          </a:xfrm>
          <a:prstGeom prst="rect">
            <a:avLst/>
          </a:prstGeom>
          <a:solidFill>
            <a:schemeClr val="accent6">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t" anchorCtr="0"/>
          <a:lstStyle/>
          <a:p>
            <a:pPr marL="114300"/>
            <a:endParaRPr lang="en-US" sz="1600" b="1" kern="0" dirty="0">
              <a:solidFill>
                <a:schemeClr val="tx1"/>
              </a:solidFill>
              <a:latin typeface="+mj-lt"/>
              <a:cs typeface="Arial" panose="020B0604020202020204" pitchFamily="34" charset="0"/>
            </a:endParaRPr>
          </a:p>
        </p:txBody>
      </p:sp>
      <p:sp>
        <p:nvSpPr>
          <p:cNvPr id="15" name="Rectangle 14">
            <a:extLst>
              <a:ext uri="{FF2B5EF4-FFF2-40B4-BE49-F238E27FC236}">
                <a16:creationId xmlns:a16="http://schemas.microsoft.com/office/drawing/2014/main" id="{B828C4BA-2D80-C918-29EC-B8C4226A5BB8}"/>
              </a:ext>
              <a:ext uri="{C183D7F6-B498-43B3-948B-1728B52AA6E4}">
                <adec:decorative xmlns:adec="http://schemas.microsoft.com/office/drawing/2017/decorative" val="1"/>
              </a:ext>
            </a:extLst>
          </p:cNvPr>
          <p:cNvSpPr/>
          <p:nvPr/>
        </p:nvSpPr>
        <p:spPr>
          <a:xfrm>
            <a:off x="5905058" y="1442503"/>
            <a:ext cx="3063804" cy="3204187"/>
          </a:xfrm>
          <a:prstGeom prst="rect">
            <a:avLst/>
          </a:prstGeom>
          <a:solidFill>
            <a:schemeClr val="accent6">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t" anchorCtr="0"/>
          <a:lstStyle/>
          <a:p>
            <a:pPr marL="114300" indent="0">
              <a:buNone/>
            </a:pPr>
            <a:endParaRPr lang="en-US" sz="2400" b="1" dirty="0">
              <a:solidFill>
                <a:schemeClr val="tx1"/>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D82D0F8A-D144-4B63-D5F8-F9D87B741ED8}"/>
              </a:ext>
              <a:ext uri="{C183D7F6-B498-43B3-948B-1728B52AA6E4}">
                <adec:decorative xmlns:adec="http://schemas.microsoft.com/office/drawing/2017/decorative" val="1"/>
              </a:ext>
            </a:extLst>
          </p:cNvPr>
          <p:cNvSpPr/>
          <p:nvPr/>
        </p:nvSpPr>
        <p:spPr>
          <a:xfrm>
            <a:off x="9105008" y="1442503"/>
            <a:ext cx="2846487" cy="3204186"/>
          </a:xfrm>
          <a:prstGeom prst="rect">
            <a:avLst/>
          </a:prstGeom>
          <a:solidFill>
            <a:schemeClr val="accent6">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t" anchorCtr="0"/>
          <a:lstStyle/>
          <a:p>
            <a:pPr marL="114300"/>
            <a:endParaRPr lang="en-US" sz="1600" b="1" kern="0" dirty="0">
              <a:solidFill>
                <a:schemeClr val="tx1"/>
              </a:solidFill>
              <a:latin typeface="+mj-lt"/>
              <a:cs typeface="Arial" panose="020B0604020202020204" pitchFamily="34" charset="0"/>
            </a:endParaRPr>
          </a:p>
        </p:txBody>
      </p:sp>
      <p:sp>
        <p:nvSpPr>
          <p:cNvPr id="8" name="Google Shape;292;p2">
            <a:extLst>
              <a:ext uri="{FF2B5EF4-FFF2-40B4-BE49-F238E27FC236}">
                <a16:creationId xmlns:a16="http://schemas.microsoft.com/office/drawing/2014/main" id="{4A3777A1-BBE3-69F8-0618-A056B6163144}"/>
              </a:ext>
            </a:extLst>
          </p:cNvPr>
          <p:cNvSpPr/>
          <p:nvPr/>
        </p:nvSpPr>
        <p:spPr>
          <a:xfrm>
            <a:off x="319258" y="4801451"/>
            <a:ext cx="6640717" cy="1617524"/>
          </a:xfrm>
          <a:prstGeom prst="rect">
            <a:avLst/>
          </a:prstGeom>
          <a:solidFill>
            <a:schemeClr val="accent1">
              <a:lumMod val="75000"/>
            </a:schemeClr>
          </a:solidFill>
          <a:ln>
            <a:noFill/>
          </a:ln>
        </p:spPr>
        <p:txBody>
          <a:bodyPr spcFirstLastPara="1" wrap="square" lIns="137160" tIns="0" rIns="137160" bIns="45700" anchor="ctr" anchorCtr="0">
            <a:noAutofit/>
          </a:bodyPr>
          <a:lstStyle/>
          <a:p>
            <a:pPr marL="0" marR="0" lvl="0" indent="0" defTabSz="914400" rtl="0" eaLnBrk="1" fontAlgn="auto" latinLnBrk="0" hangingPunct="1">
              <a:lnSpc>
                <a:spcPct val="120000"/>
              </a:lnSpc>
              <a:spcBef>
                <a:spcPts val="0"/>
              </a:spcBef>
              <a:spcAft>
                <a:spcPts val="0"/>
              </a:spcAft>
              <a:buClr>
                <a:srgbClr val="FFFFFF"/>
              </a:buClr>
              <a:buSzPts val="1800"/>
              <a:buFont typeface="Proxima Nova"/>
              <a:buNone/>
              <a:tabLst/>
              <a:defRPr/>
            </a:pPr>
            <a:r>
              <a:rPr kumimoji="0" lang="de-de" sz="1600" i="0" u="none" strike="noStrike" kern="1200" cap="none" spc="0" normalizeH="0" baseline="0" noProof="0" dirty="0">
                <a:ln>
                  <a:noFill/>
                </a:ln>
                <a:solidFill>
                  <a:schemeClr val="bg1"/>
                </a:solidFill>
                <a:effectLst/>
                <a:uLnTx/>
                <a:uFillTx/>
                <a:latin typeface="+mj-lt"/>
                <a:ea typeface="Arial Narrow"/>
                <a:cs typeface="Arial" panose="020B0604020202020204" pitchFamily="34" charset="0"/>
                <a:sym typeface="Arial Narrow"/>
              </a:rPr>
              <a:t>Anpassung der Infoangebote</a:t>
            </a:r>
            <a:endParaRPr kumimoji="0" lang="en-US" sz="1200" i="0" u="none" strike="noStrike" kern="1200" cap="none" spc="0" normalizeH="0" baseline="0" noProof="0" dirty="0">
              <a:ln>
                <a:noFill/>
              </a:ln>
              <a:solidFill>
                <a:schemeClr val="bg1"/>
              </a:solidFill>
              <a:effectLst/>
              <a:uLnTx/>
              <a:uFillTx/>
              <a:latin typeface="+mj-lt"/>
              <a:ea typeface="Arial Narrow"/>
              <a:cs typeface="Arial" panose="020B0604020202020204" pitchFamily="34" charset="0"/>
              <a:sym typeface="Arial Narrow"/>
            </a:endParaRPr>
          </a:p>
          <a:p>
            <a:pPr marL="0" marR="0" lvl="0" indent="0" defTabSz="914400" rtl="0" eaLnBrk="1" fontAlgn="auto" latinLnBrk="0" hangingPunct="1">
              <a:lnSpc>
                <a:spcPct val="100000"/>
              </a:lnSpc>
              <a:spcBef>
                <a:spcPts val="0"/>
              </a:spcBef>
              <a:spcAft>
                <a:spcPts val="0"/>
              </a:spcAft>
              <a:buClr>
                <a:srgbClr val="FFFFFF"/>
              </a:buClr>
              <a:buSzPts val="1800"/>
              <a:buFont typeface="Proxima Nova"/>
              <a:buNone/>
              <a:tabLst/>
              <a:defRPr/>
            </a:pPr>
            <a:r>
              <a:rPr lang="de-de" sz="1100" dirty="0">
                <a:solidFill>
                  <a:schemeClr val="bg1"/>
                </a:solidFill>
                <a:ea typeface="Arial Narrow"/>
                <a:cs typeface="Arial" panose="020B0604020202020204" pitchFamily="34" charset="0"/>
                <a:sym typeface="Arial Narrow"/>
              </a:rPr>
              <a:t>Bei den Kampagnenressourcen in dieser Sammlung handelt es sich um Vorlagen</a:t>
            </a:r>
            <a:r>
              <a:rPr lang="de-de" sz="1100">
                <a:solidFill>
                  <a:schemeClr val="bg1"/>
                </a:solidFill>
                <a:ea typeface="Arial Narrow"/>
                <a:cs typeface="Arial" panose="020B0604020202020204" pitchFamily="34" charset="0"/>
                <a:sym typeface="Arial Narrow"/>
              </a:rPr>
              <a:t>, </a:t>
            </a:r>
            <a:br>
              <a:rPr lang="de-de" sz="1100">
                <a:solidFill>
                  <a:schemeClr val="bg1"/>
                </a:solidFill>
                <a:ea typeface="Arial Narrow"/>
                <a:cs typeface="Arial" panose="020B0604020202020204" pitchFamily="34" charset="0"/>
                <a:sym typeface="Arial Narrow"/>
              </a:rPr>
            </a:br>
            <a:r>
              <a:rPr lang="de-de" sz="1100">
                <a:solidFill>
                  <a:schemeClr val="bg1"/>
                </a:solidFill>
                <a:ea typeface="Arial Narrow"/>
                <a:cs typeface="Arial" panose="020B0604020202020204" pitchFamily="34" charset="0"/>
                <a:sym typeface="Arial Narrow"/>
              </a:rPr>
              <a:t>die </a:t>
            </a:r>
            <a:r>
              <a:rPr lang="de-de" sz="1100">
                <a:solidFill>
                  <a:srgbClr val="FFFF00"/>
                </a:solidFill>
                <a:latin typeface="+mj-lt"/>
                <a:ea typeface="Arial Narrow"/>
                <a:cs typeface="Arial" panose="020B0604020202020204" pitchFamily="34" charset="0"/>
                <a:sym typeface="Arial Narrow"/>
              </a:rPr>
              <a:t>von </a:t>
            </a:r>
            <a:r>
              <a:rPr lang="de-DE" sz="1100">
                <a:solidFill>
                  <a:srgbClr val="FFFF00"/>
                </a:solidFill>
                <a:latin typeface="+mj-lt"/>
                <a:ea typeface="Arial Narrow"/>
                <a:cs typeface="Arial" panose="020B0604020202020204" pitchFamily="34" charset="0"/>
                <a:sym typeface="Arial Narrow"/>
              </a:rPr>
              <a:t>Partnern</a:t>
            </a:r>
            <a:r>
              <a:rPr lang="de-de" sz="1100">
                <a:solidFill>
                  <a:srgbClr val="FFFF00"/>
                </a:solidFill>
                <a:latin typeface="+mj-lt"/>
                <a:ea typeface="Arial Narrow"/>
                <a:cs typeface="Arial" panose="020B0604020202020204" pitchFamily="34" charset="0"/>
                <a:sym typeface="Arial Narrow"/>
              </a:rPr>
              <a:t> </a:t>
            </a:r>
            <a:r>
              <a:rPr lang="de-de" sz="1100" dirty="0">
                <a:solidFill>
                  <a:srgbClr val="FFFF00"/>
                </a:solidFill>
                <a:latin typeface="+mj-lt"/>
                <a:ea typeface="Arial Narrow"/>
                <a:cs typeface="Arial" panose="020B0604020202020204" pitchFamily="34" charset="0"/>
                <a:sym typeface="Arial Narrow"/>
              </a:rPr>
              <a:t>angepasst werden müssen</a:t>
            </a:r>
            <a:r>
              <a:rPr lang="de-de" sz="1100" dirty="0">
                <a:solidFill>
                  <a:schemeClr val="bg1"/>
                </a:solidFill>
                <a:ea typeface="Arial Narrow"/>
                <a:cs typeface="Arial" panose="020B0604020202020204" pitchFamily="34" charset="0"/>
                <a:sym typeface="Arial Narrow"/>
              </a:rPr>
              <a:t>. </a:t>
            </a:r>
            <a:br>
              <a:rPr sz="1100"/>
            </a:br>
            <a:r>
              <a:rPr lang="de-de" sz="1100" dirty="0">
                <a:solidFill>
                  <a:schemeClr val="bg1"/>
                </a:solidFill>
                <a:ea typeface="Arial Narrow"/>
                <a:cs typeface="Arial" panose="020B0604020202020204" pitchFamily="34" charset="0"/>
                <a:sym typeface="Arial Narrow"/>
              </a:rPr>
              <a:t>Zu jedem Asset erhalten Sie genaue Anweisungen, wie Sie es durch </a:t>
            </a:r>
            <a:r>
              <a:rPr lang="de-de" sz="1100">
                <a:solidFill>
                  <a:schemeClr val="bg1"/>
                </a:solidFill>
                <a:ea typeface="Arial Narrow"/>
                <a:cs typeface="Arial" panose="020B0604020202020204" pitchFamily="34" charset="0"/>
                <a:sym typeface="Arial Narrow"/>
              </a:rPr>
              <a:t>Abänderungen zu Ihrem </a:t>
            </a:r>
            <a:br>
              <a:rPr lang="de-de" sz="1100">
                <a:solidFill>
                  <a:schemeClr val="bg1"/>
                </a:solidFill>
                <a:ea typeface="Arial Narrow"/>
                <a:cs typeface="Arial" panose="020B0604020202020204" pitchFamily="34" charset="0"/>
                <a:sym typeface="Arial Narrow"/>
              </a:rPr>
            </a:br>
            <a:r>
              <a:rPr lang="de-de" sz="1100">
                <a:solidFill>
                  <a:schemeClr val="bg1"/>
                </a:solidFill>
                <a:ea typeface="Arial Narrow"/>
                <a:cs typeface="Arial" panose="020B0604020202020204" pitchFamily="34" charset="0"/>
                <a:sym typeface="Arial Narrow"/>
              </a:rPr>
              <a:t>eigenen </a:t>
            </a:r>
            <a:r>
              <a:rPr lang="de-de" sz="1100" dirty="0">
                <a:solidFill>
                  <a:schemeClr val="bg1"/>
                </a:solidFill>
                <a:ea typeface="Arial Narrow"/>
                <a:cs typeface="Arial" panose="020B0604020202020204" pitchFamily="34" charset="0"/>
                <a:sym typeface="Arial Narrow"/>
              </a:rPr>
              <a:t>machen können:</a:t>
            </a:r>
          </a:p>
          <a:p>
            <a:pPr marL="285750" marR="0" lvl="0" indent="-285750" defTabSz="914400" rtl="0" eaLnBrk="1" fontAlgn="auto" latinLnBrk="0" hangingPunct="1">
              <a:lnSpc>
                <a:spcPct val="120000"/>
              </a:lnSpc>
              <a:spcBef>
                <a:spcPts val="0"/>
              </a:spcBef>
              <a:spcAft>
                <a:spcPts val="0"/>
              </a:spcAft>
              <a:buSzPts val="1800"/>
              <a:buFont typeface="Arial" panose="020B0604020202020204" pitchFamily="34" charset="0"/>
              <a:buChar char="•"/>
              <a:tabLst/>
              <a:defRPr/>
            </a:pPr>
            <a:r>
              <a:rPr lang="de-de" sz="1100" dirty="0">
                <a:solidFill>
                  <a:schemeClr val="bg1"/>
                </a:solidFill>
                <a:ea typeface="Arial Narrow"/>
                <a:cs typeface="Arial" panose="020B0604020202020204" pitchFamily="34" charset="0"/>
                <a:sym typeface="Arial Narrow"/>
              </a:rPr>
              <a:t>Schriftart, Logo und Farben des jeweiligen Unternehmens</a:t>
            </a:r>
            <a:endParaRPr kumimoji="0" lang="en-US" sz="1100" i="0" u="none" strike="noStrike" kern="1200" cap="none" spc="0" normalizeH="0" baseline="0" noProof="0" dirty="0">
              <a:ln>
                <a:noFill/>
              </a:ln>
              <a:solidFill>
                <a:schemeClr val="bg1"/>
              </a:solidFill>
              <a:effectLst/>
              <a:uLnTx/>
              <a:uFillTx/>
              <a:ea typeface="Arial Narrow"/>
              <a:cs typeface="Arial" panose="020B0604020202020204" pitchFamily="34" charset="0"/>
              <a:sym typeface="Arial Narrow"/>
            </a:endParaRPr>
          </a:p>
          <a:p>
            <a:pPr marL="285750" marR="0" lvl="0" indent="-285750" defTabSz="914400" rtl="0" eaLnBrk="1" fontAlgn="auto" latinLnBrk="0" hangingPunct="1">
              <a:lnSpc>
                <a:spcPct val="120000"/>
              </a:lnSpc>
              <a:spcBef>
                <a:spcPts val="0"/>
              </a:spcBef>
              <a:spcAft>
                <a:spcPts val="0"/>
              </a:spcAft>
              <a:buSzPts val="1800"/>
              <a:buFont typeface="Arial" panose="020B0604020202020204" pitchFamily="34" charset="0"/>
              <a:buChar char="•"/>
              <a:tabLst/>
              <a:defRPr/>
            </a:pPr>
            <a:r>
              <a:rPr lang="de-de" sz="1100" dirty="0">
                <a:solidFill>
                  <a:schemeClr val="bg1"/>
                </a:solidFill>
                <a:ea typeface="Arial Narrow"/>
                <a:cs typeface="Arial" panose="020B0604020202020204" pitchFamily="34" charset="0"/>
                <a:sym typeface="Arial Narrow"/>
              </a:rPr>
              <a:t>Nutzenversprechen der Lösung und Einzelheiten dazu</a:t>
            </a:r>
          </a:p>
          <a:p>
            <a:pPr marL="285750" marR="0" lvl="0" indent="-285750" defTabSz="914400" rtl="0" eaLnBrk="1" fontAlgn="auto" latinLnBrk="0" hangingPunct="1">
              <a:lnSpc>
                <a:spcPct val="120000"/>
              </a:lnSpc>
              <a:spcBef>
                <a:spcPts val="0"/>
              </a:spcBef>
              <a:spcAft>
                <a:spcPts val="0"/>
              </a:spcAft>
              <a:buSzPts val="1800"/>
              <a:buFont typeface="Arial" panose="020B0604020202020204" pitchFamily="34" charset="0"/>
              <a:buChar char="•"/>
              <a:tabLst/>
              <a:defRPr/>
            </a:pPr>
            <a:r>
              <a:rPr lang="de-de" sz="1100" dirty="0">
                <a:solidFill>
                  <a:schemeClr val="bg1"/>
                </a:solidFill>
                <a:ea typeface="Arial Narrow"/>
                <a:cs typeface="Arial"/>
                <a:sym typeface="Arial Narrow"/>
              </a:rPr>
              <a:t>Aufruf zum Handeln</a:t>
            </a:r>
            <a:r>
              <a:rPr lang="de-de" sz="1100" dirty="0">
                <a:solidFill>
                  <a:schemeClr val="bg1"/>
                </a:solidFill>
                <a:cs typeface="Arial"/>
                <a:sym typeface="Arial Narrow"/>
              </a:rPr>
              <a:t> (</a:t>
            </a:r>
            <a:r>
              <a:rPr lang="de-de" sz="1100" dirty="0">
                <a:solidFill>
                  <a:schemeClr val="bg1"/>
                </a:solidFill>
                <a:cs typeface="Arial"/>
                <a:sym typeface="Arial Narrow"/>
                <a:hlinkClick r:id="rId3">
                  <a:extLst>
                    <a:ext uri="{A12FA001-AC4F-418D-AE19-62706E023703}">
                      <ahyp:hlinkClr xmlns:ahyp="http://schemas.microsoft.com/office/drawing/2018/hyperlinkcolor" val="tx"/>
                    </a:ext>
                  </a:extLst>
                </a:hlinkClick>
              </a:rPr>
              <a:t>mit Link</a:t>
            </a:r>
            <a:r>
              <a:rPr lang="de-de" sz="1100" dirty="0">
                <a:solidFill>
                  <a:schemeClr val="bg1"/>
                </a:solidFill>
                <a:cs typeface="Arial"/>
                <a:sym typeface="Arial Narrow"/>
              </a:rPr>
              <a:t>) </a:t>
            </a:r>
            <a:r>
              <a:rPr lang="de-de" sz="1100" dirty="0">
                <a:solidFill>
                  <a:schemeClr val="bg1"/>
                </a:solidFill>
                <a:ea typeface="Arial Narrow"/>
                <a:cs typeface="Arial"/>
                <a:sym typeface="Arial Narrow"/>
              </a:rPr>
              <a:t>und Kontaktinformationen zum Unternehmen</a:t>
            </a:r>
            <a:endParaRPr lang="en-US" sz="1100" dirty="0">
              <a:solidFill>
                <a:schemeClr val="bg1"/>
              </a:solidFill>
              <a:ea typeface="Arial Narrow"/>
              <a:cs typeface="Arial"/>
            </a:endParaRPr>
          </a:p>
        </p:txBody>
      </p:sp>
      <p:sp>
        <p:nvSpPr>
          <p:cNvPr id="12" name="Rectangle 11">
            <a:extLst>
              <a:ext uri="{FF2B5EF4-FFF2-40B4-BE49-F238E27FC236}">
                <a16:creationId xmlns:a16="http://schemas.microsoft.com/office/drawing/2014/main" id="{9DE6EC6C-E215-BC5C-3B7B-0A8FC7D2E332}"/>
              </a:ext>
              <a:ext uri="{C183D7F6-B498-43B3-948B-1728B52AA6E4}">
                <adec:decorative xmlns:adec="http://schemas.microsoft.com/office/drawing/2017/decorative" val="1"/>
              </a:ext>
            </a:extLst>
          </p:cNvPr>
          <p:cNvSpPr/>
          <p:nvPr/>
        </p:nvSpPr>
        <p:spPr>
          <a:xfrm rot="16200000">
            <a:off x="9404059" y="2939301"/>
            <a:ext cx="45720" cy="4114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2" name="TextBox 31">
            <a:extLst>
              <a:ext uri="{FF2B5EF4-FFF2-40B4-BE49-F238E27FC236}">
                <a16:creationId xmlns:a16="http://schemas.microsoft.com/office/drawing/2014/main" id="{65AA4515-6731-3F5F-2D03-D0FBD38B58D3}"/>
              </a:ext>
            </a:extLst>
          </p:cNvPr>
          <p:cNvSpPr txBox="1"/>
          <p:nvPr/>
        </p:nvSpPr>
        <p:spPr>
          <a:xfrm>
            <a:off x="3760950" y="2609813"/>
            <a:ext cx="1201212" cy="153888"/>
          </a:xfrm>
          <a:prstGeom prst="rect">
            <a:avLst/>
          </a:prstGeom>
          <a:noFill/>
        </p:spPr>
        <p:txBody>
          <a:bodyPr wrap="square" lIns="0" tIns="0" rIns="0" bIns="0" anchor="ctr">
            <a:spAutoFit/>
          </a:bodyPr>
          <a:lstStyle/>
          <a:p>
            <a:pPr algn="ctr">
              <a:spcAft>
                <a:spcPts val="600"/>
              </a:spcAft>
            </a:pPr>
            <a:r>
              <a:rPr lang="de-de" sz="1000" dirty="0"/>
              <a:t>Leitfaden</a:t>
            </a:r>
          </a:p>
        </p:txBody>
      </p:sp>
      <p:sp>
        <p:nvSpPr>
          <p:cNvPr id="48" name="TextBox 47">
            <a:extLst>
              <a:ext uri="{FF2B5EF4-FFF2-40B4-BE49-F238E27FC236}">
                <a16:creationId xmlns:a16="http://schemas.microsoft.com/office/drawing/2014/main" id="{778BDB5A-5F76-E895-4504-727A21ECF9D2}"/>
              </a:ext>
            </a:extLst>
          </p:cNvPr>
          <p:cNvSpPr txBox="1"/>
          <p:nvPr/>
        </p:nvSpPr>
        <p:spPr>
          <a:xfrm>
            <a:off x="9871402" y="2812221"/>
            <a:ext cx="1313698" cy="153888"/>
          </a:xfrm>
          <a:prstGeom prst="rect">
            <a:avLst/>
          </a:prstGeom>
          <a:noFill/>
        </p:spPr>
        <p:txBody>
          <a:bodyPr wrap="square" lIns="0" tIns="0" rIns="0" bIns="0" anchor="ctr">
            <a:spAutoFit/>
          </a:bodyPr>
          <a:lstStyle/>
          <a:p>
            <a:pPr algn="ctr"/>
            <a:r>
              <a:rPr lang="de-de" sz="1000" dirty="0"/>
              <a:t>Pitch Deck</a:t>
            </a:r>
          </a:p>
        </p:txBody>
      </p:sp>
      <p:pic>
        <p:nvPicPr>
          <p:cNvPr id="52" name="Graphic 51" descr="Malen mit fester Füllung">
            <a:extLst>
              <a:ext uri="{FF2B5EF4-FFF2-40B4-BE49-F238E27FC236}">
                <a16:creationId xmlns:a16="http://schemas.microsoft.com/office/drawing/2014/main" id="{CA10DCB8-27C0-6E13-C93D-9C68CE0F951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67800" y="4920771"/>
            <a:ext cx="1456400" cy="1456400"/>
          </a:xfrm>
          <a:prstGeom prst="rect">
            <a:avLst/>
          </a:prstGeom>
        </p:spPr>
      </p:pic>
      <p:sp>
        <p:nvSpPr>
          <p:cNvPr id="22" name="Title 21">
            <a:extLst>
              <a:ext uri="{FF2B5EF4-FFF2-40B4-BE49-F238E27FC236}">
                <a16:creationId xmlns:a16="http://schemas.microsoft.com/office/drawing/2014/main" id="{ECCCB442-C277-45E7-07EE-5679EC9953D1}"/>
              </a:ext>
            </a:extLst>
          </p:cNvPr>
          <p:cNvSpPr>
            <a:spLocks noGrp="1"/>
          </p:cNvSpPr>
          <p:nvPr>
            <p:ph type="title"/>
          </p:nvPr>
        </p:nvSpPr>
        <p:spPr/>
        <p:txBody>
          <a:bodyPr/>
          <a:lstStyle/>
          <a:p>
            <a:r>
              <a:rPr lang="de-de"/>
              <a:t>Bibliothek für Kampagnenressourcen</a:t>
            </a:r>
          </a:p>
        </p:txBody>
      </p:sp>
      <p:sp>
        <p:nvSpPr>
          <p:cNvPr id="44" name="TextBox 43">
            <a:extLst>
              <a:ext uri="{FF2B5EF4-FFF2-40B4-BE49-F238E27FC236}">
                <a16:creationId xmlns:a16="http://schemas.microsoft.com/office/drawing/2014/main" id="{6167DE67-2803-CB7F-0A87-1AC90763C6F8}"/>
              </a:ext>
            </a:extLst>
          </p:cNvPr>
          <p:cNvSpPr txBox="1"/>
          <p:nvPr/>
        </p:nvSpPr>
        <p:spPr>
          <a:xfrm>
            <a:off x="719847" y="3275133"/>
            <a:ext cx="1533856" cy="153888"/>
          </a:xfrm>
          <a:prstGeom prst="rect">
            <a:avLst/>
          </a:prstGeom>
          <a:noFill/>
        </p:spPr>
        <p:txBody>
          <a:bodyPr wrap="square" lIns="0" tIns="0" rIns="0" bIns="0" anchor="ctr">
            <a:spAutoFit/>
          </a:bodyPr>
          <a:lstStyle/>
          <a:p>
            <a:pPr algn="ctr"/>
            <a:r>
              <a:rPr lang="de-de" sz="1000" dirty="0"/>
              <a:t>Social-Media-Anzeigen (#)</a:t>
            </a:r>
          </a:p>
        </p:txBody>
      </p:sp>
      <p:sp>
        <p:nvSpPr>
          <p:cNvPr id="54" name="TextBox 53">
            <a:extLst>
              <a:ext uri="{FF2B5EF4-FFF2-40B4-BE49-F238E27FC236}">
                <a16:creationId xmlns:a16="http://schemas.microsoft.com/office/drawing/2014/main" id="{C6211181-F3D5-59F5-86A4-2C9D333D9864}"/>
              </a:ext>
            </a:extLst>
          </p:cNvPr>
          <p:cNvSpPr txBox="1"/>
          <p:nvPr/>
        </p:nvSpPr>
        <p:spPr>
          <a:xfrm>
            <a:off x="1072192" y="2281460"/>
            <a:ext cx="809428" cy="153888"/>
          </a:xfrm>
          <a:prstGeom prst="rect">
            <a:avLst/>
          </a:prstGeom>
          <a:noFill/>
        </p:spPr>
        <p:txBody>
          <a:bodyPr wrap="square" lIns="0" tIns="0" rIns="0" bIns="0" anchor="ctr">
            <a:spAutoFit/>
          </a:bodyPr>
          <a:lstStyle/>
          <a:p>
            <a:pPr algn="ctr"/>
            <a:r>
              <a:rPr lang="de-de" sz="1000" dirty="0"/>
              <a:t>Werbe-E-Mail</a:t>
            </a:r>
          </a:p>
        </p:txBody>
      </p:sp>
      <p:sp>
        <p:nvSpPr>
          <p:cNvPr id="21" name="TextBox 20">
            <a:extLst>
              <a:ext uri="{FF2B5EF4-FFF2-40B4-BE49-F238E27FC236}">
                <a16:creationId xmlns:a16="http://schemas.microsoft.com/office/drawing/2014/main" id="{3E61A331-74C4-AE36-924F-31E920E93ACB}"/>
              </a:ext>
            </a:extLst>
          </p:cNvPr>
          <p:cNvSpPr txBox="1"/>
          <p:nvPr/>
        </p:nvSpPr>
        <p:spPr>
          <a:xfrm>
            <a:off x="6058117" y="2273511"/>
            <a:ext cx="889874" cy="307777"/>
          </a:xfrm>
          <a:prstGeom prst="rect">
            <a:avLst/>
          </a:prstGeom>
          <a:noFill/>
        </p:spPr>
        <p:txBody>
          <a:bodyPr wrap="square" lIns="0" tIns="0" rIns="0" bIns="0" anchor="ctr">
            <a:spAutoFit/>
          </a:bodyPr>
          <a:lstStyle/>
          <a:p>
            <a:pPr algn="ctr"/>
            <a:r>
              <a:rPr lang="de-de" sz="1000" dirty="0"/>
              <a:t>Kundenpflege-E-Mails (3)</a:t>
            </a:r>
          </a:p>
        </p:txBody>
      </p:sp>
      <p:sp>
        <p:nvSpPr>
          <p:cNvPr id="40" name="Rectangle 39">
            <a:extLst>
              <a:ext uri="{FF2B5EF4-FFF2-40B4-BE49-F238E27FC236}">
                <a16:creationId xmlns:a16="http://schemas.microsoft.com/office/drawing/2014/main" id="{7E8AD3E8-7779-5A19-C371-70F6CEA139D5}"/>
              </a:ext>
            </a:extLst>
          </p:cNvPr>
          <p:cNvSpPr/>
          <p:nvPr/>
        </p:nvSpPr>
        <p:spPr>
          <a:xfrm>
            <a:off x="7381992" y="5198154"/>
            <a:ext cx="4490750" cy="923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spcAft>
                <a:spcPts val="600"/>
              </a:spcAft>
              <a:buClr>
                <a:srgbClr val="FFFFFF"/>
              </a:buClr>
              <a:buSzPts val="1800"/>
              <a:defRPr/>
            </a:pPr>
            <a:r>
              <a:rPr lang="de-de" sz="1600" b="1" dirty="0">
                <a:solidFill>
                  <a:schemeClr val="accent2"/>
                </a:solidFill>
                <a:latin typeface="Arial"/>
                <a:cs typeface="Arial"/>
              </a:rPr>
              <a:t>Möchten Sie Ihre Pipeline aufbauen?</a:t>
            </a:r>
          </a:p>
          <a:p>
            <a:pPr marL="171450" indent="-171450" defTabSz="754380">
              <a:spcBef>
                <a:spcPts val="200"/>
              </a:spcBef>
              <a:spcAft>
                <a:spcPts val="200"/>
              </a:spcAft>
              <a:buFont typeface="Arial" panose="020B0604020202020204" pitchFamily="34" charset="0"/>
              <a:buChar char="•"/>
              <a:defRPr/>
            </a:pPr>
            <a:r>
              <a:rPr lang="de-de" sz="1200">
                <a:solidFill>
                  <a:schemeClr val="tx1"/>
                </a:solidFill>
                <a:ea typeface="Inter" panose="02000503000000020004" pitchFamily="2" charset="0"/>
                <a:cs typeface="Arial"/>
              </a:rPr>
              <a:t>Sehen Sie sich die gesamte Palette der</a:t>
            </a:r>
            <a:r>
              <a:rPr lang="de-de" sz="1200" dirty="0">
                <a:solidFill>
                  <a:schemeClr val="tx1"/>
                </a:solidFill>
                <a:cs typeface="Arial"/>
              </a:rPr>
              <a:t> </a:t>
            </a:r>
            <a:r>
              <a:rPr lang="de-de" sz="1200" kern="0" dirty="0">
                <a:solidFill>
                  <a:schemeClr val="tx1"/>
                </a:solidFill>
                <a:cs typeface="Arial"/>
                <a:hlinkClick r:id="rId3">
                  <a:extLst>
                    <a:ext uri="{A12FA001-AC4F-418D-AE19-62706E023703}">
                      <ahyp:hlinkClr xmlns:ahyp="http://schemas.microsoft.com/office/drawing/2018/hyperlinkcolor" val="tx"/>
                    </a:ext>
                  </a:extLst>
                </a:hlinkClick>
              </a:rPr>
              <a:t>Kampagnenressourcen.</a:t>
            </a:r>
          </a:p>
          <a:p>
            <a:pPr marL="171450" indent="-171450" defTabSz="754380">
              <a:buFont typeface="Arial" panose="020B0604020202020204" pitchFamily="34" charset="0"/>
              <a:buChar char="•"/>
              <a:defRPr/>
            </a:pPr>
            <a:r>
              <a:rPr lang="de-de" sz="1200" kern="0" dirty="0">
                <a:solidFill>
                  <a:schemeClr val="tx1"/>
                </a:solidFill>
                <a:ea typeface="Inter" panose="02000503000000020004" pitchFamily="2" charset="0"/>
                <a:cs typeface="Arial"/>
              </a:rPr>
              <a:t>Holen Sie sich Unterstützung in </a:t>
            </a:r>
            <a:r>
              <a:rPr lang="de-de" sz="1200" kern="0">
                <a:solidFill>
                  <a:schemeClr val="tx1"/>
                </a:solidFill>
                <a:ea typeface="Inter" panose="02000503000000020004" pitchFamily="2" charset="0"/>
                <a:cs typeface="Arial"/>
              </a:rPr>
              <a:t>unserem </a:t>
            </a:r>
            <a:r>
              <a:rPr lang="de-de" sz="1200" kern="0">
                <a:solidFill>
                  <a:schemeClr val="tx1"/>
                </a:solidFill>
                <a:ea typeface="Inter" panose="02000503000000020004" pitchFamily="2" charset="0"/>
                <a:cs typeface="Arial"/>
                <a:hlinkClick r:id="rId6"/>
              </a:rPr>
              <a:t>Partnerportal</a:t>
            </a:r>
            <a:r>
              <a:rPr lang="de-de" sz="1200" kern="0">
                <a:solidFill>
                  <a:srgbClr val="555555"/>
                </a:solidFill>
                <a:ea typeface="Inter" panose="02000503000000020004" pitchFamily="2" charset="0"/>
                <a:cs typeface="Arial"/>
                <a:hlinkClick r:id="rId6"/>
              </a:rPr>
              <a:t> </a:t>
            </a:r>
            <a:endParaRPr lang="en-US" sz="1200" dirty="0">
              <a:solidFill>
                <a:srgbClr val="ABABAB"/>
              </a:solidFill>
              <a:highlight>
                <a:srgbClr val="FF00FF"/>
              </a:highlight>
              <a:ea typeface="+mn-lt"/>
              <a:cs typeface="Arial"/>
            </a:endParaRPr>
          </a:p>
          <a:p>
            <a:pPr marL="171450" indent="-171450" defTabSz="754380">
              <a:buClr>
                <a:schemeClr val="tx1"/>
              </a:buClr>
              <a:buFont typeface="Arial" panose="020B0604020202020204" pitchFamily="34" charset="0"/>
              <a:buChar char="•"/>
              <a:defRPr/>
            </a:pPr>
            <a:r>
              <a:rPr lang="de-de" sz="1200" dirty="0">
                <a:solidFill>
                  <a:srgbClr val="0078D4"/>
                </a:solidFill>
                <a:cs typeface="Microsoft Sans Serif" panose="020B0604020202020204" pitchFamily="34" charset="0"/>
                <a:hlinkClick r:id="rId7">
                  <a:extLst>
                    <a:ext uri="{A12FA001-AC4F-418D-AE19-62706E023703}">
                      <ahyp:hlinkClr xmlns:ahyp="http://schemas.microsoft.com/office/drawing/2018/hyperlinkcolor" val="tx"/>
                    </a:ext>
                  </a:extLst>
                </a:hlinkClick>
              </a:rPr>
              <a:t>Microsoft-Richtlinien für das Marketing von Partnerunternehmen lesen</a:t>
            </a:r>
            <a:endParaRPr lang="en-US" sz="1200" dirty="0">
              <a:solidFill>
                <a:srgbClr val="0078D4"/>
              </a:solidFill>
              <a:cs typeface="Microsoft Sans Serif" panose="020B0604020202020204" pitchFamily="34" charset="0"/>
            </a:endParaRPr>
          </a:p>
          <a:p>
            <a:pPr defTabSz="754380">
              <a:defRPr/>
            </a:pPr>
            <a:endParaRPr lang="en-US" sz="1200" dirty="0">
              <a:solidFill>
                <a:schemeClr val="accent6">
                  <a:lumMod val="60000"/>
                  <a:lumOff val="40000"/>
                </a:schemeClr>
              </a:solidFill>
              <a:highlight>
                <a:srgbClr val="FF00FF"/>
              </a:highlight>
              <a:latin typeface="Arial"/>
              <a:ea typeface="Inter" panose="02000503000000020004" pitchFamily="2" charset="0"/>
              <a:cs typeface="Arial"/>
            </a:endParaRPr>
          </a:p>
        </p:txBody>
      </p:sp>
      <p:sp>
        <p:nvSpPr>
          <p:cNvPr id="47" name="TextBox 46">
            <a:extLst>
              <a:ext uri="{FF2B5EF4-FFF2-40B4-BE49-F238E27FC236}">
                <a16:creationId xmlns:a16="http://schemas.microsoft.com/office/drawing/2014/main" id="{0E70364B-5C8B-2F6B-455C-B07EEA5F40E7}"/>
              </a:ext>
            </a:extLst>
          </p:cNvPr>
          <p:cNvSpPr txBox="1"/>
          <p:nvPr/>
        </p:nvSpPr>
        <p:spPr>
          <a:xfrm>
            <a:off x="3743812" y="3940412"/>
            <a:ext cx="1224007" cy="153888"/>
          </a:xfrm>
          <a:prstGeom prst="rect">
            <a:avLst/>
          </a:prstGeom>
          <a:noFill/>
        </p:spPr>
        <p:txBody>
          <a:bodyPr wrap="square" lIns="0" tIns="0" rIns="0" bIns="0" anchor="ctr">
            <a:spAutoFit/>
          </a:bodyPr>
          <a:lstStyle/>
          <a:p>
            <a:pPr algn="ctr"/>
            <a:r>
              <a:rPr lang="de-de" sz="1000" dirty="0"/>
              <a:t>Nicht-öffentliche Landingpage</a:t>
            </a:r>
          </a:p>
        </p:txBody>
      </p:sp>
      <p:sp>
        <p:nvSpPr>
          <p:cNvPr id="63" name="TextBox 62">
            <a:extLst>
              <a:ext uri="{FF2B5EF4-FFF2-40B4-BE49-F238E27FC236}">
                <a16:creationId xmlns:a16="http://schemas.microsoft.com/office/drawing/2014/main" id="{7C2A29F3-E51F-ED6C-23FC-7BB0E67F9E0E}"/>
              </a:ext>
            </a:extLst>
          </p:cNvPr>
          <p:cNvSpPr txBox="1"/>
          <p:nvPr/>
        </p:nvSpPr>
        <p:spPr>
          <a:xfrm>
            <a:off x="687882" y="4347092"/>
            <a:ext cx="1594336" cy="153888"/>
          </a:xfrm>
          <a:prstGeom prst="rect">
            <a:avLst/>
          </a:prstGeom>
          <a:noFill/>
        </p:spPr>
        <p:txBody>
          <a:bodyPr wrap="square" lIns="0" tIns="0" rIns="0" bIns="0" anchor="ctr">
            <a:spAutoFit/>
          </a:bodyPr>
          <a:lstStyle/>
          <a:p>
            <a:pPr algn="ctr"/>
            <a:r>
              <a:rPr lang="de-de" sz="1000" dirty="0"/>
              <a:t>Webbanner (2)</a:t>
            </a:r>
          </a:p>
        </p:txBody>
      </p:sp>
      <p:sp>
        <p:nvSpPr>
          <p:cNvPr id="82" name="TextBox 81">
            <a:extLst>
              <a:ext uri="{FF2B5EF4-FFF2-40B4-BE49-F238E27FC236}">
                <a16:creationId xmlns:a16="http://schemas.microsoft.com/office/drawing/2014/main" id="{DA4DFBD8-335B-8B3D-2C6E-3821DE896A03}"/>
              </a:ext>
            </a:extLst>
          </p:cNvPr>
          <p:cNvSpPr txBox="1"/>
          <p:nvPr/>
        </p:nvSpPr>
        <p:spPr>
          <a:xfrm>
            <a:off x="6182215" y="3786523"/>
            <a:ext cx="615376" cy="307777"/>
          </a:xfrm>
          <a:prstGeom prst="rect">
            <a:avLst/>
          </a:prstGeom>
          <a:noFill/>
        </p:spPr>
        <p:txBody>
          <a:bodyPr wrap="square" lIns="0" tIns="0" rIns="0" bIns="0" anchor="ctr">
            <a:spAutoFit/>
          </a:bodyPr>
          <a:lstStyle/>
          <a:p>
            <a:pPr algn="ctr">
              <a:spcAft>
                <a:spcPts val="600"/>
              </a:spcAft>
            </a:pPr>
            <a:r>
              <a:rPr lang="de-de" sz="1000" dirty="0"/>
              <a:t>Forrester TEI-Bericht</a:t>
            </a:r>
          </a:p>
        </p:txBody>
      </p:sp>
      <p:sp>
        <p:nvSpPr>
          <p:cNvPr id="90" name="TextBox 89">
            <a:extLst>
              <a:ext uri="{FF2B5EF4-FFF2-40B4-BE49-F238E27FC236}">
                <a16:creationId xmlns:a16="http://schemas.microsoft.com/office/drawing/2014/main" id="{33BBBD33-94D6-84E3-99B5-67B2310CC605}"/>
              </a:ext>
            </a:extLst>
          </p:cNvPr>
          <p:cNvSpPr txBox="1"/>
          <p:nvPr/>
        </p:nvSpPr>
        <p:spPr>
          <a:xfrm>
            <a:off x="7726075" y="3430098"/>
            <a:ext cx="750402" cy="307777"/>
          </a:xfrm>
          <a:prstGeom prst="rect">
            <a:avLst/>
          </a:prstGeom>
          <a:noFill/>
        </p:spPr>
        <p:txBody>
          <a:bodyPr wrap="square" lIns="0" tIns="0" rIns="0" bIns="0" anchor="ctr">
            <a:spAutoFit/>
          </a:bodyPr>
          <a:lstStyle/>
          <a:p>
            <a:pPr algn="ctr">
              <a:spcAft>
                <a:spcPts val="600"/>
              </a:spcAft>
            </a:pPr>
            <a:r>
              <a:rPr lang="de-de" sz="1000" dirty="0"/>
              <a:t>Infografiken (2)</a:t>
            </a:r>
          </a:p>
        </p:txBody>
      </p:sp>
      <p:sp>
        <p:nvSpPr>
          <p:cNvPr id="6" name="Google Shape;582;p2">
            <a:extLst>
              <a:ext uri="{FF2B5EF4-FFF2-40B4-BE49-F238E27FC236}">
                <a16:creationId xmlns:a16="http://schemas.microsoft.com/office/drawing/2014/main" id="{37B53A2B-582B-6BFE-2E37-0B70F1FD4E05}"/>
              </a:ext>
            </a:extLst>
          </p:cNvPr>
          <p:cNvSpPr/>
          <p:nvPr/>
        </p:nvSpPr>
        <p:spPr>
          <a:xfrm>
            <a:off x="307778" y="1130089"/>
            <a:ext cx="2490735" cy="274320"/>
          </a:xfrm>
          <a:prstGeom prst="rect">
            <a:avLst/>
          </a:prstGeom>
          <a:solidFill>
            <a:schemeClr val="accent1"/>
          </a:solidFill>
          <a:ln>
            <a:noFill/>
          </a:ln>
        </p:spPr>
        <p:txBody>
          <a:bodyPr spcFirstLastPara="1" wrap="square" lIns="91425" tIns="45700" rIns="91425" bIns="45700" anchor="ctr" anchorCtr="0">
            <a:noAutofit/>
          </a:bodyPr>
          <a:lstStyle/>
          <a:p>
            <a:pPr marL="0" marR="0" lvl="0" indent="0" defTabSz="914400" rtl="0" eaLnBrk="1" fontAlgn="auto" latinLnBrk="0" hangingPunct="1">
              <a:lnSpc>
                <a:spcPct val="100000"/>
              </a:lnSpc>
              <a:spcBef>
                <a:spcPts val="0"/>
              </a:spcBef>
              <a:spcAft>
                <a:spcPts val="0"/>
              </a:spcAft>
              <a:buClr>
                <a:srgbClr val="FFFFFF"/>
              </a:buClr>
              <a:buSzPts val="800"/>
              <a:buFont typeface="Arial"/>
              <a:buNone/>
              <a:tabLst/>
              <a:defRPr/>
            </a:pPr>
            <a:r>
              <a:rPr kumimoji="0" lang="de-de" sz="900" b="0" i="0" u="none" strike="noStrike" kern="1200" cap="none" spc="0" normalizeH="0" baseline="0" noProof="0" dirty="0">
                <a:ln>
                  <a:noFill/>
                </a:ln>
                <a:solidFill>
                  <a:schemeClr val="bg1"/>
                </a:solidFill>
                <a:effectLst/>
                <a:uLnTx/>
                <a:uFillTx/>
                <a:latin typeface="+mj-lt"/>
                <a:ea typeface="Arial"/>
                <a:cs typeface="Arial" panose="020B0604020202020204" pitchFamily="34" charset="0"/>
                <a:sym typeface="Arial"/>
              </a:rPr>
              <a:t>WERBUNG</a:t>
            </a:r>
            <a:endParaRPr kumimoji="0" lang="en-US" sz="900" b="0" i="0" u="none" strike="noStrike" kern="1200" cap="none" spc="0" normalizeH="0" baseline="0" noProof="0" dirty="0">
              <a:ln>
                <a:noFill/>
              </a:ln>
              <a:solidFill>
                <a:schemeClr val="bg1"/>
              </a:solidFill>
              <a:effectLst/>
              <a:uLnTx/>
              <a:uFillTx/>
              <a:latin typeface="+mj-lt"/>
              <a:ea typeface="Arial"/>
              <a:cs typeface="Arial" panose="020B0604020202020204" pitchFamily="34" charset="0"/>
              <a:sym typeface="Arial"/>
            </a:endParaRPr>
          </a:p>
        </p:txBody>
      </p:sp>
      <p:sp>
        <p:nvSpPr>
          <p:cNvPr id="17" name="Google Shape;591;p2">
            <a:extLst>
              <a:ext uri="{FF2B5EF4-FFF2-40B4-BE49-F238E27FC236}">
                <a16:creationId xmlns:a16="http://schemas.microsoft.com/office/drawing/2014/main" id="{9A1D0743-1638-A28C-1FC9-D38E920CAF07}"/>
              </a:ext>
            </a:extLst>
          </p:cNvPr>
          <p:cNvSpPr/>
          <p:nvPr/>
        </p:nvSpPr>
        <p:spPr>
          <a:xfrm>
            <a:off x="2963652" y="1130089"/>
            <a:ext cx="2784328" cy="274320"/>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defTabSz="914400" rtl="0" eaLnBrk="1" fontAlgn="auto" latinLnBrk="0" hangingPunct="1">
              <a:lnSpc>
                <a:spcPct val="100000"/>
              </a:lnSpc>
              <a:spcBef>
                <a:spcPts val="0"/>
              </a:spcBef>
              <a:spcAft>
                <a:spcPts val="0"/>
              </a:spcAft>
              <a:buClr>
                <a:srgbClr val="FFFFFF"/>
              </a:buClr>
              <a:buSzPts val="800"/>
              <a:buFont typeface="Arial"/>
              <a:buNone/>
              <a:tabLst/>
              <a:defRPr/>
            </a:pPr>
            <a:r>
              <a:rPr kumimoji="0" lang="de-de" sz="900" b="0" i="0" u="none" strike="noStrike" kern="1200" cap="none" spc="0" normalizeH="0" baseline="0" noProof="0" dirty="0">
                <a:ln>
                  <a:noFill/>
                </a:ln>
                <a:solidFill>
                  <a:schemeClr val="bg1"/>
                </a:solidFill>
                <a:effectLst/>
                <a:uLnTx/>
                <a:uFillTx/>
                <a:latin typeface="+mj-lt"/>
                <a:ea typeface="Arial"/>
                <a:cs typeface="Arial" panose="020B0604020202020204" pitchFamily="34" charset="0"/>
                <a:sym typeface="Arial"/>
              </a:rPr>
              <a:t>ERWERB</a:t>
            </a:r>
            <a:endParaRPr kumimoji="0" lang="en-US" sz="900" b="0" i="0" u="none" strike="noStrike" kern="1200" cap="none" spc="0" normalizeH="0" baseline="0" noProof="0" dirty="0">
              <a:ln>
                <a:noFill/>
              </a:ln>
              <a:solidFill>
                <a:schemeClr val="bg1"/>
              </a:solidFill>
              <a:effectLst/>
              <a:uLnTx/>
              <a:uFillTx/>
              <a:latin typeface="+mj-lt"/>
              <a:ea typeface="Arial"/>
              <a:cs typeface="Arial" panose="020B0604020202020204" pitchFamily="34" charset="0"/>
              <a:sym typeface="Arial"/>
            </a:endParaRPr>
          </a:p>
        </p:txBody>
      </p:sp>
      <p:sp>
        <p:nvSpPr>
          <p:cNvPr id="23" name="Google Shape;598;p2">
            <a:extLst>
              <a:ext uri="{FF2B5EF4-FFF2-40B4-BE49-F238E27FC236}">
                <a16:creationId xmlns:a16="http://schemas.microsoft.com/office/drawing/2014/main" id="{B8AB7D5D-994B-7671-034A-A2453BF8B767}"/>
              </a:ext>
            </a:extLst>
          </p:cNvPr>
          <p:cNvSpPr/>
          <p:nvPr/>
        </p:nvSpPr>
        <p:spPr>
          <a:xfrm>
            <a:off x="5905058" y="1130089"/>
            <a:ext cx="3063804" cy="274320"/>
          </a:xfrm>
          <a:prstGeom prst="rect">
            <a:avLst/>
          </a:prstGeom>
          <a:solidFill>
            <a:schemeClr val="accent1">
              <a:lumMod val="50000"/>
            </a:schemeClr>
          </a:solidFill>
          <a:ln>
            <a:noFill/>
          </a:ln>
        </p:spPr>
        <p:txBody>
          <a:bodyPr spcFirstLastPara="1" wrap="square" lIns="91425" tIns="45700" rIns="91425" bIns="45700" anchor="ctr" anchorCtr="0">
            <a:noAutofit/>
          </a:bodyPr>
          <a:lstStyle/>
          <a:p>
            <a:pPr marL="0" marR="0" lvl="0" indent="0" defTabSz="914400" rtl="0" eaLnBrk="1" fontAlgn="auto" latinLnBrk="0" hangingPunct="1">
              <a:lnSpc>
                <a:spcPct val="100000"/>
              </a:lnSpc>
              <a:spcBef>
                <a:spcPts val="0"/>
              </a:spcBef>
              <a:spcAft>
                <a:spcPts val="0"/>
              </a:spcAft>
              <a:buClr>
                <a:srgbClr val="FFFFFF"/>
              </a:buClr>
              <a:buSzPts val="800"/>
              <a:buFont typeface="Arial"/>
              <a:buNone/>
              <a:tabLst/>
              <a:defRPr/>
            </a:pPr>
            <a:r>
              <a:rPr kumimoji="0" lang="de-de" sz="900" b="0" i="0" u="none" strike="noStrike" kern="1200" cap="none" spc="0" normalizeH="0" baseline="0" noProof="0" dirty="0">
                <a:ln>
                  <a:noFill/>
                </a:ln>
                <a:solidFill>
                  <a:schemeClr val="bg1"/>
                </a:solidFill>
                <a:effectLst/>
                <a:uLnTx/>
                <a:uFillTx/>
                <a:latin typeface="+mj-lt"/>
                <a:ea typeface="Arial"/>
                <a:cs typeface="Arial" panose="020B0604020202020204" pitchFamily="34" charset="0"/>
                <a:sym typeface="Arial"/>
              </a:rPr>
              <a:t>ERWÄGUNG</a:t>
            </a:r>
            <a:endParaRPr kumimoji="0" lang="en-US" sz="900" b="0" i="0" u="none" strike="noStrike" kern="1200" cap="none" spc="0" normalizeH="0" baseline="0" noProof="0" dirty="0">
              <a:ln>
                <a:noFill/>
              </a:ln>
              <a:solidFill>
                <a:schemeClr val="bg1"/>
              </a:solidFill>
              <a:effectLst/>
              <a:uLnTx/>
              <a:uFillTx/>
              <a:latin typeface="+mj-lt"/>
              <a:ea typeface="Arial"/>
              <a:cs typeface="Arial" panose="020B0604020202020204" pitchFamily="34" charset="0"/>
              <a:sym typeface="Arial"/>
            </a:endParaRPr>
          </a:p>
        </p:txBody>
      </p:sp>
      <p:sp>
        <p:nvSpPr>
          <p:cNvPr id="34" name="Google Shape;599;p2">
            <a:extLst>
              <a:ext uri="{FF2B5EF4-FFF2-40B4-BE49-F238E27FC236}">
                <a16:creationId xmlns:a16="http://schemas.microsoft.com/office/drawing/2014/main" id="{E544A464-6DDB-54D6-53E3-FCF6E420D654}"/>
              </a:ext>
            </a:extLst>
          </p:cNvPr>
          <p:cNvSpPr/>
          <p:nvPr/>
        </p:nvSpPr>
        <p:spPr>
          <a:xfrm>
            <a:off x="9105008" y="1140368"/>
            <a:ext cx="2846487" cy="274320"/>
          </a:xfrm>
          <a:prstGeom prst="rect">
            <a:avLst/>
          </a:prstGeom>
          <a:solidFill>
            <a:schemeClr val="tx2"/>
          </a:solidFill>
          <a:ln>
            <a:noFill/>
          </a:ln>
        </p:spPr>
        <p:txBody>
          <a:bodyPr spcFirstLastPara="1" wrap="square" lIns="91425" tIns="45700" rIns="91425" bIns="45700" anchor="ctr" anchorCtr="0">
            <a:noAutofit/>
          </a:bodyPr>
          <a:lstStyle/>
          <a:p>
            <a:pPr marL="0" marR="0" lvl="0" indent="0" defTabSz="914400" rtl="0" eaLnBrk="1" fontAlgn="auto" latinLnBrk="0" hangingPunct="1">
              <a:lnSpc>
                <a:spcPct val="100000"/>
              </a:lnSpc>
              <a:spcBef>
                <a:spcPts val="0"/>
              </a:spcBef>
              <a:spcAft>
                <a:spcPts val="0"/>
              </a:spcAft>
              <a:buClr>
                <a:srgbClr val="FFFFFF"/>
              </a:buClr>
              <a:buSzPts val="800"/>
              <a:buFont typeface="Arial"/>
              <a:buNone/>
              <a:tabLst/>
              <a:defRPr/>
            </a:pPr>
            <a:r>
              <a:rPr kumimoji="0" lang="de-de" sz="900" b="0" i="0" u="none" strike="noStrike" kern="1200" cap="none" spc="0" normalizeH="0" baseline="0" noProof="0" dirty="0">
                <a:ln>
                  <a:noFill/>
                </a:ln>
                <a:solidFill>
                  <a:schemeClr val="bg1"/>
                </a:solidFill>
                <a:effectLst/>
                <a:uLnTx/>
                <a:uFillTx/>
                <a:latin typeface="+mj-lt"/>
                <a:ea typeface="Arial"/>
                <a:cs typeface="Arial" panose="020B0604020202020204" pitchFamily="34" charset="0"/>
                <a:sym typeface="Arial"/>
              </a:rPr>
              <a:t>ENTSCHEIDUNG UND KOMPETENZENTWICKLUNG</a:t>
            </a:r>
            <a:endParaRPr kumimoji="0" lang="en-US" sz="900" b="0" i="0" u="none" strike="noStrike" kern="1200" cap="none" spc="0" normalizeH="0" baseline="0" noProof="0" dirty="0">
              <a:ln>
                <a:noFill/>
              </a:ln>
              <a:solidFill>
                <a:schemeClr val="bg1"/>
              </a:solidFill>
              <a:effectLst/>
              <a:uLnTx/>
              <a:uFillTx/>
              <a:latin typeface="+mj-lt"/>
              <a:ea typeface="Arial"/>
              <a:cs typeface="Arial" panose="020B0604020202020204" pitchFamily="34" charset="0"/>
              <a:sym typeface="Arial"/>
            </a:endParaRPr>
          </a:p>
        </p:txBody>
      </p:sp>
      <p:pic>
        <p:nvPicPr>
          <p:cNvPr id="1026" name="Picture 2" descr="Ein Screenshot eines Computers&#10;&#10;Automatisch generierte Bezeichnung">
            <a:extLst>
              <a:ext uri="{FF2B5EF4-FFF2-40B4-BE49-F238E27FC236}">
                <a16:creationId xmlns:a16="http://schemas.microsoft.com/office/drawing/2014/main" id="{EF32D7CD-BBB3-BED8-CE0B-E7DCF2C0E1E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79149" y="1509034"/>
            <a:ext cx="608884" cy="71966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4" descr="Eine Person und eine Person, die an einem Schreibtisch sitzen&#10;&#10;Automatisch generierte Bezeichnung">
            <a:extLst>
              <a:ext uri="{FF2B5EF4-FFF2-40B4-BE49-F238E27FC236}">
                <a16:creationId xmlns:a16="http://schemas.microsoft.com/office/drawing/2014/main" id="{1AC7F343-F6CE-C07E-B2CB-B345F5A90E3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9334" y="2615115"/>
            <a:ext cx="457200" cy="457200"/>
          </a:xfrm>
          <a:prstGeom prst="rect">
            <a:avLst/>
          </a:prstGeom>
          <a:effectLst>
            <a:outerShdw blurRad="63500" sx="102000" sy="102000" algn="ctr" rotWithShape="0">
              <a:prstClr val="black">
                <a:alpha val="40000"/>
              </a:prstClr>
            </a:outerShdw>
          </a:effectLst>
        </p:spPr>
      </p:pic>
      <p:pic>
        <p:nvPicPr>
          <p:cNvPr id="26" name="Picture 25" descr="Eine Person, die mit einem Computer auf einem Stuhl sitzt&#10;&#10;Automatisch generierte Bezeichnung">
            <a:extLst>
              <a:ext uri="{FF2B5EF4-FFF2-40B4-BE49-F238E27FC236}">
                <a16:creationId xmlns:a16="http://schemas.microsoft.com/office/drawing/2014/main" id="{7FCD8308-1C78-A7E1-A139-FCC943D95CA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74532" y="2676026"/>
            <a:ext cx="457200" cy="457200"/>
          </a:xfrm>
          <a:prstGeom prst="rect">
            <a:avLst/>
          </a:prstGeom>
          <a:effectLst>
            <a:outerShdw blurRad="63500" sx="102000" sy="102000" algn="ctr" rotWithShape="0">
              <a:prstClr val="black">
                <a:alpha val="40000"/>
              </a:prstClr>
            </a:outerShdw>
          </a:effectLst>
        </p:spPr>
      </p:pic>
      <p:pic>
        <p:nvPicPr>
          <p:cNvPr id="29" name="Picture 28" descr="Eine Person, die auf einen Computerbildschirm schaut&#10;&#10;Automatisch generierte Bezeichnung">
            <a:extLst>
              <a:ext uri="{FF2B5EF4-FFF2-40B4-BE49-F238E27FC236}">
                <a16:creationId xmlns:a16="http://schemas.microsoft.com/office/drawing/2014/main" id="{039E98C1-35FA-5163-7782-B7E2DDFE224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39729" y="2736936"/>
            <a:ext cx="457200" cy="457200"/>
          </a:xfrm>
          <a:prstGeom prst="rect">
            <a:avLst/>
          </a:prstGeom>
          <a:effectLst>
            <a:outerShdw blurRad="63500" sx="102000" sy="102000" algn="ctr" rotWithShape="0">
              <a:prstClr val="black">
                <a:alpha val="40000"/>
              </a:prstClr>
            </a:outerShdw>
          </a:effectLst>
        </p:spPr>
      </p:pic>
      <p:pic>
        <p:nvPicPr>
          <p:cNvPr id="38" name="Picture 37" descr="Screenshot eines Computer-Screenshots&#10;&#10;Automatisch generierte Bezeichnung">
            <a:extLst>
              <a:ext uri="{FF2B5EF4-FFF2-40B4-BE49-F238E27FC236}">
                <a16:creationId xmlns:a16="http://schemas.microsoft.com/office/drawing/2014/main" id="{246AA57C-5D88-3F04-55F5-C55DA91B70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12305" y="3650857"/>
            <a:ext cx="320574" cy="640080"/>
          </a:xfrm>
          <a:prstGeom prst="rect">
            <a:avLst/>
          </a:prstGeom>
          <a:effectLst>
            <a:outerShdw blurRad="63500" sx="102000" sy="102000" algn="ctr" rotWithShape="0">
              <a:prstClr val="black">
                <a:alpha val="40000"/>
              </a:prstClr>
            </a:outerShdw>
          </a:effectLst>
        </p:spPr>
      </p:pic>
      <p:pic>
        <p:nvPicPr>
          <p:cNvPr id="42" name="Picture 41" descr="Eine Person und eine Person, die auf einen Computer schauen&#10;&#10;Automatisch generierte Bezeichnung">
            <a:extLst>
              <a:ext uri="{FF2B5EF4-FFF2-40B4-BE49-F238E27FC236}">
                <a16:creationId xmlns:a16="http://schemas.microsoft.com/office/drawing/2014/main" id="{2CD3AFC6-8561-F29F-A70F-C63620FA20A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4245" y="3650857"/>
            <a:ext cx="320574" cy="640080"/>
          </a:xfrm>
          <a:prstGeom prst="rect">
            <a:avLst/>
          </a:prstGeom>
          <a:effectLst>
            <a:outerShdw blurRad="63500" sx="102000" sy="102000" algn="ctr" rotWithShape="0">
              <a:prstClr val="black">
                <a:alpha val="40000"/>
              </a:prstClr>
            </a:outerShdw>
          </a:effectLst>
        </p:spPr>
      </p:pic>
      <p:pic>
        <p:nvPicPr>
          <p:cNvPr id="55" name="Picture 54" descr="Ein Bildschirmfoto einer Website&#10;&#10;Automatisch generierte Bezeichnung">
            <a:extLst>
              <a:ext uri="{FF2B5EF4-FFF2-40B4-BE49-F238E27FC236}">
                <a16:creationId xmlns:a16="http://schemas.microsoft.com/office/drawing/2014/main" id="{5159D286-6ED3-CC2E-C55D-40A5A10ACB1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76464" y="1851320"/>
            <a:ext cx="529936" cy="685800"/>
          </a:xfrm>
          <a:prstGeom prst="rect">
            <a:avLst/>
          </a:prstGeom>
          <a:effectLst>
            <a:outerShdw blurRad="63500" sx="102000" sy="102000" algn="ctr" rotWithShape="0">
              <a:prstClr val="black">
                <a:alpha val="40000"/>
              </a:prstClr>
            </a:outerShdw>
          </a:effectLst>
        </p:spPr>
      </p:pic>
      <p:pic>
        <p:nvPicPr>
          <p:cNvPr id="45" name="Picture 44" descr="Eine Gruppe von Frauen, die an Computern arbeiten&#10;&#10;Automatisch generierte Bezeichnung">
            <a:extLst>
              <a:ext uri="{FF2B5EF4-FFF2-40B4-BE49-F238E27FC236}">
                <a16:creationId xmlns:a16="http://schemas.microsoft.com/office/drawing/2014/main" id="{F6399687-D779-4FEA-2C46-B1E0103066F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965161" y="1677347"/>
            <a:ext cx="529936" cy="685800"/>
          </a:xfrm>
          <a:prstGeom prst="rect">
            <a:avLst/>
          </a:prstGeom>
          <a:effectLst>
            <a:outerShdw blurRad="63500" sx="102000" sy="102000" algn="ctr" rotWithShape="0">
              <a:prstClr val="black">
                <a:alpha val="40000"/>
              </a:prstClr>
            </a:outerShdw>
          </a:effectLst>
        </p:spPr>
      </p:pic>
      <p:pic>
        <p:nvPicPr>
          <p:cNvPr id="57" name="Picture 56" descr="Ein Screenshot einer Computersicherheitslösung&#10;&#10;Automatisch generierte Bezeichnung">
            <a:extLst>
              <a:ext uri="{FF2B5EF4-FFF2-40B4-BE49-F238E27FC236}">
                <a16:creationId xmlns:a16="http://schemas.microsoft.com/office/drawing/2014/main" id="{997875A2-FBFD-131A-3881-BE5C03CDBC9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705575" y="3063240"/>
            <a:ext cx="1300480" cy="731520"/>
          </a:xfrm>
          <a:prstGeom prst="rect">
            <a:avLst/>
          </a:prstGeom>
          <a:effectLst>
            <a:outerShdw blurRad="63500" sx="102000" sy="102000" algn="ctr" rotWithShape="0">
              <a:prstClr val="black">
                <a:alpha val="40000"/>
              </a:prstClr>
            </a:outerShdw>
          </a:effectLst>
        </p:spPr>
      </p:pic>
      <p:pic>
        <p:nvPicPr>
          <p:cNvPr id="1028" name="Picture 4" descr="Ein Screenshot eines Computers&#10;&#10;Automatisch generierte Bezeichnung">
            <a:extLst>
              <a:ext uri="{FF2B5EF4-FFF2-40B4-BE49-F238E27FC236}">
                <a16:creationId xmlns:a16="http://schemas.microsoft.com/office/drawing/2014/main" id="{422C8602-2D6E-EE61-A78D-F9D59D84EE3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602941" y="1784079"/>
            <a:ext cx="389043" cy="4572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descr="Eine Person, die mit einem Computer an einem Schreibtisch sitzt&#10;&#10;Automatisch generierte Bezeichnung">
            <a:extLst>
              <a:ext uri="{FF2B5EF4-FFF2-40B4-BE49-F238E27FC236}">
                <a16:creationId xmlns:a16="http://schemas.microsoft.com/office/drawing/2014/main" id="{B49AC8F1-21CC-5C16-B8AE-F9A2C7F49B6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320998" y="1665188"/>
            <a:ext cx="401002" cy="4572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Eine Person, die mit einem Computer auf einem Stuhl sitzt&#10;&#10;Automatisch generierte Bezeichnung">
            <a:extLst>
              <a:ext uri="{FF2B5EF4-FFF2-40B4-BE49-F238E27FC236}">
                <a16:creationId xmlns:a16="http://schemas.microsoft.com/office/drawing/2014/main" id="{89A00D44-52DA-358A-BFF4-E32E2A2DB86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035349" y="1546297"/>
            <a:ext cx="404707" cy="4572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9" name="Picture 58" descr="Ein weißer Deckel mit grünen Quadraten&#10;&#10;Automatisch generierte Bezeichnung">
            <a:extLst>
              <a:ext uri="{FF2B5EF4-FFF2-40B4-BE49-F238E27FC236}">
                <a16:creationId xmlns:a16="http://schemas.microsoft.com/office/drawing/2014/main" id="{42388944-FC0C-42A2-B373-0AA7F52EA1F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133691" y="2790341"/>
            <a:ext cx="720680" cy="914400"/>
          </a:xfrm>
          <a:prstGeom prst="rect">
            <a:avLst/>
          </a:prstGeom>
        </p:spPr>
      </p:pic>
      <p:pic>
        <p:nvPicPr>
          <p:cNvPr id="61" name="Picture 60" descr="Ein Bildschirmfoto einer Website&#10;&#10;Automatisch generierte Bezeichnung">
            <a:extLst>
              <a:ext uri="{FF2B5EF4-FFF2-40B4-BE49-F238E27FC236}">
                <a16:creationId xmlns:a16="http://schemas.microsoft.com/office/drawing/2014/main" id="{A73C0535-835B-B865-C900-0267CBFA8D84}"/>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184323" y="1833540"/>
            <a:ext cx="457200" cy="1480820"/>
          </a:xfrm>
          <a:prstGeom prst="rect">
            <a:avLst/>
          </a:prstGeom>
          <a:effectLst>
            <a:outerShdw blurRad="63500" sx="102000" sy="102000" algn="ctr" rotWithShape="0">
              <a:prstClr val="black">
                <a:alpha val="40000"/>
              </a:prstClr>
            </a:outerShdw>
          </a:effectLst>
        </p:spPr>
      </p:pic>
      <p:pic>
        <p:nvPicPr>
          <p:cNvPr id="67" name="Picture 66" descr="Ein Screenshot eines Computersicherheitssystems&#10;&#10;Automatisch generierte Bezeichnung">
            <a:extLst>
              <a:ext uri="{FF2B5EF4-FFF2-40B4-BE49-F238E27FC236}">
                <a16:creationId xmlns:a16="http://schemas.microsoft.com/office/drawing/2014/main" id="{B14B3696-33E8-6681-76B7-779991E01A0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578755" y="1833540"/>
            <a:ext cx="457200" cy="1407160"/>
          </a:xfrm>
          <a:prstGeom prst="rect">
            <a:avLst/>
          </a:prstGeom>
          <a:effectLst>
            <a:outerShdw blurRad="63500" sx="102000" sy="102000" algn="ctr" rotWithShape="0">
              <a:prstClr val="black">
                <a:alpha val="40000"/>
              </a:prstClr>
            </a:outerShdw>
          </a:effectLst>
        </p:spPr>
      </p:pic>
      <p:pic>
        <p:nvPicPr>
          <p:cNvPr id="69" name="Picture 68" descr="Logo eines Unternehmens&#10;&#10;Automatisch generierte Bezeichnung">
            <a:extLst>
              <a:ext uri="{FF2B5EF4-FFF2-40B4-BE49-F238E27FC236}">
                <a16:creationId xmlns:a16="http://schemas.microsoft.com/office/drawing/2014/main" id="{821BBE2A-5D5B-7AFF-1646-92812DDEC8B0}"/>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715451" y="1800668"/>
            <a:ext cx="1625600" cy="9144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64628576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7962B6-AD2B-595F-CDE7-EA1A05544684}"/>
              </a:ext>
            </a:extLst>
          </p:cNvPr>
          <p:cNvSpPr>
            <a:spLocks noGrp="1"/>
          </p:cNvSpPr>
          <p:nvPr>
            <p:ph type="title"/>
          </p:nvPr>
        </p:nvSpPr>
        <p:spPr>
          <a:xfrm>
            <a:off x="592741" y="3152001"/>
            <a:ext cx="10737506" cy="553998"/>
          </a:xfrm>
        </p:spPr>
        <p:txBody>
          <a:bodyPr/>
          <a:lstStyle/>
          <a:p>
            <a:r>
              <a:rPr lang="de-de" dirty="0">
                <a:solidFill>
                  <a:schemeClr val="tx1"/>
                </a:solidFill>
                <a:cs typeface="Segoe UI"/>
              </a:rPr>
              <a:t>Aktivieren: </a:t>
            </a:r>
            <a:r>
              <a:rPr lang="de-de" dirty="0">
                <a:cs typeface="Segoe UI"/>
              </a:rPr>
              <a:t>Geschäftsabschlüsse nach Anleitung nachverfolgen und abwickeln</a:t>
            </a:r>
          </a:p>
        </p:txBody>
      </p:sp>
    </p:spTree>
    <p:extLst>
      <p:ext uri="{BB962C8B-B14F-4D97-AF65-F5344CB8AC3E}">
        <p14:creationId xmlns:p14="http://schemas.microsoft.com/office/powerpoint/2010/main" val="229436193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5DD8A-1BF9-FC05-BDA8-E46B3D4CFD62}"/>
              </a:ext>
            </a:extLst>
          </p:cNvPr>
          <p:cNvSpPr>
            <a:spLocks noGrp="1"/>
          </p:cNvSpPr>
          <p:nvPr>
            <p:ph type="title"/>
          </p:nvPr>
        </p:nvSpPr>
        <p:spPr/>
        <p:txBody>
          <a:bodyPr/>
          <a:lstStyle/>
          <a:p>
            <a:r>
              <a:rPr lang="de-DE"/>
              <a:t>Nachfrage erzeugen</a:t>
            </a:r>
            <a:endParaRPr lang="de-de" dirty="0"/>
          </a:p>
        </p:txBody>
      </p:sp>
      <p:sp>
        <p:nvSpPr>
          <p:cNvPr id="4" name="TextBox 3">
            <a:extLst>
              <a:ext uri="{FF2B5EF4-FFF2-40B4-BE49-F238E27FC236}">
                <a16:creationId xmlns:a16="http://schemas.microsoft.com/office/drawing/2014/main" id="{471323C0-8671-7B68-0C79-38B809733A17}"/>
              </a:ext>
            </a:extLst>
          </p:cNvPr>
          <p:cNvSpPr txBox="1"/>
          <p:nvPr/>
        </p:nvSpPr>
        <p:spPr>
          <a:xfrm>
            <a:off x="510992" y="1011670"/>
            <a:ext cx="11018519" cy="307777"/>
          </a:xfrm>
          <a:prstGeom prst="rect">
            <a:avLst/>
          </a:prstGeom>
          <a:noFill/>
        </p:spPr>
        <p:txBody>
          <a:bodyPr wrap="square" lIns="91440" tIns="45720" rIns="91440" bIns="45720" anchor="t">
            <a:spAutoFit/>
          </a:bodyPr>
          <a:lstStyle/>
          <a:p>
            <a:r>
              <a:rPr lang="de-de" sz="1400" dirty="0"/>
              <a:t>Verwenden Sie einen Omnichannel-Ansatz, um das Hero Asset </a:t>
            </a:r>
            <a:r>
              <a:rPr lang="de-de" sz="1400" dirty="0">
                <a:latin typeface="Segoe UI"/>
                <a:cs typeface="Segoe UI"/>
              </a:rPr>
              <a:t>zu bewerben und neue Leads zu generieren oder die Interaktion mit bestehenden Kontakten zu erweitern. </a:t>
            </a:r>
            <a:r>
              <a:rPr lang="de-de" sz="1400" b="1" dirty="0">
                <a:latin typeface="Segoe UI"/>
                <a:cs typeface="Segoe UI"/>
              </a:rPr>
              <a:t> </a:t>
            </a:r>
          </a:p>
        </p:txBody>
      </p:sp>
      <p:sp>
        <p:nvSpPr>
          <p:cNvPr id="5" name="TextBox 4">
            <a:extLst>
              <a:ext uri="{FF2B5EF4-FFF2-40B4-BE49-F238E27FC236}">
                <a16:creationId xmlns:a16="http://schemas.microsoft.com/office/drawing/2014/main" id="{9ABA2F35-B59D-B409-F4C3-7C858076CFE3}"/>
              </a:ext>
            </a:extLst>
          </p:cNvPr>
          <p:cNvSpPr txBox="1"/>
          <p:nvPr/>
        </p:nvSpPr>
        <p:spPr>
          <a:xfrm>
            <a:off x="4426526" y="2196326"/>
            <a:ext cx="4682639" cy="4248855"/>
          </a:xfrm>
          <a:prstGeom prst="rect">
            <a:avLst/>
          </a:prstGeom>
          <a:noFill/>
        </p:spPr>
        <p:txBody>
          <a:bodyPr wrap="square" lIns="0" tIns="0" rIns="0" bIns="0" anchor="t">
            <a:spAutoFit/>
          </a:bodyPr>
          <a:lstStyle/>
          <a:p>
            <a:pPr>
              <a:lnSpc>
                <a:spcPct val="95000"/>
              </a:lnSpc>
              <a:spcAft>
                <a:spcPts val="600"/>
              </a:spcAft>
            </a:pPr>
            <a:r>
              <a:rPr lang="de-de" dirty="0">
                <a:solidFill>
                  <a:srgbClr val="0078D4"/>
                </a:solidFill>
                <a:latin typeface="+mj-lt"/>
                <a:cs typeface="Arial" panose="020B0604020202020204" pitchFamily="34" charset="0"/>
              </a:rPr>
              <a:t>Bezahlte und organische soziale Medien</a:t>
            </a:r>
          </a:p>
          <a:p>
            <a:pPr marL="171450" indent="-171450">
              <a:lnSpc>
                <a:spcPct val="95000"/>
              </a:lnSpc>
              <a:spcAft>
                <a:spcPts val="600"/>
              </a:spcAft>
              <a:buFont typeface="Wingdings" panose="05000000000000000000" pitchFamily="2" charset="2"/>
              <a:buChar char="q"/>
            </a:pPr>
            <a:r>
              <a:rPr lang="de-de" sz="1000" b="1" spc="-20" dirty="0">
                <a:cs typeface="Arial"/>
              </a:rPr>
              <a:t>Erstellen:</a:t>
            </a:r>
          </a:p>
          <a:p>
            <a:pPr marL="171450" indent="-171450">
              <a:lnSpc>
                <a:spcPct val="95000"/>
              </a:lnSpc>
              <a:spcAft>
                <a:spcPts val="600"/>
              </a:spcAft>
              <a:buFont typeface="Arial" panose="020B0604020202020204" pitchFamily="34" charset="0"/>
              <a:buChar char="•"/>
            </a:pPr>
            <a:r>
              <a:rPr lang="de-de" sz="1000" dirty="0">
                <a:cs typeface="Microsoft Sans Serif" panose="020B0604020202020204" pitchFamily="34" charset="0"/>
              </a:rPr>
              <a:t>Wählen Sie die Social-Media-Plattform (LinkedIn, Twitter), wo das Engagement Ihrer Zielgruppe am stärksten ist.</a:t>
            </a:r>
          </a:p>
          <a:p>
            <a:pPr marL="171450" indent="-171450">
              <a:lnSpc>
                <a:spcPct val="95000"/>
              </a:lnSpc>
              <a:spcAft>
                <a:spcPts val="600"/>
              </a:spcAft>
              <a:buFont typeface="Wingdings" panose="05000000000000000000" pitchFamily="2" charset="2"/>
              <a:buChar char="q"/>
            </a:pPr>
            <a:r>
              <a:rPr lang="de-de" sz="1000" b="1" dirty="0">
                <a:cs typeface="Microsoft Sans Serif" panose="020B0604020202020204" pitchFamily="34" charset="0"/>
              </a:rPr>
              <a:t>Bezahlte Kampagne:</a:t>
            </a:r>
          </a:p>
          <a:p>
            <a:pPr marL="171450" indent="-171450">
              <a:lnSpc>
                <a:spcPct val="95000"/>
              </a:lnSpc>
              <a:spcAft>
                <a:spcPts val="600"/>
              </a:spcAft>
              <a:buFont typeface="Arial" panose="020B0604020202020204" pitchFamily="34" charset="0"/>
              <a:buChar char="•"/>
            </a:pPr>
            <a:r>
              <a:rPr lang="de-de" sz="1000" dirty="0">
                <a:cs typeface="Microsoft Sans Serif" panose="020B0604020202020204" pitchFamily="34" charset="0"/>
              </a:rPr>
              <a:t>Legen Sie das Budget und die Flugdaten fest (empfohlen werden 1-3 Monate), um das Hero-Asset zu bewerben. </a:t>
            </a:r>
            <a:r>
              <a:rPr lang="de-de" sz="1000" spc="-20" dirty="0">
                <a:cs typeface="Arial"/>
              </a:rPr>
              <a:t>Halten Sie eine konsistente tägliche Ausgabe aufrecht, um eine kontinuierliche Kampagnenabdeckung zu gewährleisten.</a:t>
            </a:r>
          </a:p>
          <a:p>
            <a:pPr marL="171450" indent="-171450">
              <a:lnSpc>
                <a:spcPct val="95000"/>
              </a:lnSpc>
              <a:spcAft>
                <a:spcPts val="600"/>
              </a:spcAft>
              <a:buFont typeface="Arial" panose="020B0604020202020204" pitchFamily="34" charset="0"/>
              <a:buChar char="•"/>
            </a:pPr>
            <a:r>
              <a:rPr lang="de-de" sz="1000" dirty="0">
                <a:cs typeface="Microsoft Sans Serif" panose="020B0604020202020204" pitchFamily="34" charset="0"/>
              </a:rPr>
              <a:t>Erstellen Sie ein Zielgruppen-Targeting, das sich an den Kampagnenleitfäden orientiert. </a:t>
            </a:r>
          </a:p>
          <a:p>
            <a:pPr marL="171450" indent="-171450">
              <a:lnSpc>
                <a:spcPct val="95000"/>
              </a:lnSpc>
              <a:spcAft>
                <a:spcPts val="600"/>
              </a:spcAft>
              <a:buFont typeface="Arial" panose="020B0604020202020204" pitchFamily="34" charset="0"/>
              <a:buChar char="•"/>
            </a:pPr>
            <a:r>
              <a:rPr lang="de-de" sz="1000" dirty="0">
                <a:cs typeface="Microsoft Sans Serif" panose="020B0604020202020204" pitchFamily="34" charset="0"/>
              </a:rPr>
              <a:t>Passen Sie die </a:t>
            </a:r>
            <a:r>
              <a:rPr lang="de-de" sz="1000" b="1" dirty="0">
                <a:ea typeface="Inter" panose="02000503000000020004" pitchFamily="2" charset="0"/>
                <a:cs typeface="Inter" panose="02000503000000020004" pitchFamily="2" charset="0"/>
              </a:rPr>
              <a:t>Social-Media-Anzeigen-Vorlagen</a:t>
            </a:r>
            <a:r>
              <a:rPr lang="de-de" sz="1000" dirty="0">
                <a:cs typeface="Microsoft Sans Serif" panose="020B0604020202020204" pitchFamily="34" charset="0"/>
              </a:rPr>
              <a:t> für Ihre Marke an. Verweisen Sie die Anzeigen auf die URL, unter der Ihr Hero-Asset gehostet wird.</a:t>
            </a:r>
          </a:p>
          <a:p>
            <a:pPr marL="171450" indent="-171450">
              <a:lnSpc>
                <a:spcPct val="95000"/>
              </a:lnSpc>
              <a:spcAft>
                <a:spcPts val="600"/>
              </a:spcAft>
              <a:buFont typeface="Arial" panose="020B0604020202020204" pitchFamily="34" charset="0"/>
              <a:buChar char="•"/>
            </a:pPr>
            <a:r>
              <a:rPr lang="de-de" sz="1000" spc="-20" dirty="0">
                <a:cs typeface="Arial"/>
              </a:rPr>
              <a:t>Optimieren Sie die Kampagne, um die Effizienz zu maximieren</a:t>
            </a:r>
            <a:r>
              <a:rPr lang="de-de" sz="1000" dirty="0">
                <a:cs typeface="Arial" panose="020B0604020202020204" pitchFamily="34" charset="0"/>
              </a:rPr>
              <a:t>(hohe Klickrate, niedrige Kosten pro Klick). Erwägen Sie monatliche Textaktualisierungen, um Click-Throughs zu beschleunigen, A/B-Tests verschiedener Messaging-Varianten und Zielgruppenverfeinerungen, um die Lead-Akquise zu maximieren. </a:t>
            </a:r>
            <a:endParaRPr lang="en-US" sz="1000" spc="-20" dirty="0">
              <a:cs typeface="Arial"/>
            </a:endParaRPr>
          </a:p>
          <a:p>
            <a:pPr marL="171450" indent="-171450">
              <a:lnSpc>
                <a:spcPct val="95000"/>
              </a:lnSpc>
              <a:spcAft>
                <a:spcPts val="600"/>
              </a:spcAft>
              <a:buFont typeface="Wingdings" panose="05000000000000000000" pitchFamily="2" charset="2"/>
              <a:buChar char="q"/>
            </a:pPr>
            <a:r>
              <a:rPr lang="de-de" sz="1000" b="1" spc="-20" dirty="0">
                <a:cs typeface="Arial"/>
              </a:rPr>
              <a:t>Organische Kampagne:</a:t>
            </a:r>
          </a:p>
          <a:p>
            <a:pPr marL="171450" indent="-171450">
              <a:lnSpc>
                <a:spcPct val="95000"/>
              </a:lnSpc>
              <a:spcAft>
                <a:spcPts val="600"/>
              </a:spcAft>
              <a:buFont typeface="Arial" panose="020B0604020202020204" pitchFamily="34" charset="0"/>
              <a:buChar char="•"/>
            </a:pPr>
            <a:r>
              <a:rPr lang="de-de" sz="1000" spc="-20" dirty="0">
                <a:cs typeface="Arial"/>
              </a:rPr>
              <a:t>Verwenden Sie </a:t>
            </a:r>
            <a:r>
              <a:rPr lang="de-de" sz="1000" b="1" spc="-20" dirty="0">
                <a:cs typeface="Arial"/>
              </a:rPr>
              <a:t>Social-Media-Vorlagen, </a:t>
            </a:r>
            <a:r>
              <a:rPr lang="de-de" sz="1000" spc="-20" dirty="0">
                <a:cs typeface="Arial"/>
              </a:rPr>
              <a:t>um bezahlte Kampagnen mit organischen Beiträgen aus Ihrem Marken-Handle zu ergänzen und </a:t>
            </a:r>
            <a:br>
              <a:rPr lang="de-de" sz="1000" spc="-20" dirty="0">
                <a:cs typeface="Arial"/>
              </a:rPr>
            </a:br>
            <a:r>
              <a:rPr lang="de-de" sz="1000" spc="-20" dirty="0">
                <a:cs typeface="Arial"/>
              </a:rPr>
              <a:t>auf die Zielseite des Hero-Assets zu verweisen. </a:t>
            </a:r>
          </a:p>
          <a:p>
            <a:pPr marL="171450" indent="-171450">
              <a:lnSpc>
                <a:spcPct val="95000"/>
              </a:lnSpc>
              <a:spcAft>
                <a:spcPts val="600"/>
              </a:spcAft>
              <a:buFont typeface="Arial" panose="020B0604020202020204" pitchFamily="34" charset="0"/>
              <a:buChar char="•"/>
            </a:pPr>
            <a:r>
              <a:rPr lang="de-de" sz="1000" dirty="0">
                <a:cs typeface="Arial" panose="020B0604020202020204" pitchFamily="34" charset="0"/>
              </a:rPr>
              <a:t>Planen Sie während des Kampagnenzeitraums zweiwöchentlich zusätzliche organische Beiträge, passen Sie den Beitragstext an und verwenden Sie </a:t>
            </a:r>
            <a:br>
              <a:rPr lang="de-de" sz="1000" dirty="0">
                <a:cs typeface="Arial" panose="020B0604020202020204" pitchFamily="34" charset="0"/>
              </a:rPr>
            </a:br>
            <a:r>
              <a:rPr lang="de-de" sz="1000" dirty="0">
                <a:cs typeface="Arial" panose="020B0604020202020204" pitchFamily="34" charset="0"/>
              </a:rPr>
              <a:t>andere kreative Elemente, falls verfügbar, um neues Interesse zu wecken.</a:t>
            </a:r>
            <a:endParaRPr lang="en-US" sz="1200" b="1" spc="-20" dirty="0">
              <a:cs typeface="Arial"/>
            </a:endParaRPr>
          </a:p>
        </p:txBody>
      </p:sp>
      <p:sp>
        <p:nvSpPr>
          <p:cNvPr id="6" name="TextBox 5">
            <a:extLst>
              <a:ext uri="{FF2B5EF4-FFF2-40B4-BE49-F238E27FC236}">
                <a16:creationId xmlns:a16="http://schemas.microsoft.com/office/drawing/2014/main" id="{114027E7-5C7E-5C88-C9BF-AF971E3F4BB0}"/>
              </a:ext>
            </a:extLst>
          </p:cNvPr>
          <p:cNvSpPr txBox="1"/>
          <p:nvPr/>
        </p:nvSpPr>
        <p:spPr>
          <a:xfrm>
            <a:off x="9337964" y="2196326"/>
            <a:ext cx="2268818" cy="4679743"/>
          </a:xfrm>
          <a:prstGeom prst="rect">
            <a:avLst/>
          </a:prstGeom>
          <a:noFill/>
        </p:spPr>
        <p:txBody>
          <a:bodyPr wrap="square" lIns="0" tIns="0" rIns="0" bIns="0">
            <a:spAutoFit/>
          </a:bodyPr>
          <a:lstStyle/>
          <a:p>
            <a:pPr>
              <a:lnSpc>
                <a:spcPct val="95000"/>
              </a:lnSpc>
              <a:spcAft>
                <a:spcPts val="600"/>
              </a:spcAft>
            </a:pPr>
            <a:r>
              <a:rPr lang="de-de" b="1" dirty="0">
                <a:solidFill>
                  <a:srgbClr val="0078D4"/>
                </a:solidFill>
                <a:latin typeface="+mj-lt"/>
                <a:cs typeface="Arial" panose="020B0604020202020204" pitchFamily="34" charset="0"/>
              </a:rPr>
              <a:t>Display-Anzeigen</a:t>
            </a:r>
          </a:p>
          <a:p>
            <a:pPr marL="171450" indent="-171450">
              <a:lnSpc>
                <a:spcPct val="95000"/>
              </a:lnSpc>
              <a:spcAft>
                <a:spcPts val="600"/>
              </a:spcAft>
              <a:buFont typeface="Wingdings" panose="05000000000000000000" pitchFamily="2" charset="2"/>
              <a:buChar char="q"/>
            </a:pPr>
            <a:r>
              <a:rPr lang="de-de" sz="1000" b="1" dirty="0">
                <a:cs typeface="Arial" panose="020B0604020202020204" pitchFamily="34" charset="0"/>
              </a:rPr>
              <a:t>Anpassen</a:t>
            </a:r>
          </a:p>
          <a:p>
            <a:pPr marL="285750" indent="-285750">
              <a:lnSpc>
                <a:spcPct val="95000"/>
              </a:lnSpc>
              <a:spcAft>
                <a:spcPts val="600"/>
              </a:spcAft>
              <a:buFont typeface="Arial" panose="020B0604020202020204" pitchFamily="34" charset="0"/>
              <a:buChar char="•"/>
            </a:pPr>
            <a:r>
              <a:rPr lang="de-de" sz="1000" dirty="0">
                <a:cs typeface="Microsoft Sans Serif" panose="020B0604020202020204" pitchFamily="34" charset="0"/>
              </a:rPr>
              <a:t>Passen Sie die </a:t>
            </a:r>
            <a:r>
              <a:rPr lang="de-de" sz="1000" b="1" dirty="0">
                <a:cs typeface="Microsoft Sans Serif" panose="020B0604020202020204" pitchFamily="34" charset="0"/>
              </a:rPr>
              <a:t>Display-Anzeigen </a:t>
            </a:r>
            <a:r>
              <a:rPr lang="de-de" sz="1000" dirty="0">
                <a:cs typeface="Microsoft Sans Serif" panose="020B0604020202020204" pitchFamily="34" charset="0"/>
              </a:rPr>
              <a:t>für Ihre eigene Marke an.</a:t>
            </a:r>
          </a:p>
          <a:p>
            <a:pPr marL="171450" indent="-171450">
              <a:lnSpc>
                <a:spcPct val="95000"/>
              </a:lnSpc>
              <a:spcAft>
                <a:spcPts val="600"/>
              </a:spcAft>
              <a:buFont typeface="Wingdings" panose="05000000000000000000" pitchFamily="2" charset="2"/>
              <a:buChar char="q"/>
            </a:pPr>
            <a:r>
              <a:rPr lang="de-de" sz="1000" b="1" dirty="0">
                <a:cs typeface="Arial" panose="020B0604020202020204" pitchFamily="34" charset="0"/>
              </a:rPr>
              <a:t>Erstellen:</a:t>
            </a:r>
          </a:p>
          <a:p>
            <a:pPr marL="171450" indent="-171450">
              <a:lnSpc>
                <a:spcPct val="95000"/>
              </a:lnSpc>
              <a:spcAft>
                <a:spcPts val="600"/>
              </a:spcAft>
              <a:buFont typeface="Arial" panose="020B0604020202020204" pitchFamily="34" charset="0"/>
              <a:buChar char="•"/>
            </a:pPr>
            <a:r>
              <a:rPr lang="de-de" sz="1000" dirty="0">
                <a:cs typeface="Arial" panose="020B0604020202020204" pitchFamily="34" charset="0"/>
              </a:rPr>
              <a:t>Identifizieren Sie das Werbenetzwerk, über das Sie werben </a:t>
            </a:r>
            <a:r>
              <a:rPr lang="de-de" sz="1000">
                <a:cs typeface="Arial" panose="020B0604020202020204" pitchFamily="34" charset="0"/>
              </a:rPr>
              <a:t>möchten </a:t>
            </a:r>
            <a:br>
              <a:rPr lang="de-de" sz="1000">
                <a:cs typeface="Arial" panose="020B0604020202020204" pitchFamily="34" charset="0"/>
              </a:rPr>
            </a:br>
            <a:r>
              <a:rPr lang="de-de" sz="1000">
                <a:cs typeface="Arial" panose="020B0604020202020204" pitchFamily="34" charset="0"/>
              </a:rPr>
              <a:t>(</a:t>
            </a:r>
            <a:r>
              <a:rPr lang="de-de" sz="1000" dirty="0">
                <a:cs typeface="Arial" panose="020B0604020202020204" pitchFamily="34" charset="0"/>
              </a:rPr>
              <a:t>z. B. Bing, Google usw.).</a:t>
            </a:r>
          </a:p>
          <a:p>
            <a:pPr marL="171450" indent="-171450">
              <a:lnSpc>
                <a:spcPct val="95000"/>
              </a:lnSpc>
              <a:spcAft>
                <a:spcPts val="600"/>
              </a:spcAft>
              <a:buFont typeface="Arial" panose="020B0604020202020204" pitchFamily="34" charset="0"/>
              <a:buChar char="•"/>
            </a:pPr>
            <a:r>
              <a:rPr lang="de-de" sz="1000" dirty="0">
                <a:cs typeface="Arial" panose="020B0604020202020204" pitchFamily="34" charset="0"/>
              </a:rPr>
              <a:t>Richten Sie </a:t>
            </a:r>
            <a:r>
              <a:rPr lang="de-de" sz="1000">
                <a:cs typeface="Arial" panose="020B0604020202020204" pitchFamily="34" charset="0"/>
              </a:rPr>
              <a:t>Ihre Kampagnen-parameter </a:t>
            </a:r>
            <a:r>
              <a:rPr lang="de-de" sz="1000" dirty="0">
                <a:cs typeface="Arial" panose="020B0604020202020204" pitchFamily="34" charset="0"/>
              </a:rPr>
              <a:t>für </a:t>
            </a:r>
            <a:r>
              <a:rPr lang="de-de" sz="1000">
                <a:cs typeface="Arial" panose="020B0604020202020204" pitchFamily="34" charset="0"/>
              </a:rPr>
              <a:t>eine PPC-Kampagne </a:t>
            </a:r>
            <a:r>
              <a:rPr lang="de-de" sz="1000" dirty="0">
                <a:cs typeface="Arial" panose="020B0604020202020204" pitchFamily="34" charset="0"/>
              </a:rPr>
              <a:t>ein, einschließlich Budget und Flugdaten (</a:t>
            </a:r>
            <a:r>
              <a:rPr lang="de-de" sz="1000">
                <a:cs typeface="Arial" panose="020B0604020202020204" pitchFamily="34" charset="0"/>
              </a:rPr>
              <a:t>empfohlen 1-3 </a:t>
            </a:r>
            <a:r>
              <a:rPr lang="de-de" sz="1000" dirty="0">
                <a:cs typeface="Arial" panose="020B0604020202020204" pitchFamily="34" charset="0"/>
              </a:rPr>
              <a:t>Monate). Verwenden Sie Kampagnenleitfäden, um eine Zielgruppe aufzubauen.</a:t>
            </a:r>
          </a:p>
          <a:p>
            <a:pPr marL="171450" indent="-171450">
              <a:lnSpc>
                <a:spcPct val="95000"/>
              </a:lnSpc>
              <a:spcAft>
                <a:spcPts val="600"/>
              </a:spcAft>
              <a:buFont typeface="Arial" panose="020B0604020202020204" pitchFamily="34" charset="0"/>
              <a:buChar char="•"/>
            </a:pPr>
            <a:r>
              <a:rPr lang="de-de" sz="1000" dirty="0">
                <a:cs typeface="Arial" panose="020B0604020202020204" pitchFamily="34" charset="0"/>
              </a:rPr>
              <a:t>Überwachen und optimieren Sie Ihren Ansatz und Ihre Zielgruppe</a:t>
            </a:r>
            <a:r>
              <a:rPr lang="de-de" sz="1000">
                <a:cs typeface="Arial" panose="020B0604020202020204" pitchFamily="34" charset="0"/>
              </a:rPr>
              <a:t>, </a:t>
            </a:r>
            <a:br>
              <a:rPr lang="de-de" sz="1000">
                <a:cs typeface="Arial" panose="020B0604020202020204" pitchFamily="34" charset="0"/>
              </a:rPr>
            </a:br>
            <a:r>
              <a:rPr lang="de-de" sz="1000">
                <a:cs typeface="Arial" panose="020B0604020202020204" pitchFamily="34" charset="0"/>
              </a:rPr>
              <a:t>um </a:t>
            </a:r>
            <a:r>
              <a:rPr lang="de-de" sz="1000" dirty="0">
                <a:cs typeface="Arial" panose="020B0604020202020204" pitchFamily="34" charset="0"/>
              </a:rPr>
              <a:t>die Lead-Akquise zu maximieren.  Aktualisieren Sie den Text </a:t>
            </a:r>
            <a:r>
              <a:rPr lang="de-de" sz="1000">
                <a:cs typeface="Arial" panose="020B0604020202020204" pitchFamily="34" charset="0"/>
              </a:rPr>
              <a:t>oder das </a:t>
            </a:r>
            <a:r>
              <a:rPr lang="de-de" sz="1000" dirty="0">
                <a:cs typeface="Arial" panose="020B0604020202020204" pitchFamily="34" charset="0"/>
              </a:rPr>
              <a:t>Targeting, um die </a:t>
            </a:r>
            <a:r>
              <a:rPr lang="de-de" sz="1000">
                <a:cs typeface="Arial" panose="020B0604020202020204" pitchFamily="34" charset="0"/>
              </a:rPr>
              <a:t>Ergebnisse zu </a:t>
            </a:r>
            <a:r>
              <a:rPr lang="de-de" sz="1000" dirty="0">
                <a:cs typeface="Arial" panose="020B0604020202020204" pitchFamily="34" charset="0"/>
              </a:rPr>
              <a:t>verbessern. </a:t>
            </a:r>
          </a:p>
          <a:p>
            <a:pPr marL="171450" indent="-171450">
              <a:lnSpc>
                <a:spcPct val="95000"/>
              </a:lnSpc>
              <a:spcAft>
                <a:spcPts val="600"/>
              </a:spcAft>
              <a:buFont typeface="Arial" panose="020B0604020202020204" pitchFamily="34" charset="0"/>
              <a:buChar char="•"/>
            </a:pPr>
            <a:r>
              <a:rPr lang="de-de" sz="1000" dirty="0">
                <a:cs typeface="Arial" panose="020B0604020202020204" pitchFamily="34" charset="0"/>
              </a:rPr>
              <a:t>Wenn das </a:t>
            </a:r>
            <a:r>
              <a:rPr lang="de-de" sz="1000">
                <a:cs typeface="Arial" panose="020B0604020202020204" pitchFamily="34" charset="0"/>
              </a:rPr>
              <a:t>Verkehrsaufkommen </a:t>
            </a:r>
            <a:br>
              <a:rPr lang="de-de" sz="1000">
                <a:cs typeface="Arial" panose="020B0604020202020204" pitchFamily="34" charset="0"/>
              </a:rPr>
            </a:br>
            <a:r>
              <a:rPr lang="de-de" sz="1000">
                <a:cs typeface="Arial" panose="020B0604020202020204" pitchFamily="34" charset="0"/>
              </a:rPr>
              <a:t>es </a:t>
            </a:r>
            <a:r>
              <a:rPr lang="de-de" sz="1000" dirty="0">
                <a:cs typeface="Arial" panose="020B0604020202020204" pitchFamily="34" charset="0"/>
              </a:rPr>
              <a:t>zulässt, erstellen Sie eine Retargeting-Kampagne, </a:t>
            </a:r>
            <a:r>
              <a:rPr lang="de-de" sz="1000">
                <a:cs typeface="Arial" panose="020B0604020202020204" pitchFamily="34" charset="0"/>
              </a:rPr>
              <a:t>um </a:t>
            </a:r>
            <a:br>
              <a:rPr lang="de-de" sz="1000">
                <a:cs typeface="Arial" panose="020B0604020202020204" pitchFamily="34" charset="0"/>
              </a:rPr>
            </a:br>
            <a:r>
              <a:rPr lang="de-de" sz="1000">
                <a:cs typeface="Arial" panose="020B0604020202020204" pitchFamily="34" charset="0"/>
              </a:rPr>
              <a:t>früheren </a:t>
            </a:r>
            <a:r>
              <a:rPr lang="de-de" sz="1000" dirty="0">
                <a:cs typeface="Arial" panose="020B0604020202020204" pitchFamily="34" charset="0"/>
              </a:rPr>
              <a:t>Besuchern Ihrer Zielseite Anzeigen anzuzeigen. </a:t>
            </a:r>
          </a:p>
          <a:p>
            <a:pPr marL="285750" indent="-285750">
              <a:lnSpc>
                <a:spcPct val="95000"/>
              </a:lnSpc>
              <a:spcAft>
                <a:spcPts val="600"/>
              </a:spcAft>
              <a:buFont typeface="Wingdings" panose="05000000000000000000" pitchFamily="2" charset="2"/>
              <a:buChar char="q"/>
            </a:pPr>
            <a:endParaRPr lang="en-US" sz="1000" b="1" dirty="0">
              <a:cs typeface="Microsoft Sans Serif" panose="020B0604020202020204" pitchFamily="34" charset="0"/>
            </a:endParaRPr>
          </a:p>
        </p:txBody>
      </p:sp>
      <p:sp>
        <p:nvSpPr>
          <p:cNvPr id="7" name="TextBox 6">
            <a:extLst>
              <a:ext uri="{FF2B5EF4-FFF2-40B4-BE49-F238E27FC236}">
                <a16:creationId xmlns:a16="http://schemas.microsoft.com/office/drawing/2014/main" id="{BE29EEBD-7663-4543-54FE-904B1BCEAF5C}"/>
              </a:ext>
            </a:extLst>
          </p:cNvPr>
          <p:cNvSpPr txBox="1"/>
          <p:nvPr/>
        </p:nvSpPr>
        <p:spPr>
          <a:xfrm>
            <a:off x="603850" y="2196326"/>
            <a:ext cx="3547843" cy="4471993"/>
          </a:xfrm>
          <a:prstGeom prst="rect">
            <a:avLst/>
          </a:prstGeom>
          <a:noFill/>
        </p:spPr>
        <p:txBody>
          <a:bodyPr wrap="square" lIns="0" tIns="0" rIns="0" bIns="0">
            <a:spAutoFit/>
          </a:bodyPr>
          <a:lstStyle/>
          <a:p>
            <a:pPr>
              <a:lnSpc>
                <a:spcPct val="95000"/>
              </a:lnSpc>
              <a:spcAft>
                <a:spcPts val="600"/>
              </a:spcAft>
            </a:pPr>
            <a:r>
              <a:rPr lang="de-de" b="1" dirty="0">
                <a:solidFill>
                  <a:srgbClr val="0078D4"/>
                </a:solidFill>
                <a:latin typeface="+mj-lt"/>
                <a:cs typeface="Arial" panose="020B0604020202020204" pitchFamily="34" charset="0"/>
              </a:rPr>
              <a:t>Werbe-E-Mail</a:t>
            </a:r>
          </a:p>
          <a:p>
            <a:pPr marL="171450" indent="-171450">
              <a:lnSpc>
                <a:spcPct val="95000"/>
              </a:lnSpc>
              <a:spcAft>
                <a:spcPts val="600"/>
              </a:spcAft>
              <a:buFont typeface="Wingdings" panose="05000000000000000000" pitchFamily="2" charset="2"/>
              <a:buChar char="q"/>
            </a:pPr>
            <a:r>
              <a:rPr lang="de-de" sz="1000" b="1" dirty="0">
                <a:cs typeface="Arial" panose="020B0604020202020204" pitchFamily="34" charset="0"/>
              </a:rPr>
              <a:t>Segment</a:t>
            </a:r>
          </a:p>
          <a:p>
            <a:pPr marL="171450" indent="-171450">
              <a:lnSpc>
                <a:spcPct val="95000"/>
              </a:lnSpc>
              <a:spcAft>
                <a:spcPts val="600"/>
              </a:spcAft>
              <a:buFont typeface="Arial" panose="020B0604020202020204" pitchFamily="34" charset="0"/>
              <a:buChar char="•"/>
            </a:pPr>
            <a:r>
              <a:rPr lang="de-de" sz="1000" dirty="0">
                <a:cs typeface="Arial" panose="020B0604020202020204" pitchFamily="34" charset="0"/>
              </a:rPr>
              <a:t>Nutzen Sie den Leitfaden für vorrangige Zielgruppen</a:t>
            </a:r>
            <a:r>
              <a:rPr lang="de-de" sz="1000">
                <a:cs typeface="Arial" panose="020B0604020202020204" pitchFamily="34" charset="0"/>
              </a:rPr>
              <a:t>, </a:t>
            </a:r>
            <a:br>
              <a:rPr lang="de-de" sz="1000">
                <a:cs typeface="Arial" panose="020B0604020202020204" pitchFamily="34" charset="0"/>
              </a:rPr>
            </a:br>
            <a:r>
              <a:rPr lang="de-de" sz="1000">
                <a:cs typeface="Arial" panose="020B0604020202020204" pitchFamily="34" charset="0"/>
              </a:rPr>
              <a:t>um </a:t>
            </a:r>
            <a:r>
              <a:rPr lang="de-de" sz="1000" dirty="0">
                <a:cs typeface="Arial" panose="020B0604020202020204" pitchFamily="34" charset="0"/>
              </a:rPr>
              <a:t>eine E-Mail-Liste mit bekannten Interessenten oder Bestandskunden zu erstellen. </a:t>
            </a:r>
          </a:p>
          <a:p>
            <a:pPr marL="171450" indent="-171450">
              <a:lnSpc>
                <a:spcPct val="95000"/>
              </a:lnSpc>
              <a:spcAft>
                <a:spcPts val="600"/>
              </a:spcAft>
              <a:buFont typeface="Arial" panose="020B0604020202020204" pitchFamily="34" charset="0"/>
              <a:buChar char="•"/>
            </a:pPr>
            <a:r>
              <a:rPr lang="de-de" sz="1000" dirty="0">
                <a:cs typeface="Arial" panose="020B0604020202020204" pitchFamily="34" charset="0"/>
              </a:rPr>
              <a:t>Erstellen Sie einen Kampagnenverteiler in </a:t>
            </a:r>
            <a:r>
              <a:rPr lang="de-de" sz="1000">
                <a:cs typeface="Arial" panose="020B0604020202020204" pitchFamily="34" charset="0"/>
              </a:rPr>
              <a:t>Ihrem </a:t>
            </a:r>
            <a:br>
              <a:rPr lang="de-de" sz="1000">
                <a:cs typeface="Arial" panose="020B0604020202020204" pitchFamily="34" charset="0"/>
              </a:rPr>
            </a:br>
            <a:r>
              <a:rPr lang="de-de" sz="1000">
                <a:cs typeface="Arial" panose="020B0604020202020204" pitchFamily="34" charset="0"/>
              </a:rPr>
              <a:t>Marketing-Automatisierungssystem</a:t>
            </a:r>
            <a:r>
              <a:rPr lang="de-de" sz="1000" dirty="0">
                <a:cs typeface="Arial" panose="020B0604020202020204" pitchFamily="34" charset="0"/>
              </a:rPr>
              <a:t>.</a:t>
            </a:r>
            <a:endParaRPr lang="en-US" sz="1000" b="1" dirty="0">
              <a:cs typeface="Arial" panose="020B0604020202020204" pitchFamily="34" charset="0"/>
            </a:endParaRPr>
          </a:p>
          <a:p>
            <a:pPr marL="171450" indent="-171450">
              <a:lnSpc>
                <a:spcPct val="95000"/>
              </a:lnSpc>
              <a:spcAft>
                <a:spcPts val="600"/>
              </a:spcAft>
              <a:buFont typeface="Wingdings" panose="05000000000000000000" pitchFamily="2" charset="2"/>
              <a:buChar char="q"/>
            </a:pPr>
            <a:r>
              <a:rPr lang="de-de" sz="1000" b="1" dirty="0">
                <a:cs typeface="Arial" panose="020B0604020202020204" pitchFamily="34" charset="0"/>
              </a:rPr>
              <a:t>Anpassen</a:t>
            </a:r>
          </a:p>
          <a:p>
            <a:pPr marL="171450" indent="-171450">
              <a:lnSpc>
                <a:spcPct val="95000"/>
              </a:lnSpc>
              <a:spcAft>
                <a:spcPts val="600"/>
              </a:spcAft>
              <a:buFont typeface="Arial" panose="020B0604020202020204" pitchFamily="34" charset="0"/>
              <a:buChar char="•"/>
            </a:pPr>
            <a:r>
              <a:rPr lang="de-de" sz="1000" dirty="0">
                <a:cs typeface="Microsoft Sans Serif" panose="020B0604020202020204" pitchFamily="34" charset="0"/>
              </a:rPr>
              <a:t>Verwenden Sie die </a:t>
            </a:r>
            <a:r>
              <a:rPr lang="de-de" sz="1000" b="1" dirty="0">
                <a:ea typeface="Inter" panose="02000503000000020004" pitchFamily="2" charset="0"/>
                <a:cs typeface="Inter" panose="02000503000000020004" pitchFamily="2" charset="0"/>
              </a:rPr>
              <a:t>Werbe-E-Mail</a:t>
            </a:r>
            <a:r>
              <a:rPr lang="de-de" sz="1000" dirty="0">
                <a:cs typeface="Microsoft Sans Serif" panose="020B0604020202020204" pitchFamily="34" charset="0"/>
              </a:rPr>
              <a:t>, um für </a:t>
            </a:r>
            <a:r>
              <a:rPr lang="de-de" sz="1000">
                <a:cs typeface="Microsoft Sans Serif" panose="020B0604020202020204" pitchFamily="34" charset="0"/>
              </a:rPr>
              <a:t>den Hauptinhalt </a:t>
            </a:r>
            <a:r>
              <a:rPr lang="de-de" sz="1000" dirty="0">
                <a:cs typeface="Microsoft Sans Serif" panose="020B0604020202020204" pitchFamily="34" charset="0"/>
              </a:rPr>
              <a:t>zu werben. Passen Sie die E-Mail-Dateien gemäß den Anweisungen an.</a:t>
            </a:r>
          </a:p>
          <a:p>
            <a:pPr marL="171450" indent="-171450">
              <a:lnSpc>
                <a:spcPct val="95000"/>
              </a:lnSpc>
              <a:spcAft>
                <a:spcPts val="600"/>
              </a:spcAft>
              <a:buFont typeface="Wingdings" panose="05000000000000000000" pitchFamily="2" charset="2"/>
              <a:buChar char="q"/>
            </a:pPr>
            <a:r>
              <a:rPr lang="de-de" sz="1000" b="1" dirty="0">
                <a:cs typeface="Arial" panose="020B0604020202020204" pitchFamily="34" charset="0"/>
              </a:rPr>
              <a:t>Senden: </a:t>
            </a:r>
          </a:p>
          <a:p>
            <a:pPr marL="171450" indent="-171450">
              <a:lnSpc>
                <a:spcPct val="95000"/>
              </a:lnSpc>
              <a:spcAft>
                <a:spcPts val="600"/>
              </a:spcAft>
              <a:buFont typeface="Arial" panose="020B0604020202020204" pitchFamily="34" charset="0"/>
              <a:buChar char="•"/>
            </a:pPr>
            <a:r>
              <a:rPr lang="de-de" sz="1000" dirty="0">
                <a:cs typeface="Arial" panose="020B0604020202020204" pitchFamily="34" charset="0"/>
              </a:rPr>
              <a:t>Senden Sie die erste E-Mail eine Woche, nachdem das Hero-Asset live ist. </a:t>
            </a:r>
          </a:p>
          <a:p>
            <a:pPr marL="171450" indent="-171450">
              <a:lnSpc>
                <a:spcPct val="95000"/>
              </a:lnSpc>
              <a:spcAft>
                <a:spcPts val="600"/>
              </a:spcAft>
              <a:buFont typeface="Arial" panose="020B0604020202020204" pitchFamily="34" charset="0"/>
              <a:buChar char="•"/>
            </a:pPr>
            <a:r>
              <a:rPr lang="de-de" sz="1000" dirty="0">
                <a:cs typeface="Arial" panose="020B0604020202020204" pitchFamily="34" charset="0"/>
              </a:rPr>
              <a:t>Senden Sie eine zweite E-Mail an Kontakte, die </a:t>
            </a:r>
            <a:r>
              <a:rPr lang="de-de" sz="1000">
                <a:cs typeface="Arial" panose="020B0604020202020204" pitchFamily="34" charset="0"/>
              </a:rPr>
              <a:t>die </a:t>
            </a:r>
            <a:br>
              <a:rPr lang="de-de" sz="1000">
                <a:cs typeface="Arial" panose="020B0604020202020204" pitchFamily="34" charset="0"/>
              </a:rPr>
            </a:br>
            <a:r>
              <a:rPr lang="de-de" sz="1000">
                <a:cs typeface="Arial" panose="020B0604020202020204" pitchFamily="34" charset="0"/>
              </a:rPr>
              <a:t>erste E-Mail </a:t>
            </a:r>
            <a:r>
              <a:rPr lang="de-de" sz="1000" dirty="0">
                <a:cs typeface="Arial" panose="020B0604020202020204" pitchFamily="34" charset="0"/>
              </a:rPr>
              <a:t>nicht geöffnet haben, zwei Wochen </a:t>
            </a:r>
            <a:r>
              <a:rPr lang="de-de" sz="1000">
                <a:cs typeface="Arial" panose="020B0604020202020204" pitchFamily="34" charset="0"/>
              </a:rPr>
              <a:t>nach </a:t>
            </a:r>
            <a:br>
              <a:rPr lang="de-de" sz="1000">
                <a:cs typeface="Arial" panose="020B0604020202020204" pitchFamily="34" charset="0"/>
              </a:rPr>
            </a:br>
            <a:r>
              <a:rPr lang="de-de" sz="1000">
                <a:cs typeface="Arial" panose="020B0604020202020204" pitchFamily="34" charset="0"/>
              </a:rPr>
              <a:t>dem </a:t>
            </a:r>
            <a:r>
              <a:rPr lang="de-de" sz="1000" dirty="0">
                <a:cs typeface="Arial" panose="020B0604020202020204" pitchFamily="34" charset="0"/>
              </a:rPr>
              <a:t>ersten Versand. </a:t>
            </a:r>
          </a:p>
          <a:p>
            <a:pPr marL="171450" indent="-171450">
              <a:lnSpc>
                <a:spcPct val="95000"/>
              </a:lnSpc>
              <a:spcAft>
                <a:spcPts val="600"/>
              </a:spcAft>
              <a:buFont typeface="Wingdings" panose="05000000000000000000" pitchFamily="2" charset="2"/>
              <a:buChar char="q"/>
            </a:pPr>
            <a:r>
              <a:rPr lang="de-de" sz="1000" b="1" dirty="0">
                <a:cs typeface="Arial" panose="020B0604020202020204" pitchFamily="34" charset="0"/>
              </a:rPr>
              <a:t>Optimieren:</a:t>
            </a:r>
          </a:p>
          <a:p>
            <a:pPr marL="171450" indent="-171450">
              <a:lnSpc>
                <a:spcPct val="95000"/>
              </a:lnSpc>
              <a:spcAft>
                <a:spcPts val="600"/>
              </a:spcAft>
              <a:buFont typeface="Arial" panose="020B0604020202020204" pitchFamily="34" charset="0"/>
              <a:buChar char="•"/>
            </a:pPr>
            <a:r>
              <a:rPr lang="de-de" sz="1000" spc="-20" dirty="0">
                <a:cs typeface="Arial" panose="020B0604020202020204" pitchFamily="34" charset="0"/>
              </a:rPr>
              <a:t>Überprüfen Sie die Ergebnisse und optimieren Sie sie</a:t>
            </a:r>
            <a:r>
              <a:rPr lang="de-de" sz="1000" spc="-20">
                <a:cs typeface="Arial" panose="020B0604020202020204" pitchFamily="34" charset="0"/>
              </a:rPr>
              <a:t>. </a:t>
            </a:r>
            <a:br>
              <a:rPr lang="de-de" sz="1000" spc="-20">
                <a:cs typeface="Arial" panose="020B0604020202020204" pitchFamily="34" charset="0"/>
              </a:rPr>
            </a:br>
            <a:r>
              <a:rPr lang="de-de" sz="1000" spc="-20">
                <a:cs typeface="Arial" panose="020B0604020202020204" pitchFamily="34" charset="0"/>
              </a:rPr>
              <a:t>Ändern </a:t>
            </a:r>
            <a:r>
              <a:rPr lang="de-de" sz="1000" spc="-20" dirty="0">
                <a:cs typeface="Arial" panose="020B0604020202020204" pitchFamily="34" charset="0"/>
              </a:rPr>
              <a:t>Sie Betreffzeilen und Textblöcke, um sie zu optimieren, und führen Sie ggf. A/B-Tests durch (z. B. Hinzufügen des Vornamens des Empfängers in der Betreffzeile). </a:t>
            </a:r>
          </a:p>
          <a:p>
            <a:pPr marL="171450" indent="-171450">
              <a:lnSpc>
                <a:spcPct val="95000"/>
              </a:lnSpc>
              <a:spcAft>
                <a:spcPts val="600"/>
              </a:spcAft>
              <a:buFont typeface="Arial" panose="020B0604020202020204" pitchFamily="34" charset="0"/>
              <a:buChar char="•"/>
            </a:pPr>
            <a:r>
              <a:rPr lang="de-de" sz="1000" dirty="0">
                <a:cs typeface="Arial" panose="020B0604020202020204" pitchFamily="34" charset="0"/>
              </a:rPr>
              <a:t>Senden Sie erneut an Kontakte, die E-Mails noch nicht geöffnet haben.</a:t>
            </a:r>
            <a:endParaRPr lang="en-US" sz="1000" b="1" dirty="0">
              <a:cs typeface="Arial" panose="020B0604020202020204" pitchFamily="34" charset="0"/>
            </a:endParaRPr>
          </a:p>
        </p:txBody>
      </p:sp>
      <p:sp>
        <p:nvSpPr>
          <p:cNvPr id="14" name="Google Shape;582;p2">
            <a:extLst>
              <a:ext uri="{FF2B5EF4-FFF2-40B4-BE49-F238E27FC236}">
                <a16:creationId xmlns:a16="http://schemas.microsoft.com/office/drawing/2014/main" id="{47064E50-7B7D-792D-4684-8B9C9A262393}"/>
              </a:ext>
            </a:extLst>
          </p:cNvPr>
          <p:cNvSpPr/>
          <p:nvPr/>
        </p:nvSpPr>
        <p:spPr>
          <a:xfrm>
            <a:off x="588263" y="1728448"/>
            <a:ext cx="11018518" cy="27432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800"/>
              <a:buFont typeface="Arial"/>
              <a:buNone/>
              <a:tabLst/>
              <a:defRPr/>
            </a:pPr>
            <a:r>
              <a:rPr kumimoji="0" lang="de-de" sz="1067" b="0" i="0" u="none" strike="noStrike" kern="1200" cap="none" spc="0" normalizeH="0" baseline="0" noProof="0">
                <a:ln>
                  <a:noFill/>
                </a:ln>
                <a:solidFill>
                  <a:prstClr val="white"/>
                </a:solidFill>
                <a:effectLst/>
                <a:uLnTx/>
                <a:uFillTx/>
                <a:latin typeface="+mj-lt"/>
                <a:ea typeface="Arial"/>
                <a:cs typeface="Arial" panose="020B0604020202020204" pitchFamily="34" charset="0"/>
                <a:sym typeface="Arial"/>
              </a:rPr>
              <a:t>1. WERBUNG</a:t>
            </a:r>
            <a:endParaRPr kumimoji="0" lang="en-US" sz="800" b="0" i="0" u="none" strike="noStrike" kern="1200" cap="none" spc="0" normalizeH="0" baseline="0" noProof="0">
              <a:ln>
                <a:noFill/>
              </a:ln>
              <a:solidFill>
                <a:prstClr val="white"/>
              </a:solidFill>
              <a:effectLst/>
              <a:uLnTx/>
              <a:uFillTx/>
              <a:latin typeface="+mj-lt"/>
              <a:ea typeface="Arial"/>
              <a:cs typeface="Arial" panose="020B0604020202020204" pitchFamily="34" charset="0"/>
              <a:sym typeface="Arial"/>
            </a:endParaRPr>
          </a:p>
        </p:txBody>
      </p:sp>
    </p:spTree>
    <p:extLst>
      <p:ext uri="{BB962C8B-B14F-4D97-AF65-F5344CB8AC3E}">
        <p14:creationId xmlns:p14="http://schemas.microsoft.com/office/powerpoint/2010/main" val="47626588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80A1C-E4FA-5760-E2A5-65CFAC7B1BDC}"/>
              </a:ext>
            </a:extLst>
          </p:cNvPr>
          <p:cNvSpPr>
            <a:spLocks noGrp="1"/>
          </p:cNvSpPr>
          <p:nvPr>
            <p:ph type="title"/>
          </p:nvPr>
        </p:nvSpPr>
        <p:spPr>
          <a:xfrm>
            <a:off x="586740" y="168249"/>
            <a:ext cx="11018520" cy="553998"/>
          </a:xfrm>
        </p:spPr>
        <p:txBody>
          <a:bodyPr/>
          <a:lstStyle/>
          <a:p>
            <a:r>
              <a:rPr lang="de-de" dirty="0"/>
              <a:t>Beispiel für einen Redaktionskalender</a:t>
            </a:r>
          </a:p>
        </p:txBody>
      </p:sp>
      <p:graphicFrame>
        <p:nvGraphicFramePr>
          <p:cNvPr id="6" name="Table 6">
            <a:extLst>
              <a:ext uri="{FF2B5EF4-FFF2-40B4-BE49-F238E27FC236}">
                <a16:creationId xmlns:a16="http://schemas.microsoft.com/office/drawing/2014/main" id="{6B164DAC-5669-FA30-0980-B7C774F2B1D9}"/>
              </a:ext>
            </a:extLst>
          </p:cNvPr>
          <p:cNvGraphicFramePr>
            <a:graphicFrameLocks noGrp="1"/>
          </p:cNvGraphicFramePr>
          <p:nvPr>
            <p:extLst>
              <p:ext uri="{D42A27DB-BD31-4B8C-83A1-F6EECF244321}">
                <p14:modId xmlns:p14="http://schemas.microsoft.com/office/powerpoint/2010/main" val="2792377409"/>
              </p:ext>
            </p:extLst>
          </p:nvPr>
        </p:nvGraphicFramePr>
        <p:xfrm>
          <a:off x="586740" y="946078"/>
          <a:ext cx="10844790" cy="5146327"/>
        </p:xfrm>
        <a:graphic>
          <a:graphicData uri="http://schemas.openxmlformats.org/drawingml/2006/table">
            <a:tbl>
              <a:tblPr firstRow="1" bandRow="1">
                <a:tableStyleId>{5940675A-B579-460E-94D1-54222C63F5DA}</a:tableStyleId>
              </a:tblPr>
              <a:tblGrid>
                <a:gridCol w="595630">
                  <a:extLst>
                    <a:ext uri="{9D8B030D-6E8A-4147-A177-3AD203B41FA5}">
                      <a16:colId xmlns:a16="http://schemas.microsoft.com/office/drawing/2014/main" val="2245478502"/>
                    </a:ext>
                  </a:extLst>
                </a:gridCol>
                <a:gridCol w="1654493">
                  <a:extLst>
                    <a:ext uri="{9D8B030D-6E8A-4147-A177-3AD203B41FA5}">
                      <a16:colId xmlns:a16="http://schemas.microsoft.com/office/drawing/2014/main" val="3146641170"/>
                    </a:ext>
                  </a:extLst>
                </a:gridCol>
                <a:gridCol w="1351960">
                  <a:extLst>
                    <a:ext uri="{9D8B030D-6E8A-4147-A177-3AD203B41FA5}">
                      <a16:colId xmlns:a16="http://schemas.microsoft.com/office/drawing/2014/main" val="1342666057"/>
                    </a:ext>
                  </a:extLst>
                </a:gridCol>
                <a:gridCol w="5389286">
                  <a:extLst>
                    <a:ext uri="{9D8B030D-6E8A-4147-A177-3AD203B41FA5}">
                      <a16:colId xmlns:a16="http://schemas.microsoft.com/office/drawing/2014/main" val="632717576"/>
                    </a:ext>
                  </a:extLst>
                </a:gridCol>
                <a:gridCol w="692727">
                  <a:extLst>
                    <a:ext uri="{9D8B030D-6E8A-4147-A177-3AD203B41FA5}">
                      <a16:colId xmlns:a16="http://schemas.microsoft.com/office/drawing/2014/main" val="209154199"/>
                    </a:ext>
                  </a:extLst>
                </a:gridCol>
                <a:gridCol w="1160694">
                  <a:extLst>
                    <a:ext uri="{9D8B030D-6E8A-4147-A177-3AD203B41FA5}">
                      <a16:colId xmlns:a16="http://schemas.microsoft.com/office/drawing/2014/main" val="3806849316"/>
                    </a:ext>
                  </a:extLst>
                </a:gridCol>
              </a:tblGrid>
              <a:tr h="134269">
                <a:tc gridSpan="2">
                  <a:txBody>
                    <a:bodyPr/>
                    <a:lstStyle/>
                    <a:p>
                      <a:pPr algn="ctr">
                        <a:lnSpc>
                          <a:spcPct val="90000"/>
                        </a:lnSpc>
                      </a:pPr>
                      <a:r>
                        <a:rPr lang="de-de" sz="1100" b="1" dirty="0">
                          <a:solidFill>
                            <a:schemeClr val="tx1"/>
                          </a:solidFill>
                        </a:rPr>
                        <a:t>Dauer</a:t>
                      </a:r>
                    </a:p>
                  </a:txBody>
                  <a:tcPr>
                    <a:solidFill>
                      <a:schemeClr val="bg2"/>
                    </a:solidFill>
                  </a:tcPr>
                </a:tc>
                <a:tc hMerge="1">
                  <a:txBody>
                    <a:bodyPr/>
                    <a:lstStyle/>
                    <a:p>
                      <a:endParaRPr lang="en-US" dirty="0"/>
                    </a:p>
                  </a:txBody>
                  <a:tcPr/>
                </a:tc>
                <a:tc>
                  <a:txBody>
                    <a:bodyPr/>
                    <a:lstStyle/>
                    <a:p>
                      <a:pPr algn="ctr">
                        <a:lnSpc>
                          <a:spcPct val="90000"/>
                        </a:lnSpc>
                      </a:pPr>
                      <a:r>
                        <a:rPr lang="de-de" sz="1100" b="1" dirty="0">
                          <a:solidFill>
                            <a:schemeClr val="tx1"/>
                          </a:solidFill>
                        </a:rPr>
                        <a:t>Kanal</a:t>
                      </a:r>
                    </a:p>
                  </a:txBody>
                  <a:tcPr>
                    <a:solidFill>
                      <a:schemeClr val="bg2"/>
                    </a:solidFill>
                  </a:tcPr>
                </a:tc>
                <a:tc>
                  <a:txBody>
                    <a:bodyPr/>
                    <a:lstStyle/>
                    <a:p>
                      <a:pPr algn="ctr">
                        <a:lnSpc>
                          <a:spcPct val="90000"/>
                        </a:lnSpc>
                      </a:pPr>
                      <a:r>
                        <a:rPr lang="de-de" sz="1100" b="1" dirty="0">
                          <a:solidFill>
                            <a:schemeClr val="tx1"/>
                          </a:solidFill>
                        </a:rPr>
                        <a:t>Aktivität</a:t>
                      </a:r>
                    </a:p>
                  </a:txBody>
                  <a:tcPr>
                    <a:solidFill>
                      <a:schemeClr val="bg2"/>
                    </a:solidFill>
                  </a:tcPr>
                </a:tc>
                <a:tc>
                  <a:txBody>
                    <a:bodyPr/>
                    <a:lstStyle/>
                    <a:p>
                      <a:pPr algn="ctr">
                        <a:lnSpc>
                          <a:spcPct val="90000"/>
                        </a:lnSpc>
                      </a:pPr>
                      <a:r>
                        <a:rPr lang="de-de" sz="1100" b="1" dirty="0">
                          <a:solidFill>
                            <a:schemeClr val="tx1"/>
                          </a:solidFill>
                        </a:rPr>
                        <a:t>Status</a:t>
                      </a:r>
                    </a:p>
                  </a:txBody>
                  <a:tcPr>
                    <a:solidFill>
                      <a:schemeClr val="bg2"/>
                    </a:solidFill>
                  </a:tcPr>
                </a:tc>
                <a:tc>
                  <a:txBody>
                    <a:bodyPr/>
                    <a:lstStyle/>
                    <a:p>
                      <a:pPr algn="ctr">
                        <a:lnSpc>
                          <a:spcPct val="90000"/>
                        </a:lnSpc>
                      </a:pPr>
                      <a:r>
                        <a:rPr lang="de-de" sz="1100" b="1" dirty="0">
                          <a:solidFill>
                            <a:schemeClr val="tx1"/>
                          </a:solidFill>
                        </a:rPr>
                        <a:t>Verantwortlich</a:t>
                      </a:r>
                    </a:p>
                  </a:txBody>
                  <a:tcPr>
                    <a:solidFill>
                      <a:schemeClr val="bg2"/>
                    </a:solidFill>
                  </a:tcPr>
                </a:tc>
                <a:extLst>
                  <a:ext uri="{0D108BD9-81ED-4DB2-BD59-A6C34878D82A}">
                    <a16:rowId xmlns:a16="http://schemas.microsoft.com/office/drawing/2014/main" val="1738421838"/>
                  </a:ext>
                </a:extLst>
              </a:tr>
              <a:tr h="176868">
                <a:tc>
                  <a:txBody>
                    <a:bodyPr/>
                    <a:lstStyle/>
                    <a:p>
                      <a:pPr>
                        <a:lnSpc>
                          <a:spcPct val="90000"/>
                        </a:lnSpc>
                      </a:pPr>
                      <a:r>
                        <a:rPr lang="de-de" sz="600" dirty="0"/>
                        <a:t>Monat 1</a:t>
                      </a:r>
                    </a:p>
                  </a:txBody>
                  <a:tcPr anchor="ctr">
                    <a:solidFill>
                      <a:schemeClr val="tx2">
                        <a:lumMod val="20000"/>
                        <a:lumOff val="80000"/>
                      </a:schemeClr>
                    </a:solidFill>
                  </a:tcPr>
                </a:tc>
                <a:tc>
                  <a:txBody>
                    <a:bodyPr/>
                    <a:lstStyle/>
                    <a:p>
                      <a:pPr>
                        <a:lnSpc>
                          <a:spcPct val="90000"/>
                        </a:lnSpc>
                      </a:pPr>
                      <a:r>
                        <a:rPr lang="de-de" sz="600" dirty="0"/>
                        <a:t>Vor dem Start der Kampagne</a:t>
                      </a:r>
                    </a:p>
                  </a:txBody>
                  <a:tcPr anchor="ctr"/>
                </a:tc>
                <a:tc>
                  <a:txBody>
                    <a:bodyPr/>
                    <a:lstStyle/>
                    <a:p>
                      <a:pPr>
                        <a:lnSpc>
                          <a:spcPct val="90000"/>
                        </a:lnSpc>
                      </a:pPr>
                      <a:r>
                        <a:rPr lang="de-de" sz="600" dirty="0">
                          <a:solidFill>
                            <a:schemeClr val="bg1"/>
                          </a:solidFill>
                        </a:rPr>
                        <a:t>E-Mail</a:t>
                      </a:r>
                    </a:p>
                  </a:txBody>
                  <a:tcPr anchor="ctr">
                    <a:solidFill>
                      <a:schemeClr val="accent4"/>
                    </a:solidFill>
                  </a:tcPr>
                </a:tc>
                <a:tc>
                  <a:txBody>
                    <a:bodyPr/>
                    <a:lstStyle/>
                    <a:p>
                      <a:pPr>
                        <a:lnSpc>
                          <a:spcPct val="90000"/>
                        </a:lnSpc>
                      </a:pPr>
                      <a:r>
                        <a:rPr lang="de-de" sz="600" dirty="0"/>
                        <a:t>Vorlage für Kunden-E-Mail anpassen </a:t>
                      </a:r>
                    </a:p>
                  </a:txBody>
                  <a:tcPr anchor="ctr"/>
                </a:tc>
                <a:tc>
                  <a:txBody>
                    <a:bodyPr/>
                    <a:lstStyle/>
                    <a:p>
                      <a:pPr>
                        <a:lnSpc>
                          <a:spcPct val="90000"/>
                        </a:lnSpc>
                      </a:pPr>
                      <a:endParaRPr lang="en-US" sz="550"/>
                    </a:p>
                  </a:txBody>
                  <a:tcPr anchor="ctr"/>
                </a:tc>
                <a:tc>
                  <a:txBody>
                    <a:bodyPr/>
                    <a:lstStyle/>
                    <a:p>
                      <a:pPr>
                        <a:lnSpc>
                          <a:spcPct val="90000"/>
                        </a:lnSpc>
                      </a:pPr>
                      <a:endParaRPr lang="en-US" sz="550" dirty="0"/>
                    </a:p>
                  </a:txBody>
                  <a:tcPr anchor="ctr"/>
                </a:tc>
                <a:extLst>
                  <a:ext uri="{0D108BD9-81ED-4DB2-BD59-A6C34878D82A}">
                    <a16:rowId xmlns:a16="http://schemas.microsoft.com/office/drawing/2014/main" val="100439213"/>
                  </a:ext>
                </a:extLst>
              </a:tr>
              <a:tr h="176868">
                <a:tc>
                  <a:txBody>
                    <a:bodyPr/>
                    <a:lstStyle/>
                    <a:p>
                      <a:pPr>
                        <a:lnSpc>
                          <a:spcPct val="90000"/>
                        </a:lnSpc>
                      </a:pPr>
                      <a:r>
                        <a:rPr lang="de-de" sz="600" dirty="0"/>
                        <a:t>Monat 1</a:t>
                      </a:r>
                    </a:p>
                  </a:txBody>
                  <a:tcPr anchor="ctr">
                    <a:solidFill>
                      <a:schemeClr val="tx2">
                        <a:lumMod val="20000"/>
                        <a:lumOff val="80000"/>
                      </a:schemeClr>
                    </a:solidFill>
                  </a:tcPr>
                </a:tc>
                <a:tc>
                  <a:txBody>
                    <a:bodyPr/>
                    <a:lstStyle/>
                    <a:p>
                      <a:pPr>
                        <a:lnSpc>
                          <a:spcPct val="90000"/>
                        </a:lnSpc>
                      </a:pPr>
                      <a:r>
                        <a:rPr lang="de-de" sz="600" dirty="0"/>
                        <a:t>Vor dem Start der Kampagne</a:t>
                      </a:r>
                    </a:p>
                  </a:txBody>
                  <a:tcPr anchor="ctr"/>
                </a:tc>
                <a:tc>
                  <a:txBody>
                    <a:bodyPr/>
                    <a:lstStyle/>
                    <a:p>
                      <a:pPr>
                        <a:lnSpc>
                          <a:spcPct val="90000"/>
                        </a:lnSpc>
                      </a:pPr>
                      <a:r>
                        <a:rPr lang="de-de" sz="600" dirty="0">
                          <a:solidFill>
                            <a:schemeClr val="bg1"/>
                          </a:solidFill>
                        </a:rPr>
                        <a:t>E-Mail</a:t>
                      </a:r>
                    </a:p>
                  </a:txBody>
                  <a:tcPr anchor="ctr">
                    <a:solidFill>
                      <a:schemeClr val="accent4"/>
                    </a:solidFill>
                  </a:tcPr>
                </a:tc>
                <a:tc>
                  <a:txBody>
                    <a:bodyPr/>
                    <a:lstStyle/>
                    <a:p>
                      <a:pPr>
                        <a:lnSpc>
                          <a:spcPct val="90000"/>
                        </a:lnSpc>
                      </a:pPr>
                      <a:r>
                        <a:rPr lang="de-de" sz="600" dirty="0"/>
                        <a:t>Zielgruppe identifizieren </a:t>
                      </a:r>
                    </a:p>
                  </a:txBody>
                  <a:tcPr anchor="ctr"/>
                </a:tc>
                <a:tc>
                  <a:txBody>
                    <a:bodyPr/>
                    <a:lstStyle/>
                    <a:p>
                      <a:pPr>
                        <a:lnSpc>
                          <a:spcPct val="90000"/>
                        </a:lnSpc>
                      </a:pPr>
                      <a:endParaRPr lang="en-US" sz="550"/>
                    </a:p>
                  </a:txBody>
                  <a:tcPr anchor="ctr"/>
                </a:tc>
                <a:tc>
                  <a:txBody>
                    <a:bodyPr/>
                    <a:lstStyle/>
                    <a:p>
                      <a:pPr>
                        <a:lnSpc>
                          <a:spcPct val="90000"/>
                        </a:lnSpc>
                      </a:pPr>
                      <a:endParaRPr lang="en-US" sz="550" dirty="0"/>
                    </a:p>
                  </a:txBody>
                  <a:tcPr anchor="ctr"/>
                </a:tc>
                <a:extLst>
                  <a:ext uri="{0D108BD9-81ED-4DB2-BD59-A6C34878D82A}">
                    <a16:rowId xmlns:a16="http://schemas.microsoft.com/office/drawing/2014/main" val="803348230"/>
                  </a:ext>
                </a:extLst>
              </a:tr>
              <a:tr h="176868">
                <a:tc>
                  <a:txBody>
                    <a:bodyPr/>
                    <a:lstStyle/>
                    <a:p>
                      <a:pPr>
                        <a:lnSpc>
                          <a:spcPct val="90000"/>
                        </a:lnSpc>
                      </a:pPr>
                      <a:r>
                        <a:rPr lang="de-de" sz="600" dirty="0"/>
                        <a:t>Monat 1</a:t>
                      </a:r>
                    </a:p>
                  </a:txBody>
                  <a:tcPr anchor="ctr">
                    <a:solidFill>
                      <a:schemeClr val="tx2">
                        <a:lumMod val="20000"/>
                        <a:lumOff val="80000"/>
                      </a:schemeClr>
                    </a:solidFill>
                  </a:tcPr>
                </a:tc>
                <a:tc>
                  <a:txBody>
                    <a:bodyPr/>
                    <a:lstStyle/>
                    <a:p>
                      <a:pPr>
                        <a:lnSpc>
                          <a:spcPct val="90000"/>
                        </a:lnSpc>
                      </a:pPr>
                      <a:r>
                        <a:rPr lang="de-de" sz="600" dirty="0"/>
                        <a:t>Vor dem Start der Kampagne</a:t>
                      </a:r>
                    </a:p>
                  </a:txBody>
                  <a:tcPr anchor="ctr"/>
                </a:tc>
                <a:tc>
                  <a:txBody>
                    <a:bodyPr/>
                    <a:lstStyle/>
                    <a:p>
                      <a:pPr>
                        <a:lnSpc>
                          <a:spcPct val="90000"/>
                        </a:lnSpc>
                      </a:pPr>
                      <a:r>
                        <a:rPr lang="de-de" sz="600" dirty="0">
                          <a:solidFill>
                            <a:schemeClr val="bg1"/>
                          </a:solidFill>
                        </a:rPr>
                        <a:t>E-Mail</a:t>
                      </a:r>
                    </a:p>
                  </a:txBody>
                  <a:tcPr anchor="ctr">
                    <a:solidFill>
                      <a:schemeClr val="accent4"/>
                    </a:solidFill>
                  </a:tcPr>
                </a:tc>
                <a:tc>
                  <a:txBody>
                    <a:bodyPr/>
                    <a:lstStyle/>
                    <a:p>
                      <a:pPr>
                        <a:lnSpc>
                          <a:spcPct val="90000"/>
                        </a:lnSpc>
                      </a:pPr>
                      <a:r>
                        <a:rPr lang="de-de" sz="600" dirty="0"/>
                        <a:t>Erstellen Sie eine Kampagne im Marketing-Automatisierungssystem.</a:t>
                      </a:r>
                    </a:p>
                  </a:txBody>
                  <a:tcPr anchor="ctr"/>
                </a:tc>
                <a:tc>
                  <a:txBody>
                    <a:bodyPr/>
                    <a:lstStyle/>
                    <a:p>
                      <a:pPr>
                        <a:lnSpc>
                          <a:spcPct val="90000"/>
                        </a:lnSpc>
                      </a:pPr>
                      <a:endParaRPr lang="en-US" sz="550"/>
                    </a:p>
                  </a:txBody>
                  <a:tcPr anchor="ctr"/>
                </a:tc>
                <a:tc>
                  <a:txBody>
                    <a:bodyPr/>
                    <a:lstStyle/>
                    <a:p>
                      <a:pPr>
                        <a:lnSpc>
                          <a:spcPct val="90000"/>
                        </a:lnSpc>
                      </a:pPr>
                      <a:endParaRPr lang="en-US" sz="550" dirty="0"/>
                    </a:p>
                  </a:txBody>
                  <a:tcPr anchor="ctr"/>
                </a:tc>
                <a:extLst>
                  <a:ext uri="{0D108BD9-81ED-4DB2-BD59-A6C34878D82A}">
                    <a16:rowId xmlns:a16="http://schemas.microsoft.com/office/drawing/2014/main" val="1330525809"/>
                  </a:ext>
                </a:extLst>
              </a:tr>
              <a:tr h="176868">
                <a:tc>
                  <a:txBody>
                    <a:bodyPr/>
                    <a:lstStyle/>
                    <a:p>
                      <a:pPr>
                        <a:lnSpc>
                          <a:spcPct val="90000"/>
                        </a:lnSpc>
                      </a:pPr>
                      <a:r>
                        <a:rPr lang="de-de" sz="600" dirty="0"/>
                        <a:t>Monat 1</a:t>
                      </a:r>
                    </a:p>
                  </a:txBody>
                  <a:tcPr anchor="ctr">
                    <a:solidFill>
                      <a:schemeClr val="tx2">
                        <a:lumMod val="20000"/>
                        <a:lumOff val="80000"/>
                      </a:schemeClr>
                    </a:solidFill>
                  </a:tcPr>
                </a:tc>
                <a:tc>
                  <a:txBody>
                    <a:bodyPr/>
                    <a:lstStyle/>
                    <a:p>
                      <a:pPr>
                        <a:lnSpc>
                          <a:spcPct val="90000"/>
                        </a:lnSpc>
                      </a:pPr>
                      <a:r>
                        <a:rPr lang="de-de" sz="600" dirty="0"/>
                        <a:t>Eine Woche nach der </a:t>
                      </a:r>
                      <a:r>
                        <a:rPr lang="de-de" sz="600"/>
                        <a:t>Veröffentlichung </a:t>
                      </a:r>
                      <a:br>
                        <a:rPr lang="de-de" sz="600"/>
                      </a:br>
                      <a:r>
                        <a:rPr lang="de-de" sz="600"/>
                        <a:t>des </a:t>
                      </a:r>
                      <a:r>
                        <a:rPr lang="de-de" sz="600" dirty="0"/>
                        <a:t>Helden-Assets</a:t>
                      </a:r>
                    </a:p>
                  </a:txBody>
                  <a:tcPr anchor="ctr"/>
                </a:tc>
                <a:tc>
                  <a:txBody>
                    <a:bodyPr/>
                    <a:lstStyle/>
                    <a:p>
                      <a:pPr>
                        <a:lnSpc>
                          <a:spcPct val="90000"/>
                        </a:lnSpc>
                      </a:pPr>
                      <a:r>
                        <a:rPr lang="de-de" sz="600" dirty="0">
                          <a:solidFill>
                            <a:schemeClr val="bg1"/>
                          </a:solidFill>
                        </a:rPr>
                        <a:t>E-Mail</a:t>
                      </a:r>
                    </a:p>
                  </a:txBody>
                  <a:tcPr anchor="ctr">
                    <a:solidFill>
                      <a:schemeClr val="accent4"/>
                    </a:solidFill>
                  </a:tcPr>
                </a:tc>
                <a:tc>
                  <a:txBody>
                    <a:bodyPr/>
                    <a:lstStyle/>
                    <a:p>
                      <a:pPr>
                        <a:lnSpc>
                          <a:spcPct val="90000"/>
                        </a:lnSpc>
                      </a:pPr>
                      <a:r>
                        <a:rPr lang="de-de" sz="600" dirty="0"/>
                        <a:t>E-Mail #1 senden</a:t>
                      </a:r>
                    </a:p>
                  </a:txBody>
                  <a:tcPr anchor="ctr"/>
                </a:tc>
                <a:tc>
                  <a:txBody>
                    <a:bodyPr/>
                    <a:lstStyle/>
                    <a:p>
                      <a:pPr>
                        <a:lnSpc>
                          <a:spcPct val="90000"/>
                        </a:lnSpc>
                      </a:pPr>
                      <a:endParaRPr lang="en-US" sz="550"/>
                    </a:p>
                  </a:txBody>
                  <a:tcPr anchor="ctr"/>
                </a:tc>
                <a:tc>
                  <a:txBody>
                    <a:bodyPr/>
                    <a:lstStyle/>
                    <a:p>
                      <a:pPr>
                        <a:lnSpc>
                          <a:spcPct val="90000"/>
                        </a:lnSpc>
                      </a:pPr>
                      <a:endParaRPr lang="en-US" sz="550"/>
                    </a:p>
                  </a:txBody>
                  <a:tcPr anchor="ctr"/>
                </a:tc>
                <a:extLst>
                  <a:ext uri="{0D108BD9-81ED-4DB2-BD59-A6C34878D82A}">
                    <a16:rowId xmlns:a16="http://schemas.microsoft.com/office/drawing/2014/main" val="2792281876"/>
                  </a:ext>
                </a:extLst>
              </a:tr>
              <a:tr h="176868">
                <a:tc>
                  <a:txBody>
                    <a:bodyPr/>
                    <a:lstStyle/>
                    <a:p>
                      <a:pPr>
                        <a:lnSpc>
                          <a:spcPct val="90000"/>
                        </a:lnSpc>
                      </a:pPr>
                      <a:r>
                        <a:rPr lang="de-de" sz="600" dirty="0"/>
                        <a:t>Monat 1</a:t>
                      </a:r>
                    </a:p>
                  </a:txBody>
                  <a:tcPr anchor="ctr">
                    <a:solidFill>
                      <a:schemeClr val="tx2">
                        <a:lumMod val="20000"/>
                        <a:lumOff val="80000"/>
                      </a:schemeClr>
                    </a:solidFill>
                  </a:tcPr>
                </a:tc>
                <a:tc>
                  <a:txBody>
                    <a:bodyPr/>
                    <a:lstStyle/>
                    <a:p>
                      <a:pPr>
                        <a:lnSpc>
                          <a:spcPct val="90000"/>
                        </a:lnSpc>
                      </a:pPr>
                      <a:r>
                        <a:rPr lang="de-de" sz="600" dirty="0"/>
                        <a:t>Vor dem Start der Kampagne</a:t>
                      </a:r>
                    </a:p>
                  </a:txBody>
                  <a:tcPr anchor="ctr"/>
                </a:tc>
                <a:tc>
                  <a:txBody>
                    <a:bodyPr/>
                    <a:lstStyle/>
                    <a:p>
                      <a:pPr>
                        <a:lnSpc>
                          <a:spcPct val="90000"/>
                        </a:lnSpc>
                      </a:pPr>
                      <a:r>
                        <a:rPr lang="de-de" sz="600" dirty="0">
                          <a:solidFill>
                            <a:schemeClr val="bg1"/>
                          </a:solidFill>
                        </a:rPr>
                        <a:t>Bezahlte Social-Media-Ads</a:t>
                      </a:r>
                    </a:p>
                  </a:txBody>
                  <a:tcPr anchor="ctr">
                    <a:solidFill>
                      <a:schemeClr val="accent2"/>
                    </a:solidFill>
                  </a:tcPr>
                </a:tc>
                <a:tc>
                  <a:txBody>
                    <a:bodyPr/>
                    <a:lstStyle/>
                    <a:p>
                      <a:pPr>
                        <a:lnSpc>
                          <a:spcPct val="90000"/>
                        </a:lnSpc>
                      </a:pPr>
                      <a:r>
                        <a:rPr lang="de-de" sz="600" dirty="0"/>
                        <a:t>Passen Sie die Vorlage für soziale-Medien-Anzeigen an.</a:t>
                      </a:r>
                    </a:p>
                  </a:txBody>
                  <a:tcPr anchor="ctr"/>
                </a:tc>
                <a:tc>
                  <a:txBody>
                    <a:bodyPr/>
                    <a:lstStyle/>
                    <a:p>
                      <a:pPr>
                        <a:lnSpc>
                          <a:spcPct val="90000"/>
                        </a:lnSpc>
                      </a:pPr>
                      <a:endParaRPr lang="en-US" sz="550" dirty="0"/>
                    </a:p>
                  </a:txBody>
                  <a:tcPr anchor="ctr"/>
                </a:tc>
                <a:tc>
                  <a:txBody>
                    <a:bodyPr/>
                    <a:lstStyle/>
                    <a:p>
                      <a:pPr>
                        <a:lnSpc>
                          <a:spcPct val="90000"/>
                        </a:lnSpc>
                      </a:pPr>
                      <a:endParaRPr lang="en-US" sz="550" dirty="0"/>
                    </a:p>
                  </a:txBody>
                  <a:tcPr anchor="ctr"/>
                </a:tc>
                <a:extLst>
                  <a:ext uri="{0D108BD9-81ED-4DB2-BD59-A6C34878D82A}">
                    <a16:rowId xmlns:a16="http://schemas.microsoft.com/office/drawing/2014/main" val="2639566670"/>
                  </a:ext>
                </a:extLst>
              </a:tr>
              <a:tr h="176868">
                <a:tc>
                  <a:txBody>
                    <a:bodyPr/>
                    <a:lstStyle/>
                    <a:p>
                      <a:pPr>
                        <a:lnSpc>
                          <a:spcPct val="90000"/>
                        </a:lnSpc>
                      </a:pPr>
                      <a:r>
                        <a:rPr lang="de-de" sz="600" dirty="0"/>
                        <a:t>Monat 1</a:t>
                      </a:r>
                    </a:p>
                  </a:txBody>
                  <a:tcPr anchor="ctr">
                    <a:solidFill>
                      <a:schemeClr val="tx2">
                        <a:lumMod val="20000"/>
                        <a:lumOff val="80000"/>
                      </a:schemeClr>
                    </a:solidFill>
                  </a:tcPr>
                </a:tc>
                <a:tc>
                  <a:txBody>
                    <a:bodyPr/>
                    <a:lstStyle/>
                    <a:p>
                      <a:pPr>
                        <a:lnSpc>
                          <a:spcPct val="90000"/>
                        </a:lnSpc>
                      </a:pPr>
                      <a:r>
                        <a:rPr lang="de-de" sz="600" dirty="0"/>
                        <a:t>Vor dem Start der Kampagne</a:t>
                      </a:r>
                    </a:p>
                  </a:txBody>
                  <a:tcPr anchor="ctr"/>
                </a:tc>
                <a:tc>
                  <a:txBody>
                    <a:bodyPr/>
                    <a:lstStyle/>
                    <a:p>
                      <a:pPr>
                        <a:lnSpc>
                          <a:spcPct val="90000"/>
                        </a:lnSpc>
                      </a:pPr>
                      <a:r>
                        <a:rPr lang="de-de" sz="600" dirty="0">
                          <a:solidFill>
                            <a:schemeClr val="bg1"/>
                          </a:solidFill>
                        </a:rPr>
                        <a:t>Bezahlte Social-Media-Ads</a:t>
                      </a:r>
                    </a:p>
                  </a:txBody>
                  <a:tcPr anchor="ctr">
                    <a:solidFill>
                      <a:schemeClr val="accent2"/>
                    </a:solidFill>
                  </a:tcPr>
                </a:tc>
                <a:tc>
                  <a:txBody>
                    <a:bodyPr/>
                    <a:lstStyle/>
                    <a:p>
                      <a:pPr marL="0" marR="0" lvl="0" indent="0" algn="l" defTabSz="932742" rtl="0" eaLnBrk="1" fontAlgn="auto" latinLnBrk="0" hangingPunct="1">
                        <a:lnSpc>
                          <a:spcPct val="90000"/>
                        </a:lnSpc>
                        <a:spcBef>
                          <a:spcPts val="0"/>
                        </a:spcBef>
                        <a:spcAft>
                          <a:spcPts val="0"/>
                        </a:spcAft>
                        <a:buClrTx/>
                        <a:buSzTx/>
                        <a:buFontTx/>
                        <a:buNone/>
                        <a:tabLst/>
                        <a:defRPr/>
                      </a:pPr>
                      <a:r>
                        <a:rPr lang="de-de" sz="600" dirty="0"/>
                        <a:t>Bestätigen Sie die soziale-Medien-Plattform, das Kampagnenbudget und die Daten.</a:t>
                      </a:r>
                    </a:p>
                  </a:txBody>
                  <a:tcPr anchor="ctr"/>
                </a:tc>
                <a:tc>
                  <a:txBody>
                    <a:bodyPr/>
                    <a:lstStyle/>
                    <a:p>
                      <a:pPr>
                        <a:lnSpc>
                          <a:spcPct val="90000"/>
                        </a:lnSpc>
                      </a:pPr>
                      <a:endParaRPr lang="en-US" sz="550"/>
                    </a:p>
                  </a:txBody>
                  <a:tcPr anchor="ctr"/>
                </a:tc>
                <a:tc>
                  <a:txBody>
                    <a:bodyPr/>
                    <a:lstStyle/>
                    <a:p>
                      <a:pPr>
                        <a:lnSpc>
                          <a:spcPct val="90000"/>
                        </a:lnSpc>
                      </a:pPr>
                      <a:endParaRPr lang="en-US" sz="550"/>
                    </a:p>
                  </a:txBody>
                  <a:tcPr anchor="ctr"/>
                </a:tc>
                <a:extLst>
                  <a:ext uri="{0D108BD9-81ED-4DB2-BD59-A6C34878D82A}">
                    <a16:rowId xmlns:a16="http://schemas.microsoft.com/office/drawing/2014/main" val="3436818898"/>
                  </a:ext>
                </a:extLst>
              </a:tr>
              <a:tr h="176868">
                <a:tc>
                  <a:txBody>
                    <a:bodyPr/>
                    <a:lstStyle/>
                    <a:p>
                      <a:pPr>
                        <a:lnSpc>
                          <a:spcPct val="90000"/>
                        </a:lnSpc>
                      </a:pPr>
                      <a:r>
                        <a:rPr lang="de-de" sz="600" dirty="0"/>
                        <a:t>Monat 1</a:t>
                      </a:r>
                    </a:p>
                  </a:txBody>
                  <a:tcPr anchor="ctr">
                    <a:solidFill>
                      <a:schemeClr val="tx2">
                        <a:lumMod val="20000"/>
                        <a:lumOff val="80000"/>
                      </a:schemeClr>
                    </a:solidFill>
                  </a:tcPr>
                </a:tc>
                <a:tc>
                  <a:txBody>
                    <a:bodyPr/>
                    <a:lstStyle/>
                    <a:p>
                      <a:pPr>
                        <a:lnSpc>
                          <a:spcPct val="90000"/>
                        </a:lnSpc>
                      </a:pPr>
                      <a:r>
                        <a:rPr lang="de-de" sz="600" dirty="0"/>
                        <a:t>Vor dem Start der Kampagne</a:t>
                      </a:r>
                    </a:p>
                  </a:txBody>
                  <a:tcPr anchor="ctr"/>
                </a:tc>
                <a:tc>
                  <a:txBody>
                    <a:bodyPr/>
                    <a:lstStyle/>
                    <a:p>
                      <a:pPr>
                        <a:lnSpc>
                          <a:spcPct val="90000"/>
                        </a:lnSpc>
                      </a:pPr>
                      <a:r>
                        <a:rPr lang="de-de" sz="600" dirty="0">
                          <a:solidFill>
                            <a:schemeClr val="bg1"/>
                          </a:solidFill>
                        </a:rPr>
                        <a:t>Bezahlte Social-Media-Ads</a:t>
                      </a:r>
                    </a:p>
                  </a:txBody>
                  <a:tcPr anchor="ctr">
                    <a:solidFill>
                      <a:schemeClr val="accent2"/>
                    </a:solidFill>
                  </a:tcPr>
                </a:tc>
                <a:tc>
                  <a:txBody>
                    <a:bodyPr/>
                    <a:lstStyle/>
                    <a:p>
                      <a:pPr>
                        <a:lnSpc>
                          <a:spcPct val="90000"/>
                        </a:lnSpc>
                      </a:pPr>
                      <a:r>
                        <a:rPr lang="de-de" sz="600" spc="-10" baseline="0" dirty="0"/>
                        <a:t>Erstellen Sie eine bezahlte Kampagne, die sich auf die Lead-Generierung auf der sozialen Plattform konzentriert. Erstellen Sie Zielgruppen, die auf die Kampagnenführung abgestimmt sind.</a:t>
                      </a:r>
                    </a:p>
                  </a:txBody>
                  <a:tcPr anchor="ctr"/>
                </a:tc>
                <a:tc>
                  <a:txBody>
                    <a:bodyPr/>
                    <a:lstStyle/>
                    <a:p>
                      <a:pPr>
                        <a:lnSpc>
                          <a:spcPct val="90000"/>
                        </a:lnSpc>
                      </a:pPr>
                      <a:endParaRPr lang="en-US" sz="550"/>
                    </a:p>
                  </a:txBody>
                  <a:tcPr anchor="ctr"/>
                </a:tc>
                <a:tc>
                  <a:txBody>
                    <a:bodyPr/>
                    <a:lstStyle/>
                    <a:p>
                      <a:pPr>
                        <a:lnSpc>
                          <a:spcPct val="90000"/>
                        </a:lnSpc>
                      </a:pPr>
                      <a:endParaRPr lang="en-US" sz="550" dirty="0"/>
                    </a:p>
                  </a:txBody>
                  <a:tcPr anchor="ctr"/>
                </a:tc>
                <a:extLst>
                  <a:ext uri="{0D108BD9-81ED-4DB2-BD59-A6C34878D82A}">
                    <a16:rowId xmlns:a16="http://schemas.microsoft.com/office/drawing/2014/main" val="2444312565"/>
                  </a:ext>
                </a:extLst>
              </a:tr>
              <a:tr h="176868">
                <a:tc>
                  <a:txBody>
                    <a:bodyPr/>
                    <a:lstStyle/>
                    <a:p>
                      <a:pPr>
                        <a:lnSpc>
                          <a:spcPct val="90000"/>
                        </a:lnSpc>
                      </a:pPr>
                      <a:r>
                        <a:rPr lang="de-de" sz="600" dirty="0"/>
                        <a:t>Monat 1</a:t>
                      </a:r>
                    </a:p>
                  </a:txBody>
                  <a:tcPr anchor="ctr">
                    <a:solidFill>
                      <a:schemeClr val="tx2">
                        <a:lumMod val="20000"/>
                        <a:lumOff val="80000"/>
                      </a:schemeClr>
                    </a:solidFill>
                  </a:tcPr>
                </a:tc>
                <a:tc>
                  <a:txBody>
                    <a:bodyPr/>
                    <a:lstStyle/>
                    <a:p>
                      <a:pPr>
                        <a:lnSpc>
                          <a:spcPct val="90000"/>
                        </a:lnSpc>
                      </a:pPr>
                      <a:r>
                        <a:rPr lang="de-de" sz="600" dirty="0"/>
                        <a:t>Vor dem Start einer Kampagne</a:t>
                      </a:r>
                    </a:p>
                  </a:txBody>
                  <a:tcPr anchor="ctr"/>
                </a:tc>
                <a:tc>
                  <a:txBody>
                    <a:bodyPr/>
                    <a:lstStyle/>
                    <a:p>
                      <a:pPr>
                        <a:lnSpc>
                          <a:spcPct val="90000"/>
                        </a:lnSpc>
                      </a:pPr>
                      <a:r>
                        <a:rPr lang="de-de" sz="600" dirty="0">
                          <a:solidFill>
                            <a:schemeClr val="bg1"/>
                          </a:solidFill>
                        </a:rPr>
                        <a:t>Organische Social-Media-Beiträge</a:t>
                      </a:r>
                    </a:p>
                  </a:txBody>
                  <a:tcPr anchor="ctr">
                    <a:solidFill>
                      <a:schemeClr val="accent1"/>
                    </a:solidFill>
                  </a:tcPr>
                </a:tc>
                <a:tc>
                  <a:txBody>
                    <a:bodyPr/>
                    <a:lstStyle/>
                    <a:p>
                      <a:pPr>
                        <a:lnSpc>
                          <a:spcPct val="90000"/>
                        </a:lnSpc>
                      </a:pPr>
                      <a:r>
                        <a:rPr lang="de-de" sz="600" dirty="0"/>
                        <a:t>Passen Sie die Social-Media-Anzeigengestaltung an oder erstellen Sie neue Social-Media-Beiträge.</a:t>
                      </a:r>
                    </a:p>
                  </a:txBody>
                  <a:tcPr anchor="ctr"/>
                </a:tc>
                <a:tc>
                  <a:txBody>
                    <a:bodyPr/>
                    <a:lstStyle/>
                    <a:p>
                      <a:pPr>
                        <a:lnSpc>
                          <a:spcPct val="90000"/>
                        </a:lnSpc>
                      </a:pPr>
                      <a:endParaRPr lang="en-US" sz="550"/>
                    </a:p>
                  </a:txBody>
                  <a:tcPr anchor="ctr"/>
                </a:tc>
                <a:tc>
                  <a:txBody>
                    <a:bodyPr/>
                    <a:lstStyle/>
                    <a:p>
                      <a:pPr>
                        <a:lnSpc>
                          <a:spcPct val="90000"/>
                        </a:lnSpc>
                      </a:pPr>
                      <a:endParaRPr lang="en-US" sz="550" dirty="0"/>
                    </a:p>
                  </a:txBody>
                  <a:tcPr anchor="ctr"/>
                </a:tc>
                <a:extLst>
                  <a:ext uri="{0D108BD9-81ED-4DB2-BD59-A6C34878D82A}">
                    <a16:rowId xmlns:a16="http://schemas.microsoft.com/office/drawing/2014/main" val="367843928"/>
                  </a:ext>
                </a:extLst>
              </a:tr>
              <a:tr h="176868">
                <a:tc>
                  <a:txBody>
                    <a:bodyPr/>
                    <a:lstStyle/>
                    <a:p>
                      <a:pPr>
                        <a:lnSpc>
                          <a:spcPct val="90000"/>
                        </a:lnSpc>
                      </a:pPr>
                      <a:r>
                        <a:rPr lang="de-de" sz="600" dirty="0"/>
                        <a:t>Monat 1</a:t>
                      </a:r>
                    </a:p>
                  </a:txBody>
                  <a:tcPr anchor="ctr">
                    <a:solidFill>
                      <a:schemeClr val="tx2">
                        <a:lumMod val="20000"/>
                        <a:lumOff val="80000"/>
                      </a:schemeClr>
                    </a:solidFill>
                  </a:tcPr>
                </a:tc>
                <a:tc>
                  <a:txBody>
                    <a:bodyPr/>
                    <a:lstStyle/>
                    <a:p>
                      <a:pPr marL="0" marR="0" lvl="0" indent="0" algn="l" defTabSz="932742" rtl="0" eaLnBrk="1" fontAlgn="auto" latinLnBrk="0" hangingPunct="1">
                        <a:lnSpc>
                          <a:spcPct val="90000"/>
                        </a:lnSpc>
                        <a:spcBef>
                          <a:spcPts val="0"/>
                        </a:spcBef>
                        <a:spcAft>
                          <a:spcPts val="0"/>
                        </a:spcAft>
                        <a:buClrTx/>
                        <a:buSzTx/>
                        <a:buFontTx/>
                        <a:buNone/>
                        <a:tabLst/>
                        <a:defRPr/>
                      </a:pPr>
                      <a:r>
                        <a:rPr lang="de-de" sz="600" dirty="0"/>
                        <a:t>Vor dem Start der Kampagne</a:t>
                      </a:r>
                    </a:p>
                  </a:txBody>
                  <a:tcPr anchor="ctr"/>
                </a:tc>
                <a:tc>
                  <a:txBody>
                    <a:bodyPr/>
                    <a:lstStyle/>
                    <a:p>
                      <a:pPr>
                        <a:lnSpc>
                          <a:spcPct val="90000"/>
                        </a:lnSpc>
                      </a:pPr>
                      <a:r>
                        <a:rPr lang="de-de" sz="600" dirty="0">
                          <a:solidFill>
                            <a:schemeClr val="bg1"/>
                          </a:solidFill>
                        </a:rPr>
                        <a:t>Kostenpflichtige Anzeige</a:t>
                      </a:r>
                    </a:p>
                  </a:txBody>
                  <a:tcPr anchor="ctr">
                    <a:solidFill>
                      <a:schemeClr val="accent6">
                        <a:lumMod val="60000"/>
                        <a:lumOff val="40000"/>
                      </a:schemeClr>
                    </a:solidFill>
                  </a:tcPr>
                </a:tc>
                <a:tc>
                  <a:txBody>
                    <a:bodyPr/>
                    <a:lstStyle/>
                    <a:p>
                      <a:pPr>
                        <a:lnSpc>
                          <a:spcPct val="90000"/>
                        </a:lnSpc>
                      </a:pPr>
                      <a:r>
                        <a:rPr lang="de-de" sz="600" dirty="0"/>
                        <a:t>Passen Sie die Vorlage für Display-Anzeigen an.</a:t>
                      </a:r>
                    </a:p>
                  </a:txBody>
                  <a:tcPr anchor="ctr"/>
                </a:tc>
                <a:tc>
                  <a:txBody>
                    <a:bodyPr/>
                    <a:lstStyle/>
                    <a:p>
                      <a:pPr>
                        <a:lnSpc>
                          <a:spcPct val="90000"/>
                        </a:lnSpc>
                      </a:pPr>
                      <a:endParaRPr lang="en-US" sz="550"/>
                    </a:p>
                  </a:txBody>
                  <a:tcPr anchor="ctr"/>
                </a:tc>
                <a:tc>
                  <a:txBody>
                    <a:bodyPr/>
                    <a:lstStyle/>
                    <a:p>
                      <a:pPr>
                        <a:lnSpc>
                          <a:spcPct val="90000"/>
                        </a:lnSpc>
                      </a:pPr>
                      <a:endParaRPr lang="en-US" sz="550" dirty="0"/>
                    </a:p>
                  </a:txBody>
                  <a:tcPr anchor="ctr"/>
                </a:tc>
                <a:extLst>
                  <a:ext uri="{0D108BD9-81ED-4DB2-BD59-A6C34878D82A}">
                    <a16:rowId xmlns:a16="http://schemas.microsoft.com/office/drawing/2014/main" val="3444174"/>
                  </a:ext>
                </a:extLst>
              </a:tr>
              <a:tr h="176868">
                <a:tc>
                  <a:txBody>
                    <a:bodyPr/>
                    <a:lstStyle/>
                    <a:p>
                      <a:pPr>
                        <a:lnSpc>
                          <a:spcPct val="90000"/>
                        </a:lnSpc>
                      </a:pPr>
                      <a:r>
                        <a:rPr lang="de-de" sz="600" dirty="0"/>
                        <a:t>Monat 1</a:t>
                      </a:r>
                    </a:p>
                  </a:txBody>
                  <a:tcPr anchor="ctr">
                    <a:solidFill>
                      <a:schemeClr val="tx2">
                        <a:lumMod val="20000"/>
                        <a:lumOff val="80000"/>
                      </a:schemeClr>
                    </a:solidFill>
                  </a:tcPr>
                </a:tc>
                <a:tc>
                  <a:txBody>
                    <a:bodyPr/>
                    <a:lstStyle/>
                    <a:p>
                      <a:pPr marL="0" marR="0" lvl="0" indent="0" algn="l" defTabSz="932742" rtl="0" eaLnBrk="1" fontAlgn="auto" latinLnBrk="0" hangingPunct="1">
                        <a:lnSpc>
                          <a:spcPct val="90000"/>
                        </a:lnSpc>
                        <a:spcBef>
                          <a:spcPts val="0"/>
                        </a:spcBef>
                        <a:spcAft>
                          <a:spcPts val="0"/>
                        </a:spcAft>
                        <a:buClrTx/>
                        <a:buSzTx/>
                        <a:buFontTx/>
                        <a:buNone/>
                        <a:tabLst/>
                        <a:defRPr/>
                      </a:pPr>
                      <a:r>
                        <a:rPr lang="de-de" sz="600" dirty="0"/>
                        <a:t>Vor dem Start der Kampagne</a:t>
                      </a:r>
                    </a:p>
                  </a:txBody>
                  <a:tcPr anchor="ctr"/>
                </a:tc>
                <a:tc>
                  <a:txBody>
                    <a:bodyPr/>
                    <a:lstStyle/>
                    <a:p>
                      <a:pPr>
                        <a:lnSpc>
                          <a:spcPct val="90000"/>
                        </a:lnSpc>
                      </a:pPr>
                      <a:r>
                        <a:rPr lang="de-de" sz="600" dirty="0">
                          <a:solidFill>
                            <a:schemeClr val="bg1"/>
                          </a:solidFill>
                        </a:rPr>
                        <a:t>Kostenpflichtige Anzeige</a:t>
                      </a:r>
                    </a:p>
                  </a:txBody>
                  <a:tcPr anchor="ctr">
                    <a:solidFill>
                      <a:schemeClr val="accent6">
                        <a:lumMod val="60000"/>
                        <a:lumOff val="40000"/>
                      </a:schemeClr>
                    </a:solidFill>
                  </a:tcPr>
                </a:tc>
                <a:tc>
                  <a:txBody>
                    <a:bodyPr/>
                    <a:lstStyle/>
                    <a:p>
                      <a:pPr>
                        <a:lnSpc>
                          <a:spcPct val="90000"/>
                        </a:lnSpc>
                      </a:pPr>
                      <a:r>
                        <a:rPr lang="de-de" sz="600" dirty="0"/>
                        <a:t>Erstellen von PPC-Kampagnenparametern (Budget, Laufzeit, Zielgruppe).</a:t>
                      </a:r>
                    </a:p>
                  </a:txBody>
                  <a:tcPr anchor="ctr"/>
                </a:tc>
                <a:tc>
                  <a:txBody>
                    <a:bodyPr/>
                    <a:lstStyle/>
                    <a:p>
                      <a:pPr>
                        <a:lnSpc>
                          <a:spcPct val="90000"/>
                        </a:lnSpc>
                      </a:pPr>
                      <a:endParaRPr lang="en-US" sz="550"/>
                    </a:p>
                  </a:txBody>
                  <a:tcPr anchor="ctr"/>
                </a:tc>
                <a:tc>
                  <a:txBody>
                    <a:bodyPr/>
                    <a:lstStyle/>
                    <a:p>
                      <a:pPr>
                        <a:lnSpc>
                          <a:spcPct val="90000"/>
                        </a:lnSpc>
                      </a:pPr>
                      <a:endParaRPr lang="en-US" sz="550" dirty="0"/>
                    </a:p>
                  </a:txBody>
                  <a:tcPr anchor="ctr"/>
                </a:tc>
                <a:extLst>
                  <a:ext uri="{0D108BD9-81ED-4DB2-BD59-A6C34878D82A}">
                    <a16:rowId xmlns:a16="http://schemas.microsoft.com/office/drawing/2014/main" val="2365089761"/>
                  </a:ext>
                </a:extLst>
              </a:tr>
              <a:tr h="176868">
                <a:tc>
                  <a:txBody>
                    <a:bodyPr/>
                    <a:lstStyle/>
                    <a:p>
                      <a:pPr>
                        <a:lnSpc>
                          <a:spcPct val="90000"/>
                        </a:lnSpc>
                      </a:pPr>
                      <a:r>
                        <a:rPr lang="de-de" sz="600" dirty="0"/>
                        <a:t>Monat 1</a:t>
                      </a:r>
                    </a:p>
                  </a:txBody>
                  <a:tcPr anchor="ctr">
                    <a:solidFill>
                      <a:schemeClr val="tx2">
                        <a:lumMod val="20000"/>
                        <a:lumOff val="80000"/>
                      </a:schemeClr>
                    </a:solidFill>
                  </a:tcPr>
                </a:tc>
                <a:tc>
                  <a:txBody>
                    <a:bodyPr/>
                    <a:lstStyle/>
                    <a:p>
                      <a:pPr>
                        <a:lnSpc>
                          <a:spcPct val="90000"/>
                        </a:lnSpc>
                      </a:pPr>
                      <a:r>
                        <a:rPr lang="de-de" sz="600" dirty="0"/>
                        <a:t>Eine Woche nach der Veröffentlichung des Helden-Assets</a:t>
                      </a:r>
                    </a:p>
                  </a:txBody>
                  <a:tcPr anchor="ctr"/>
                </a:tc>
                <a:tc>
                  <a:txBody>
                    <a:bodyPr/>
                    <a:lstStyle/>
                    <a:p>
                      <a:pPr>
                        <a:lnSpc>
                          <a:spcPct val="90000"/>
                        </a:lnSpc>
                      </a:pPr>
                      <a:r>
                        <a:rPr lang="de-de" sz="600" dirty="0">
                          <a:solidFill>
                            <a:schemeClr val="bg1"/>
                          </a:solidFill>
                        </a:rPr>
                        <a:t>Organische Social-Media-Beiträge</a:t>
                      </a:r>
                    </a:p>
                  </a:txBody>
                  <a:tcPr anchor="ctr">
                    <a:solidFill>
                      <a:schemeClr val="accent1"/>
                    </a:solidFill>
                  </a:tcPr>
                </a:tc>
                <a:tc>
                  <a:txBody>
                    <a:bodyPr/>
                    <a:lstStyle/>
                    <a:p>
                      <a:pPr>
                        <a:lnSpc>
                          <a:spcPct val="90000"/>
                        </a:lnSpc>
                      </a:pPr>
                      <a:r>
                        <a:rPr lang="de-de" sz="600" dirty="0"/>
                        <a:t>Organischer Social-Media-Beitrag #1, der für die Hero-Asset-URL wirbt.</a:t>
                      </a:r>
                    </a:p>
                  </a:txBody>
                  <a:tcPr anchor="ctr"/>
                </a:tc>
                <a:tc>
                  <a:txBody>
                    <a:bodyPr/>
                    <a:lstStyle/>
                    <a:p>
                      <a:pPr>
                        <a:lnSpc>
                          <a:spcPct val="90000"/>
                        </a:lnSpc>
                      </a:pPr>
                      <a:endParaRPr lang="en-US" sz="550"/>
                    </a:p>
                  </a:txBody>
                  <a:tcPr anchor="ctr"/>
                </a:tc>
                <a:tc>
                  <a:txBody>
                    <a:bodyPr/>
                    <a:lstStyle/>
                    <a:p>
                      <a:pPr>
                        <a:lnSpc>
                          <a:spcPct val="90000"/>
                        </a:lnSpc>
                      </a:pPr>
                      <a:endParaRPr lang="en-US" sz="550" dirty="0"/>
                    </a:p>
                  </a:txBody>
                  <a:tcPr anchor="ctr"/>
                </a:tc>
                <a:extLst>
                  <a:ext uri="{0D108BD9-81ED-4DB2-BD59-A6C34878D82A}">
                    <a16:rowId xmlns:a16="http://schemas.microsoft.com/office/drawing/2014/main" val="3480996260"/>
                  </a:ext>
                </a:extLst>
              </a:tr>
              <a:tr h="176868">
                <a:tc>
                  <a:txBody>
                    <a:bodyPr/>
                    <a:lstStyle/>
                    <a:p>
                      <a:pPr marL="0" marR="0" lvl="0" indent="0" algn="l" defTabSz="932742" rtl="0" eaLnBrk="1" fontAlgn="auto" latinLnBrk="0" hangingPunct="1">
                        <a:lnSpc>
                          <a:spcPct val="90000"/>
                        </a:lnSpc>
                        <a:spcBef>
                          <a:spcPts val="0"/>
                        </a:spcBef>
                        <a:spcAft>
                          <a:spcPts val="0"/>
                        </a:spcAft>
                        <a:buClrTx/>
                        <a:buSzTx/>
                        <a:buFontTx/>
                        <a:buNone/>
                        <a:tabLst/>
                        <a:defRPr/>
                      </a:pPr>
                      <a:r>
                        <a:rPr lang="de-de" sz="600" dirty="0"/>
                        <a:t>Monat 1</a:t>
                      </a:r>
                    </a:p>
                  </a:txBody>
                  <a:tcPr anchor="ctr">
                    <a:solidFill>
                      <a:schemeClr val="tx2">
                        <a:lumMod val="20000"/>
                        <a:lumOff val="80000"/>
                      </a:schemeClr>
                    </a:solidFill>
                  </a:tcPr>
                </a:tc>
                <a:tc>
                  <a:txBody>
                    <a:bodyPr/>
                    <a:lstStyle/>
                    <a:p>
                      <a:pPr>
                        <a:lnSpc>
                          <a:spcPct val="90000"/>
                        </a:lnSpc>
                      </a:pPr>
                      <a:r>
                        <a:rPr lang="de-de" sz="600" dirty="0"/>
                        <a:t>Zwei Wochen Post senden #1</a:t>
                      </a:r>
                    </a:p>
                  </a:txBody>
                  <a:tcPr anchor="ctr"/>
                </a:tc>
                <a:tc>
                  <a:txBody>
                    <a:bodyPr/>
                    <a:lstStyle/>
                    <a:p>
                      <a:pPr>
                        <a:lnSpc>
                          <a:spcPct val="90000"/>
                        </a:lnSpc>
                      </a:pPr>
                      <a:r>
                        <a:rPr lang="de-de" sz="600" dirty="0">
                          <a:solidFill>
                            <a:schemeClr val="bg1"/>
                          </a:solidFill>
                        </a:rPr>
                        <a:t>E-Mail</a:t>
                      </a:r>
                    </a:p>
                  </a:txBody>
                  <a:tcPr anchor="ctr">
                    <a:solidFill>
                      <a:schemeClr val="accent4"/>
                    </a:solidFill>
                  </a:tcPr>
                </a:tc>
                <a:tc>
                  <a:txBody>
                    <a:bodyPr/>
                    <a:lstStyle/>
                    <a:p>
                      <a:pPr>
                        <a:lnSpc>
                          <a:spcPct val="90000"/>
                        </a:lnSpc>
                      </a:pPr>
                      <a:r>
                        <a:rPr lang="de-de" sz="600" dirty="0"/>
                        <a:t>Senden Sie #2 per E-Mail an Kampagnenmitglieder, die E-Mail #1 nicht geöffnet haben.</a:t>
                      </a:r>
                    </a:p>
                  </a:txBody>
                  <a:tcPr anchor="ctr"/>
                </a:tc>
                <a:tc>
                  <a:txBody>
                    <a:bodyPr/>
                    <a:lstStyle/>
                    <a:p>
                      <a:pPr>
                        <a:lnSpc>
                          <a:spcPct val="90000"/>
                        </a:lnSpc>
                      </a:pPr>
                      <a:endParaRPr lang="en-US" sz="550"/>
                    </a:p>
                  </a:txBody>
                  <a:tcPr anchor="ctr"/>
                </a:tc>
                <a:tc>
                  <a:txBody>
                    <a:bodyPr/>
                    <a:lstStyle/>
                    <a:p>
                      <a:pPr>
                        <a:lnSpc>
                          <a:spcPct val="90000"/>
                        </a:lnSpc>
                      </a:pPr>
                      <a:endParaRPr lang="en-US" sz="550" dirty="0"/>
                    </a:p>
                  </a:txBody>
                  <a:tcPr anchor="ctr"/>
                </a:tc>
                <a:extLst>
                  <a:ext uri="{0D108BD9-81ED-4DB2-BD59-A6C34878D82A}">
                    <a16:rowId xmlns:a16="http://schemas.microsoft.com/office/drawing/2014/main" val="3097596372"/>
                  </a:ext>
                </a:extLst>
              </a:tr>
              <a:tr h="176868">
                <a:tc>
                  <a:txBody>
                    <a:bodyPr/>
                    <a:lstStyle/>
                    <a:p>
                      <a:pPr>
                        <a:lnSpc>
                          <a:spcPct val="90000"/>
                        </a:lnSpc>
                      </a:pPr>
                      <a:r>
                        <a:rPr lang="de-de" sz="600" dirty="0"/>
                        <a:t>Monat 1</a:t>
                      </a:r>
                    </a:p>
                  </a:txBody>
                  <a:tcPr anchor="ctr">
                    <a:solidFill>
                      <a:schemeClr val="tx2">
                        <a:lumMod val="20000"/>
                        <a:lumOff val="80000"/>
                      </a:schemeClr>
                    </a:solidFill>
                  </a:tcPr>
                </a:tc>
                <a:tc>
                  <a:txBody>
                    <a:bodyPr/>
                    <a:lstStyle/>
                    <a:p>
                      <a:pPr>
                        <a:lnSpc>
                          <a:spcPct val="90000"/>
                        </a:lnSpc>
                      </a:pPr>
                      <a:r>
                        <a:rPr lang="de-de" sz="600" dirty="0"/>
                        <a:t>Zwei Wochen nach Organischem Post #1</a:t>
                      </a:r>
                    </a:p>
                  </a:txBody>
                  <a:tcPr anchor="ctr"/>
                </a:tc>
                <a:tc>
                  <a:txBody>
                    <a:bodyPr/>
                    <a:lstStyle/>
                    <a:p>
                      <a:pPr>
                        <a:lnSpc>
                          <a:spcPct val="90000"/>
                        </a:lnSpc>
                      </a:pPr>
                      <a:r>
                        <a:rPr lang="de-de" sz="600" dirty="0">
                          <a:solidFill>
                            <a:schemeClr val="bg1"/>
                          </a:solidFill>
                        </a:rPr>
                        <a:t>Organische Social-Media-Beiträge</a:t>
                      </a:r>
                    </a:p>
                  </a:txBody>
                  <a:tcPr anchor="ctr">
                    <a:solidFill>
                      <a:schemeClr val="accent1"/>
                    </a:solidFill>
                  </a:tcPr>
                </a:tc>
                <a:tc>
                  <a:txBody>
                    <a:bodyPr/>
                    <a:lstStyle/>
                    <a:p>
                      <a:pPr marL="0" marR="0" lvl="0" indent="0" algn="l" defTabSz="932742" rtl="0" eaLnBrk="1" fontAlgn="auto" latinLnBrk="0" hangingPunct="1">
                        <a:lnSpc>
                          <a:spcPct val="90000"/>
                        </a:lnSpc>
                        <a:spcBef>
                          <a:spcPts val="0"/>
                        </a:spcBef>
                        <a:spcAft>
                          <a:spcPts val="0"/>
                        </a:spcAft>
                        <a:buClrTx/>
                        <a:buSzTx/>
                        <a:buFontTx/>
                        <a:buNone/>
                        <a:tabLst/>
                        <a:defRPr/>
                      </a:pPr>
                      <a:r>
                        <a:rPr lang="de-de" sz="600" dirty="0"/>
                        <a:t>Organischer Social-Media-Beitrag #2, der für die Hero-Asset-URL wirbt.</a:t>
                      </a:r>
                    </a:p>
                  </a:txBody>
                  <a:tcPr anchor="ctr"/>
                </a:tc>
                <a:tc>
                  <a:txBody>
                    <a:bodyPr/>
                    <a:lstStyle/>
                    <a:p>
                      <a:pPr>
                        <a:lnSpc>
                          <a:spcPct val="90000"/>
                        </a:lnSpc>
                      </a:pPr>
                      <a:endParaRPr lang="en-US" sz="550" dirty="0"/>
                    </a:p>
                  </a:txBody>
                  <a:tcPr anchor="ctr"/>
                </a:tc>
                <a:tc>
                  <a:txBody>
                    <a:bodyPr/>
                    <a:lstStyle/>
                    <a:p>
                      <a:pPr>
                        <a:lnSpc>
                          <a:spcPct val="90000"/>
                        </a:lnSpc>
                      </a:pPr>
                      <a:endParaRPr lang="en-US" sz="550" dirty="0"/>
                    </a:p>
                  </a:txBody>
                  <a:tcPr anchor="ctr"/>
                </a:tc>
                <a:extLst>
                  <a:ext uri="{0D108BD9-81ED-4DB2-BD59-A6C34878D82A}">
                    <a16:rowId xmlns:a16="http://schemas.microsoft.com/office/drawing/2014/main" val="3475771216"/>
                  </a:ext>
                </a:extLst>
              </a:tr>
              <a:tr h="184195">
                <a:tc>
                  <a:txBody>
                    <a:bodyPr/>
                    <a:lstStyle/>
                    <a:p>
                      <a:pPr>
                        <a:lnSpc>
                          <a:spcPct val="90000"/>
                        </a:lnSpc>
                      </a:pPr>
                      <a:r>
                        <a:rPr lang="de-de" sz="600" dirty="0"/>
                        <a:t>Monat 2</a:t>
                      </a:r>
                    </a:p>
                  </a:txBody>
                  <a:tcPr anchor="ctr">
                    <a:solidFill>
                      <a:schemeClr val="accent1">
                        <a:lumMod val="40000"/>
                        <a:lumOff val="60000"/>
                      </a:schemeClr>
                    </a:solidFill>
                  </a:tcPr>
                </a:tc>
                <a:tc>
                  <a:txBody>
                    <a:bodyPr/>
                    <a:lstStyle/>
                    <a:p>
                      <a:pPr>
                        <a:lnSpc>
                          <a:spcPct val="90000"/>
                        </a:lnSpc>
                      </a:pPr>
                      <a:r>
                        <a:rPr lang="de-de" sz="600" dirty="0"/>
                        <a:t>Einen Monat nach dem Start</a:t>
                      </a:r>
                    </a:p>
                  </a:txBody>
                  <a:tcPr anchor="ctr"/>
                </a:tc>
                <a:tc>
                  <a:txBody>
                    <a:bodyPr/>
                    <a:lstStyle/>
                    <a:p>
                      <a:pPr>
                        <a:lnSpc>
                          <a:spcPct val="90000"/>
                        </a:lnSpc>
                      </a:pPr>
                      <a:r>
                        <a:rPr lang="de-de" sz="600" dirty="0">
                          <a:solidFill>
                            <a:schemeClr val="bg1"/>
                          </a:solidFill>
                        </a:rPr>
                        <a:t>Bezahlte Social-Media-Ads</a:t>
                      </a:r>
                    </a:p>
                  </a:txBody>
                  <a:tcPr anchor="ctr">
                    <a:solidFill>
                      <a:schemeClr val="accent2"/>
                    </a:solidFill>
                  </a:tcPr>
                </a:tc>
                <a:tc>
                  <a:txBody>
                    <a:bodyPr/>
                    <a:lstStyle/>
                    <a:p>
                      <a:pPr marL="0" marR="0" lvl="0" indent="0" algn="l" defTabSz="932742" rtl="0" eaLnBrk="1" fontAlgn="auto" latinLnBrk="0" hangingPunct="1">
                        <a:lnSpc>
                          <a:spcPct val="90000"/>
                        </a:lnSpc>
                        <a:spcBef>
                          <a:spcPts val="0"/>
                        </a:spcBef>
                        <a:spcAft>
                          <a:spcPts val="0"/>
                        </a:spcAft>
                        <a:buClrTx/>
                        <a:buSzTx/>
                        <a:buFontTx/>
                        <a:buNone/>
                        <a:tabLst/>
                        <a:defRPr/>
                      </a:pPr>
                      <a:r>
                        <a:rPr lang="de-de" sz="600" spc="-20" dirty="0">
                          <a:cs typeface="Arial"/>
                        </a:rPr>
                        <a:t>Bewerten Sie die Kampagnenleistung </a:t>
                      </a:r>
                      <a:r>
                        <a:rPr lang="de-de" sz="600" dirty="0">
                          <a:cs typeface="Arial" panose="020B0604020202020204" pitchFamily="34" charset="0"/>
                        </a:rPr>
                        <a:t> (CTR, CPC). Aktualisieren von Texten, A/B-Tests, verschiedene Messaging-Varianten und Verfeinerungen der Zielgruppe. </a:t>
                      </a:r>
                      <a:endParaRPr lang="en-US" sz="600" dirty="0"/>
                    </a:p>
                  </a:txBody>
                  <a:tcPr anchor="ctr"/>
                </a:tc>
                <a:tc>
                  <a:txBody>
                    <a:bodyPr/>
                    <a:lstStyle/>
                    <a:p>
                      <a:pPr>
                        <a:lnSpc>
                          <a:spcPct val="90000"/>
                        </a:lnSpc>
                      </a:pPr>
                      <a:endParaRPr lang="en-US" sz="550"/>
                    </a:p>
                  </a:txBody>
                  <a:tcPr anchor="ctr"/>
                </a:tc>
                <a:tc>
                  <a:txBody>
                    <a:bodyPr/>
                    <a:lstStyle/>
                    <a:p>
                      <a:pPr>
                        <a:lnSpc>
                          <a:spcPct val="90000"/>
                        </a:lnSpc>
                      </a:pPr>
                      <a:endParaRPr lang="en-US" sz="550" dirty="0"/>
                    </a:p>
                  </a:txBody>
                  <a:tcPr anchor="ctr"/>
                </a:tc>
                <a:extLst>
                  <a:ext uri="{0D108BD9-81ED-4DB2-BD59-A6C34878D82A}">
                    <a16:rowId xmlns:a16="http://schemas.microsoft.com/office/drawing/2014/main" val="2892445849"/>
                  </a:ext>
                </a:extLst>
              </a:tr>
              <a:tr h="176868">
                <a:tc>
                  <a:txBody>
                    <a:bodyPr/>
                    <a:lstStyle/>
                    <a:p>
                      <a:pPr>
                        <a:lnSpc>
                          <a:spcPct val="90000"/>
                        </a:lnSpc>
                      </a:pPr>
                      <a:r>
                        <a:rPr lang="de-de" sz="600" dirty="0"/>
                        <a:t>Monat 2</a:t>
                      </a:r>
                    </a:p>
                  </a:txBody>
                  <a:tcPr anchor="ctr">
                    <a:solidFill>
                      <a:schemeClr val="accent1">
                        <a:lumMod val="40000"/>
                        <a:lumOff val="60000"/>
                      </a:schemeClr>
                    </a:solidFill>
                  </a:tcPr>
                </a:tc>
                <a:tc>
                  <a:txBody>
                    <a:bodyPr/>
                    <a:lstStyle/>
                    <a:p>
                      <a:pPr>
                        <a:lnSpc>
                          <a:spcPct val="90000"/>
                        </a:lnSpc>
                      </a:pPr>
                      <a:r>
                        <a:rPr lang="de-de" sz="600" dirty="0"/>
                        <a:t>Zwei Wochen nach Organischem Post #2</a:t>
                      </a:r>
                    </a:p>
                  </a:txBody>
                  <a:tcPr anchor="ctr"/>
                </a:tc>
                <a:tc>
                  <a:txBody>
                    <a:bodyPr/>
                    <a:lstStyle/>
                    <a:p>
                      <a:pPr>
                        <a:lnSpc>
                          <a:spcPct val="90000"/>
                        </a:lnSpc>
                      </a:pPr>
                      <a:r>
                        <a:rPr lang="de-de" sz="600" dirty="0">
                          <a:solidFill>
                            <a:schemeClr val="bg1"/>
                          </a:solidFill>
                        </a:rPr>
                        <a:t>Organische Social-Media-Beiträge</a:t>
                      </a:r>
                    </a:p>
                  </a:txBody>
                  <a:tcPr anchor="ctr">
                    <a:solidFill>
                      <a:schemeClr val="accent1"/>
                    </a:solidFill>
                  </a:tcPr>
                </a:tc>
                <a:tc>
                  <a:txBody>
                    <a:bodyPr/>
                    <a:lstStyle/>
                    <a:p>
                      <a:pPr marL="0" marR="0" lvl="0" indent="0" algn="l" defTabSz="932742" rtl="0" eaLnBrk="1" fontAlgn="auto" latinLnBrk="0" hangingPunct="1">
                        <a:lnSpc>
                          <a:spcPct val="90000"/>
                        </a:lnSpc>
                        <a:spcBef>
                          <a:spcPts val="0"/>
                        </a:spcBef>
                        <a:spcAft>
                          <a:spcPts val="0"/>
                        </a:spcAft>
                        <a:buClrTx/>
                        <a:buSzTx/>
                        <a:buFontTx/>
                        <a:buNone/>
                        <a:tabLst/>
                        <a:defRPr/>
                      </a:pPr>
                      <a:r>
                        <a:rPr lang="de-de" sz="600" dirty="0"/>
                        <a:t>Organischer Social-Media-Beitrag #3, der für die Hero-Asset-URL wirbt.</a:t>
                      </a:r>
                    </a:p>
                  </a:txBody>
                  <a:tcPr anchor="ctr"/>
                </a:tc>
                <a:tc>
                  <a:txBody>
                    <a:bodyPr/>
                    <a:lstStyle/>
                    <a:p>
                      <a:pPr>
                        <a:lnSpc>
                          <a:spcPct val="90000"/>
                        </a:lnSpc>
                      </a:pPr>
                      <a:endParaRPr lang="en-US" sz="550"/>
                    </a:p>
                  </a:txBody>
                  <a:tcPr anchor="ctr"/>
                </a:tc>
                <a:tc>
                  <a:txBody>
                    <a:bodyPr/>
                    <a:lstStyle/>
                    <a:p>
                      <a:pPr>
                        <a:lnSpc>
                          <a:spcPct val="90000"/>
                        </a:lnSpc>
                      </a:pPr>
                      <a:endParaRPr lang="en-US" sz="550" dirty="0"/>
                    </a:p>
                  </a:txBody>
                  <a:tcPr anchor="ctr"/>
                </a:tc>
                <a:extLst>
                  <a:ext uri="{0D108BD9-81ED-4DB2-BD59-A6C34878D82A}">
                    <a16:rowId xmlns:a16="http://schemas.microsoft.com/office/drawing/2014/main" val="2887121111"/>
                  </a:ext>
                </a:extLst>
              </a:tr>
              <a:tr h="176868">
                <a:tc>
                  <a:txBody>
                    <a:bodyPr/>
                    <a:lstStyle/>
                    <a:p>
                      <a:pPr>
                        <a:lnSpc>
                          <a:spcPct val="90000"/>
                        </a:lnSpc>
                      </a:pPr>
                      <a:r>
                        <a:rPr lang="de-de" sz="600" dirty="0"/>
                        <a:t>Monat 2</a:t>
                      </a:r>
                    </a:p>
                  </a:txBody>
                  <a:tcPr anchor="ctr">
                    <a:solidFill>
                      <a:schemeClr val="accent1">
                        <a:lumMod val="40000"/>
                        <a:lumOff val="60000"/>
                      </a:schemeClr>
                    </a:solidFill>
                  </a:tcPr>
                </a:tc>
                <a:tc>
                  <a:txBody>
                    <a:bodyPr/>
                    <a:lstStyle/>
                    <a:p>
                      <a:pPr>
                        <a:lnSpc>
                          <a:spcPct val="90000"/>
                        </a:lnSpc>
                      </a:pPr>
                      <a:r>
                        <a:rPr lang="de-de" sz="600" dirty="0"/>
                        <a:t>Zwei Wochen Post senden #2</a:t>
                      </a:r>
                    </a:p>
                  </a:txBody>
                  <a:tcPr anchor="ctr"/>
                </a:tc>
                <a:tc>
                  <a:txBody>
                    <a:bodyPr/>
                    <a:lstStyle/>
                    <a:p>
                      <a:pPr>
                        <a:lnSpc>
                          <a:spcPct val="90000"/>
                        </a:lnSpc>
                      </a:pPr>
                      <a:r>
                        <a:rPr lang="de-de" sz="600" dirty="0">
                          <a:solidFill>
                            <a:schemeClr val="bg1"/>
                          </a:solidFill>
                        </a:rPr>
                        <a:t>E-Mail</a:t>
                      </a:r>
                    </a:p>
                  </a:txBody>
                  <a:tcPr anchor="ctr">
                    <a:solidFill>
                      <a:schemeClr val="accent4"/>
                    </a:solidFill>
                  </a:tcPr>
                </a:tc>
                <a:tc>
                  <a:txBody>
                    <a:bodyPr/>
                    <a:lstStyle/>
                    <a:p>
                      <a:pPr>
                        <a:lnSpc>
                          <a:spcPct val="90000"/>
                        </a:lnSpc>
                      </a:pPr>
                      <a:r>
                        <a:rPr lang="de-de" sz="600" dirty="0"/>
                        <a:t>Ergebnisse prüfen. </a:t>
                      </a:r>
                    </a:p>
                  </a:txBody>
                  <a:tcPr anchor="ctr"/>
                </a:tc>
                <a:tc>
                  <a:txBody>
                    <a:bodyPr/>
                    <a:lstStyle/>
                    <a:p>
                      <a:pPr>
                        <a:lnSpc>
                          <a:spcPct val="90000"/>
                        </a:lnSpc>
                      </a:pPr>
                      <a:endParaRPr lang="en-US" sz="550"/>
                    </a:p>
                  </a:txBody>
                  <a:tcPr anchor="ctr"/>
                </a:tc>
                <a:tc>
                  <a:txBody>
                    <a:bodyPr/>
                    <a:lstStyle/>
                    <a:p>
                      <a:pPr>
                        <a:lnSpc>
                          <a:spcPct val="90000"/>
                        </a:lnSpc>
                      </a:pPr>
                      <a:endParaRPr lang="en-US" sz="550"/>
                    </a:p>
                  </a:txBody>
                  <a:tcPr anchor="ctr"/>
                </a:tc>
                <a:extLst>
                  <a:ext uri="{0D108BD9-81ED-4DB2-BD59-A6C34878D82A}">
                    <a16:rowId xmlns:a16="http://schemas.microsoft.com/office/drawing/2014/main" val="3698860503"/>
                  </a:ext>
                </a:extLst>
              </a:tr>
              <a:tr h="176868">
                <a:tc>
                  <a:txBody>
                    <a:bodyPr/>
                    <a:lstStyle/>
                    <a:p>
                      <a:pPr marL="0" marR="0" lvl="0" indent="0" algn="l" defTabSz="932742" rtl="0" eaLnBrk="1" fontAlgn="auto" latinLnBrk="0" hangingPunct="1">
                        <a:lnSpc>
                          <a:spcPct val="90000"/>
                        </a:lnSpc>
                        <a:spcBef>
                          <a:spcPts val="0"/>
                        </a:spcBef>
                        <a:spcAft>
                          <a:spcPts val="0"/>
                        </a:spcAft>
                        <a:buClrTx/>
                        <a:buSzTx/>
                        <a:buFontTx/>
                        <a:buNone/>
                        <a:tabLst/>
                        <a:defRPr/>
                      </a:pPr>
                      <a:r>
                        <a:rPr lang="de-de" sz="600" dirty="0"/>
                        <a:t>Monat 2</a:t>
                      </a:r>
                    </a:p>
                  </a:txBody>
                  <a:tcPr anchor="ctr">
                    <a:solidFill>
                      <a:schemeClr val="accent1">
                        <a:lumMod val="40000"/>
                        <a:lumOff val="60000"/>
                      </a:schemeClr>
                    </a:solidFill>
                  </a:tcPr>
                </a:tc>
                <a:tc>
                  <a:txBody>
                    <a:bodyPr/>
                    <a:lstStyle/>
                    <a:p>
                      <a:pPr>
                        <a:lnSpc>
                          <a:spcPct val="90000"/>
                        </a:lnSpc>
                      </a:pPr>
                      <a:r>
                        <a:rPr lang="de-de" sz="600" dirty="0"/>
                        <a:t>Einen Monat nach dem Start</a:t>
                      </a:r>
                    </a:p>
                  </a:txBody>
                  <a:tcPr anchor="ctr"/>
                </a:tc>
                <a:tc>
                  <a:txBody>
                    <a:bodyPr/>
                    <a:lstStyle/>
                    <a:p>
                      <a:pPr>
                        <a:lnSpc>
                          <a:spcPct val="90000"/>
                        </a:lnSpc>
                      </a:pPr>
                      <a:r>
                        <a:rPr lang="de-de" sz="600" dirty="0">
                          <a:solidFill>
                            <a:schemeClr val="bg1"/>
                          </a:solidFill>
                        </a:rPr>
                        <a:t>Kostenpflichtige Anzeige</a:t>
                      </a:r>
                    </a:p>
                  </a:txBody>
                  <a:tcPr anchor="ctr">
                    <a:solidFill>
                      <a:schemeClr val="accent6">
                        <a:lumMod val="60000"/>
                        <a:lumOff val="40000"/>
                      </a:schemeClr>
                    </a:solidFill>
                  </a:tcPr>
                </a:tc>
                <a:tc>
                  <a:txBody>
                    <a:bodyPr/>
                    <a:lstStyle/>
                    <a:p>
                      <a:pPr>
                        <a:lnSpc>
                          <a:spcPct val="90000"/>
                        </a:lnSpc>
                      </a:pPr>
                      <a:r>
                        <a:rPr lang="de-de" sz="600" dirty="0"/>
                        <a:t>Überprüfen Sie die Ergebnisse und passen Sie Text und Anzeigengestaltung nach Bedarf an.</a:t>
                      </a:r>
                    </a:p>
                  </a:txBody>
                  <a:tcPr anchor="ctr"/>
                </a:tc>
                <a:tc>
                  <a:txBody>
                    <a:bodyPr/>
                    <a:lstStyle/>
                    <a:p>
                      <a:pPr>
                        <a:lnSpc>
                          <a:spcPct val="90000"/>
                        </a:lnSpc>
                      </a:pPr>
                      <a:endParaRPr lang="en-US" sz="550"/>
                    </a:p>
                  </a:txBody>
                  <a:tcPr anchor="ctr"/>
                </a:tc>
                <a:tc>
                  <a:txBody>
                    <a:bodyPr/>
                    <a:lstStyle/>
                    <a:p>
                      <a:pPr>
                        <a:lnSpc>
                          <a:spcPct val="90000"/>
                        </a:lnSpc>
                      </a:pPr>
                      <a:endParaRPr lang="en-US" sz="550" dirty="0"/>
                    </a:p>
                  </a:txBody>
                  <a:tcPr anchor="ctr"/>
                </a:tc>
                <a:extLst>
                  <a:ext uri="{0D108BD9-81ED-4DB2-BD59-A6C34878D82A}">
                    <a16:rowId xmlns:a16="http://schemas.microsoft.com/office/drawing/2014/main" val="2535969055"/>
                  </a:ext>
                </a:extLst>
              </a:tr>
              <a:tr h="183529">
                <a:tc>
                  <a:txBody>
                    <a:bodyPr/>
                    <a:lstStyle/>
                    <a:p>
                      <a:pPr marL="0" marR="0" lvl="0" indent="0" algn="l" defTabSz="932742" rtl="0" eaLnBrk="1" fontAlgn="auto" latinLnBrk="0" hangingPunct="1">
                        <a:lnSpc>
                          <a:spcPct val="90000"/>
                        </a:lnSpc>
                        <a:spcBef>
                          <a:spcPts val="0"/>
                        </a:spcBef>
                        <a:spcAft>
                          <a:spcPts val="0"/>
                        </a:spcAft>
                        <a:buClrTx/>
                        <a:buSzTx/>
                        <a:buFontTx/>
                        <a:buNone/>
                        <a:tabLst/>
                        <a:defRPr/>
                      </a:pPr>
                      <a:r>
                        <a:rPr lang="de-de" sz="600" dirty="0"/>
                        <a:t>Monat 2</a:t>
                      </a:r>
                    </a:p>
                  </a:txBody>
                  <a:tcPr anchor="ctr">
                    <a:solidFill>
                      <a:schemeClr val="accent1">
                        <a:lumMod val="40000"/>
                        <a:lumOff val="60000"/>
                      </a:schemeClr>
                    </a:solidFill>
                  </a:tcPr>
                </a:tc>
                <a:tc>
                  <a:txBody>
                    <a:bodyPr/>
                    <a:lstStyle/>
                    <a:p>
                      <a:pPr>
                        <a:lnSpc>
                          <a:spcPct val="90000"/>
                        </a:lnSpc>
                      </a:pPr>
                      <a:r>
                        <a:rPr lang="de-de" sz="600" dirty="0"/>
                        <a:t>Wenn das Verkehrsaufkommen den Schwellenwert erreicht</a:t>
                      </a:r>
                    </a:p>
                  </a:txBody>
                  <a:tcPr anchor="ctr"/>
                </a:tc>
                <a:tc>
                  <a:txBody>
                    <a:bodyPr/>
                    <a:lstStyle/>
                    <a:p>
                      <a:pPr>
                        <a:lnSpc>
                          <a:spcPct val="90000"/>
                        </a:lnSpc>
                      </a:pPr>
                      <a:r>
                        <a:rPr lang="de-de" sz="600" dirty="0">
                          <a:solidFill>
                            <a:schemeClr val="bg1"/>
                          </a:solidFill>
                        </a:rPr>
                        <a:t>Kostenpflichtige Anzeige</a:t>
                      </a:r>
                    </a:p>
                  </a:txBody>
                  <a:tcPr anchor="ctr">
                    <a:solidFill>
                      <a:schemeClr val="accent6">
                        <a:lumMod val="60000"/>
                        <a:lumOff val="40000"/>
                      </a:schemeClr>
                    </a:solidFill>
                  </a:tcPr>
                </a:tc>
                <a:tc>
                  <a:txBody>
                    <a:bodyPr/>
                    <a:lstStyle/>
                    <a:p>
                      <a:pPr>
                        <a:lnSpc>
                          <a:spcPct val="90000"/>
                        </a:lnSpc>
                      </a:pPr>
                      <a:r>
                        <a:rPr lang="de-de" sz="600" dirty="0"/>
                        <a:t>Starten Sie eine Retargeting-Kampagne.</a:t>
                      </a:r>
                    </a:p>
                  </a:txBody>
                  <a:tcPr anchor="ctr"/>
                </a:tc>
                <a:tc>
                  <a:txBody>
                    <a:bodyPr/>
                    <a:lstStyle/>
                    <a:p>
                      <a:pPr>
                        <a:lnSpc>
                          <a:spcPct val="90000"/>
                        </a:lnSpc>
                      </a:pPr>
                      <a:endParaRPr lang="en-US" sz="550"/>
                    </a:p>
                  </a:txBody>
                  <a:tcPr anchor="ctr"/>
                </a:tc>
                <a:tc>
                  <a:txBody>
                    <a:bodyPr/>
                    <a:lstStyle/>
                    <a:p>
                      <a:pPr>
                        <a:lnSpc>
                          <a:spcPct val="90000"/>
                        </a:lnSpc>
                      </a:pPr>
                      <a:endParaRPr lang="en-US" sz="550" dirty="0"/>
                    </a:p>
                  </a:txBody>
                  <a:tcPr anchor="ctr"/>
                </a:tc>
                <a:extLst>
                  <a:ext uri="{0D108BD9-81ED-4DB2-BD59-A6C34878D82A}">
                    <a16:rowId xmlns:a16="http://schemas.microsoft.com/office/drawing/2014/main" val="3518840683"/>
                  </a:ext>
                </a:extLst>
              </a:tr>
              <a:tr h="176868">
                <a:tc>
                  <a:txBody>
                    <a:bodyPr/>
                    <a:lstStyle/>
                    <a:p>
                      <a:pPr>
                        <a:lnSpc>
                          <a:spcPct val="90000"/>
                        </a:lnSpc>
                      </a:pPr>
                      <a:r>
                        <a:rPr lang="de-de" sz="600" dirty="0"/>
                        <a:t>Monat 2</a:t>
                      </a:r>
                    </a:p>
                  </a:txBody>
                  <a:tcPr anchor="ctr">
                    <a:solidFill>
                      <a:schemeClr val="accent1">
                        <a:lumMod val="40000"/>
                        <a:lumOff val="60000"/>
                      </a:schemeClr>
                    </a:solidFill>
                  </a:tcPr>
                </a:tc>
                <a:tc>
                  <a:txBody>
                    <a:bodyPr/>
                    <a:lstStyle/>
                    <a:p>
                      <a:pPr>
                        <a:lnSpc>
                          <a:spcPct val="90000"/>
                        </a:lnSpc>
                      </a:pPr>
                      <a:r>
                        <a:rPr lang="de-de" sz="600" dirty="0"/>
                        <a:t>Zwei Wochen Post senden #2</a:t>
                      </a:r>
                    </a:p>
                  </a:txBody>
                  <a:tcPr anchor="ctr"/>
                </a:tc>
                <a:tc>
                  <a:txBody>
                    <a:bodyPr/>
                    <a:lstStyle/>
                    <a:p>
                      <a:pPr>
                        <a:lnSpc>
                          <a:spcPct val="90000"/>
                        </a:lnSpc>
                      </a:pPr>
                      <a:r>
                        <a:rPr lang="de-de" sz="600" dirty="0">
                          <a:solidFill>
                            <a:schemeClr val="bg1"/>
                          </a:solidFill>
                        </a:rPr>
                        <a:t>E-Mail</a:t>
                      </a:r>
                    </a:p>
                  </a:txBody>
                  <a:tcPr anchor="ctr">
                    <a:solidFill>
                      <a:schemeClr val="accent4"/>
                    </a:solidFill>
                  </a:tcPr>
                </a:tc>
                <a:tc>
                  <a:txBody>
                    <a:bodyPr/>
                    <a:lstStyle/>
                    <a:p>
                      <a:pPr>
                        <a:lnSpc>
                          <a:spcPct val="90000"/>
                        </a:lnSpc>
                      </a:pPr>
                      <a:r>
                        <a:rPr lang="de-de" sz="600" dirty="0"/>
                        <a:t>Optimieren Sie die Betreffzeile. </a:t>
                      </a:r>
                    </a:p>
                  </a:txBody>
                  <a:tcPr anchor="ctr"/>
                </a:tc>
                <a:tc>
                  <a:txBody>
                    <a:bodyPr/>
                    <a:lstStyle/>
                    <a:p>
                      <a:pPr>
                        <a:lnSpc>
                          <a:spcPct val="90000"/>
                        </a:lnSpc>
                      </a:pPr>
                      <a:endParaRPr lang="en-US" sz="550"/>
                    </a:p>
                  </a:txBody>
                  <a:tcPr anchor="ctr"/>
                </a:tc>
                <a:tc>
                  <a:txBody>
                    <a:bodyPr/>
                    <a:lstStyle/>
                    <a:p>
                      <a:pPr>
                        <a:lnSpc>
                          <a:spcPct val="90000"/>
                        </a:lnSpc>
                      </a:pPr>
                      <a:endParaRPr lang="en-US" sz="550" dirty="0"/>
                    </a:p>
                  </a:txBody>
                  <a:tcPr anchor="ctr"/>
                </a:tc>
                <a:extLst>
                  <a:ext uri="{0D108BD9-81ED-4DB2-BD59-A6C34878D82A}">
                    <a16:rowId xmlns:a16="http://schemas.microsoft.com/office/drawing/2014/main" val="518505749"/>
                  </a:ext>
                </a:extLst>
              </a:tr>
              <a:tr h="176868">
                <a:tc>
                  <a:txBody>
                    <a:bodyPr/>
                    <a:lstStyle/>
                    <a:p>
                      <a:pPr>
                        <a:lnSpc>
                          <a:spcPct val="90000"/>
                        </a:lnSpc>
                      </a:pPr>
                      <a:r>
                        <a:rPr lang="de-de" sz="600" dirty="0"/>
                        <a:t>Monat 2</a:t>
                      </a:r>
                    </a:p>
                  </a:txBody>
                  <a:tcPr anchor="ctr">
                    <a:solidFill>
                      <a:schemeClr val="accent1">
                        <a:lumMod val="40000"/>
                        <a:lumOff val="60000"/>
                      </a:schemeClr>
                    </a:solidFill>
                  </a:tcPr>
                </a:tc>
                <a:tc>
                  <a:txBody>
                    <a:bodyPr/>
                    <a:lstStyle/>
                    <a:p>
                      <a:pPr>
                        <a:lnSpc>
                          <a:spcPct val="90000"/>
                        </a:lnSpc>
                      </a:pPr>
                      <a:r>
                        <a:rPr lang="de-de" sz="600" dirty="0"/>
                        <a:t>Zwei Wochen Post senden #2</a:t>
                      </a:r>
                    </a:p>
                  </a:txBody>
                  <a:tcPr anchor="ctr"/>
                </a:tc>
                <a:tc>
                  <a:txBody>
                    <a:bodyPr/>
                    <a:lstStyle/>
                    <a:p>
                      <a:pPr>
                        <a:lnSpc>
                          <a:spcPct val="90000"/>
                        </a:lnSpc>
                      </a:pPr>
                      <a:r>
                        <a:rPr lang="de-de" sz="600" dirty="0">
                          <a:solidFill>
                            <a:schemeClr val="bg1"/>
                          </a:solidFill>
                        </a:rPr>
                        <a:t>E-Mail</a:t>
                      </a:r>
                    </a:p>
                  </a:txBody>
                  <a:tcPr anchor="ctr">
                    <a:solidFill>
                      <a:schemeClr val="accent4"/>
                    </a:solidFill>
                  </a:tcPr>
                </a:tc>
                <a:tc>
                  <a:txBody>
                    <a:bodyPr/>
                    <a:lstStyle/>
                    <a:p>
                      <a:pPr>
                        <a:lnSpc>
                          <a:spcPct val="90000"/>
                        </a:lnSpc>
                      </a:pPr>
                      <a:r>
                        <a:rPr lang="de-de" sz="600" dirty="0"/>
                        <a:t>E-Mail #3 senden</a:t>
                      </a:r>
                    </a:p>
                  </a:txBody>
                  <a:tcPr anchor="ctr"/>
                </a:tc>
                <a:tc>
                  <a:txBody>
                    <a:bodyPr/>
                    <a:lstStyle/>
                    <a:p>
                      <a:pPr>
                        <a:lnSpc>
                          <a:spcPct val="90000"/>
                        </a:lnSpc>
                      </a:pPr>
                      <a:endParaRPr lang="en-US" sz="550" dirty="0"/>
                    </a:p>
                  </a:txBody>
                  <a:tcPr anchor="ctr"/>
                </a:tc>
                <a:tc>
                  <a:txBody>
                    <a:bodyPr/>
                    <a:lstStyle/>
                    <a:p>
                      <a:pPr>
                        <a:lnSpc>
                          <a:spcPct val="90000"/>
                        </a:lnSpc>
                      </a:pPr>
                      <a:endParaRPr lang="en-US" sz="550" dirty="0"/>
                    </a:p>
                  </a:txBody>
                  <a:tcPr anchor="ctr"/>
                </a:tc>
                <a:extLst>
                  <a:ext uri="{0D108BD9-81ED-4DB2-BD59-A6C34878D82A}">
                    <a16:rowId xmlns:a16="http://schemas.microsoft.com/office/drawing/2014/main" val="1943257439"/>
                  </a:ext>
                </a:extLst>
              </a:tr>
              <a:tr h="176868">
                <a:tc>
                  <a:txBody>
                    <a:bodyPr/>
                    <a:lstStyle/>
                    <a:p>
                      <a:pPr>
                        <a:lnSpc>
                          <a:spcPct val="90000"/>
                        </a:lnSpc>
                      </a:pPr>
                      <a:r>
                        <a:rPr lang="de-de" sz="600" dirty="0"/>
                        <a:t>Monat 2</a:t>
                      </a:r>
                    </a:p>
                  </a:txBody>
                  <a:tcPr anchor="ctr">
                    <a:solidFill>
                      <a:schemeClr val="accent1">
                        <a:lumMod val="40000"/>
                        <a:lumOff val="60000"/>
                      </a:schemeClr>
                    </a:solidFill>
                  </a:tcPr>
                </a:tc>
                <a:tc>
                  <a:txBody>
                    <a:bodyPr/>
                    <a:lstStyle/>
                    <a:p>
                      <a:pPr>
                        <a:lnSpc>
                          <a:spcPct val="90000"/>
                        </a:lnSpc>
                      </a:pPr>
                      <a:r>
                        <a:rPr lang="de-de" sz="600" dirty="0"/>
                        <a:t>Zwei Wochen nach Organischem Post #3</a:t>
                      </a:r>
                    </a:p>
                  </a:txBody>
                  <a:tcPr anchor="ctr"/>
                </a:tc>
                <a:tc>
                  <a:txBody>
                    <a:bodyPr/>
                    <a:lstStyle/>
                    <a:p>
                      <a:pPr>
                        <a:lnSpc>
                          <a:spcPct val="90000"/>
                        </a:lnSpc>
                      </a:pPr>
                      <a:r>
                        <a:rPr lang="de-de" sz="600" dirty="0">
                          <a:solidFill>
                            <a:schemeClr val="bg1"/>
                          </a:solidFill>
                        </a:rPr>
                        <a:t>Organische Social-Media-Beiträge</a:t>
                      </a:r>
                    </a:p>
                  </a:txBody>
                  <a:tcPr anchor="ctr">
                    <a:solidFill>
                      <a:schemeClr val="accent1"/>
                    </a:solidFill>
                  </a:tcPr>
                </a:tc>
                <a:tc>
                  <a:txBody>
                    <a:bodyPr/>
                    <a:lstStyle/>
                    <a:p>
                      <a:pPr marL="0" marR="0" lvl="0" indent="0" algn="l" defTabSz="932742" rtl="0" eaLnBrk="1" fontAlgn="auto" latinLnBrk="0" hangingPunct="1">
                        <a:lnSpc>
                          <a:spcPct val="90000"/>
                        </a:lnSpc>
                        <a:spcBef>
                          <a:spcPts val="0"/>
                        </a:spcBef>
                        <a:spcAft>
                          <a:spcPts val="0"/>
                        </a:spcAft>
                        <a:buClrTx/>
                        <a:buSzTx/>
                        <a:buFontTx/>
                        <a:buNone/>
                        <a:tabLst/>
                        <a:defRPr/>
                      </a:pPr>
                      <a:r>
                        <a:rPr lang="de-de" sz="600" dirty="0"/>
                        <a:t>Organischer Social-Media-Beitrag #4, der für die Hero-Asset-URL wirbt.</a:t>
                      </a:r>
                    </a:p>
                  </a:txBody>
                  <a:tcPr anchor="ctr"/>
                </a:tc>
                <a:tc>
                  <a:txBody>
                    <a:bodyPr/>
                    <a:lstStyle/>
                    <a:p>
                      <a:pPr>
                        <a:lnSpc>
                          <a:spcPct val="90000"/>
                        </a:lnSpc>
                      </a:pPr>
                      <a:endParaRPr lang="en-US" sz="550" dirty="0"/>
                    </a:p>
                  </a:txBody>
                  <a:tcPr anchor="ctr"/>
                </a:tc>
                <a:tc>
                  <a:txBody>
                    <a:bodyPr/>
                    <a:lstStyle/>
                    <a:p>
                      <a:pPr>
                        <a:lnSpc>
                          <a:spcPct val="90000"/>
                        </a:lnSpc>
                      </a:pPr>
                      <a:endParaRPr lang="en-US" sz="550" dirty="0"/>
                    </a:p>
                  </a:txBody>
                  <a:tcPr anchor="ctr"/>
                </a:tc>
                <a:extLst>
                  <a:ext uri="{0D108BD9-81ED-4DB2-BD59-A6C34878D82A}">
                    <a16:rowId xmlns:a16="http://schemas.microsoft.com/office/drawing/2014/main" val="3885493789"/>
                  </a:ext>
                </a:extLst>
              </a:tr>
              <a:tr h="176868">
                <a:tc>
                  <a:txBody>
                    <a:bodyPr/>
                    <a:lstStyle/>
                    <a:p>
                      <a:pPr>
                        <a:lnSpc>
                          <a:spcPct val="90000"/>
                        </a:lnSpc>
                      </a:pPr>
                      <a:r>
                        <a:rPr lang="de-de" sz="600" dirty="0"/>
                        <a:t>Monat 3</a:t>
                      </a:r>
                    </a:p>
                  </a:txBody>
                  <a:tcPr anchor="ctr">
                    <a:solidFill>
                      <a:schemeClr val="tx2">
                        <a:lumMod val="60000"/>
                        <a:lumOff val="40000"/>
                      </a:schemeClr>
                    </a:solidFill>
                  </a:tcPr>
                </a:tc>
                <a:tc>
                  <a:txBody>
                    <a:bodyPr/>
                    <a:lstStyle/>
                    <a:p>
                      <a:pPr>
                        <a:lnSpc>
                          <a:spcPct val="90000"/>
                        </a:lnSpc>
                      </a:pPr>
                      <a:r>
                        <a:rPr lang="de-de" sz="600" dirty="0"/>
                        <a:t>Zwei Monate nach dem Start</a:t>
                      </a:r>
                    </a:p>
                  </a:txBody>
                  <a:tcPr anchor="ctr"/>
                </a:tc>
                <a:tc>
                  <a:txBody>
                    <a:bodyPr/>
                    <a:lstStyle/>
                    <a:p>
                      <a:pPr>
                        <a:lnSpc>
                          <a:spcPct val="90000"/>
                        </a:lnSpc>
                      </a:pPr>
                      <a:r>
                        <a:rPr lang="de-de" sz="600" dirty="0">
                          <a:solidFill>
                            <a:schemeClr val="bg1"/>
                          </a:solidFill>
                        </a:rPr>
                        <a:t>Bezahlte Social-Media-Ads</a:t>
                      </a:r>
                    </a:p>
                  </a:txBody>
                  <a:tcPr anchor="ctr">
                    <a:solidFill>
                      <a:schemeClr val="accent2"/>
                    </a:solidFill>
                  </a:tcPr>
                </a:tc>
                <a:tc>
                  <a:txBody>
                    <a:bodyPr/>
                    <a:lstStyle/>
                    <a:p>
                      <a:pPr marL="0" marR="0" lvl="0" indent="0" algn="l" defTabSz="932742" rtl="0" eaLnBrk="1" fontAlgn="auto" latinLnBrk="0" hangingPunct="1">
                        <a:lnSpc>
                          <a:spcPct val="90000"/>
                        </a:lnSpc>
                        <a:spcBef>
                          <a:spcPts val="0"/>
                        </a:spcBef>
                        <a:spcAft>
                          <a:spcPts val="0"/>
                        </a:spcAft>
                        <a:buClrTx/>
                        <a:buSzTx/>
                        <a:buFontTx/>
                        <a:buNone/>
                        <a:tabLst/>
                        <a:defRPr/>
                      </a:pPr>
                      <a:r>
                        <a:rPr lang="de-de" sz="600" spc="-20" dirty="0">
                          <a:cs typeface="Arial"/>
                        </a:rPr>
                        <a:t>Bewerten Sie die Kampagnenleistung </a:t>
                      </a:r>
                      <a:r>
                        <a:rPr lang="de-de" sz="600" dirty="0">
                          <a:cs typeface="Arial" panose="020B0604020202020204" pitchFamily="34" charset="0"/>
                        </a:rPr>
                        <a:t> (CTR, CPC). Aktualisieren von Texten, A/B-Tests, verschiedene Messaging-Varianten und Verfeinerungen der Zielgruppe. </a:t>
                      </a:r>
                      <a:endParaRPr lang="en-US" sz="600" dirty="0"/>
                    </a:p>
                  </a:txBody>
                  <a:tcPr anchor="ctr"/>
                </a:tc>
                <a:tc>
                  <a:txBody>
                    <a:bodyPr/>
                    <a:lstStyle/>
                    <a:p>
                      <a:pPr>
                        <a:lnSpc>
                          <a:spcPct val="90000"/>
                        </a:lnSpc>
                      </a:pPr>
                      <a:endParaRPr lang="en-US" sz="550" dirty="0"/>
                    </a:p>
                  </a:txBody>
                  <a:tcPr anchor="ctr"/>
                </a:tc>
                <a:tc>
                  <a:txBody>
                    <a:bodyPr/>
                    <a:lstStyle/>
                    <a:p>
                      <a:pPr>
                        <a:lnSpc>
                          <a:spcPct val="90000"/>
                        </a:lnSpc>
                      </a:pPr>
                      <a:endParaRPr lang="en-US" sz="550" dirty="0"/>
                    </a:p>
                  </a:txBody>
                  <a:tcPr anchor="ctr"/>
                </a:tc>
                <a:extLst>
                  <a:ext uri="{0D108BD9-81ED-4DB2-BD59-A6C34878D82A}">
                    <a16:rowId xmlns:a16="http://schemas.microsoft.com/office/drawing/2014/main" val="1718700839"/>
                  </a:ext>
                </a:extLst>
              </a:tr>
              <a:tr h="176868">
                <a:tc>
                  <a:txBody>
                    <a:bodyPr/>
                    <a:lstStyle/>
                    <a:p>
                      <a:pPr>
                        <a:lnSpc>
                          <a:spcPct val="90000"/>
                        </a:lnSpc>
                      </a:pPr>
                      <a:r>
                        <a:rPr lang="de-de" sz="600" dirty="0"/>
                        <a:t>Monat 3</a:t>
                      </a:r>
                    </a:p>
                  </a:txBody>
                  <a:tcPr anchor="ctr">
                    <a:solidFill>
                      <a:schemeClr val="tx2">
                        <a:lumMod val="60000"/>
                        <a:lumOff val="40000"/>
                      </a:schemeClr>
                    </a:solidFill>
                  </a:tcPr>
                </a:tc>
                <a:tc>
                  <a:txBody>
                    <a:bodyPr/>
                    <a:lstStyle/>
                    <a:p>
                      <a:pPr>
                        <a:lnSpc>
                          <a:spcPct val="90000"/>
                        </a:lnSpc>
                      </a:pPr>
                      <a:r>
                        <a:rPr lang="de-de" sz="600" dirty="0"/>
                        <a:t>Zwei Wochen nach dem organischen Beitrag #4</a:t>
                      </a:r>
                    </a:p>
                  </a:txBody>
                  <a:tcPr anchor="ctr"/>
                </a:tc>
                <a:tc>
                  <a:txBody>
                    <a:bodyPr/>
                    <a:lstStyle/>
                    <a:p>
                      <a:pPr>
                        <a:lnSpc>
                          <a:spcPct val="90000"/>
                        </a:lnSpc>
                      </a:pPr>
                      <a:r>
                        <a:rPr lang="de-de" sz="600" dirty="0">
                          <a:solidFill>
                            <a:schemeClr val="bg1"/>
                          </a:solidFill>
                        </a:rPr>
                        <a:t>Organische Social-Media-Beiträge</a:t>
                      </a:r>
                    </a:p>
                  </a:txBody>
                  <a:tcPr anchor="ctr">
                    <a:solidFill>
                      <a:schemeClr val="accent1"/>
                    </a:solidFill>
                  </a:tcPr>
                </a:tc>
                <a:tc>
                  <a:txBody>
                    <a:bodyPr/>
                    <a:lstStyle/>
                    <a:p>
                      <a:pPr marL="0" marR="0" lvl="0" indent="0" algn="l" defTabSz="932742" rtl="0" eaLnBrk="1" fontAlgn="auto" latinLnBrk="0" hangingPunct="1">
                        <a:lnSpc>
                          <a:spcPct val="90000"/>
                        </a:lnSpc>
                        <a:spcBef>
                          <a:spcPts val="0"/>
                        </a:spcBef>
                        <a:spcAft>
                          <a:spcPts val="0"/>
                        </a:spcAft>
                        <a:buClrTx/>
                        <a:buSzTx/>
                        <a:buFontTx/>
                        <a:buNone/>
                        <a:tabLst/>
                        <a:defRPr/>
                      </a:pPr>
                      <a:r>
                        <a:rPr lang="de-de" sz="600" dirty="0"/>
                        <a:t>Organischer Social-Media-Beitrag #5, der für die Hero-Asset-URL wirbt.</a:t>
                      </a:r>
                    </a:p>
                  </a:txBody>
                  <a:tcPr anchor="ctr"/>
                </a:tc>
                <a:tc>
                  <a:txBody>
                    <a:bodyPr/>
                    <a:lstStyle/>
                    <a:p>
                      <a:pPr>
                        <a:lnSpc>
                          <a:spcPct val="90000"/>
                        </a:lnSpc>
                      </a:pPr>
                      <a:endParaRPr lang="en-US" sz="550" dirty="0"/>
                    </a:p>
                  </a:txBody>
                  <a:tcPr anchor="ctr"/>
                </a:tc>
                <a:tc>
                  <a:txBody>
                    <a:bodyPr/>
                    <a:lstStyle/>
                    <a:p>
                      <a:pPr>
                        <a:lnSpc>
                          <a:spcPct val="90000"/>
                        </a:lnSpc>
                      </a:pPr>
                      <a:endParaRPr lang="en-US" sz="550" dirty="0"/>
                    </a:p>
                  </a:txBody>
                  <a:tcPr anchor="ctr"/>
                </a:tc>
                <a:extLst>
                  <a:ext uri="{0D108BD9-81ED-4DB2-BD59-A6C34878D82A}">
                    <a16:rowId xmlns:a16="http://schemas.microsoft.com/office/drawing/2014/main" val="2806817371"/>
                  </a:ext>
                </a:extLst>
              </a:tr>
              <a:tr h="176868">
                <a:tc>
                  <a:txBody>
                    <a:bodyPr/>
                    <a:lstStyle/>
                    <a:p>
                      <a:pPr marL="0" marR="0" lvl="0" indent="0" algn="l" defTabSz="932742" rtl="0" eaLnBrk="1" fontAlgn="auto" latinLnBrk="0" hangingPunct="1">
                        <a:lnSpc>
                          <a:spcPct val="90000"/>
                        </a:lnSpc>
                        <a:spcBef>
                          <a:spcPts val="0"/>
                        </a:spcBef>
                        <a:spcAft>
                          <a:spcPts val="0"/>
                        </a:spcAft>
                        <a:buClrTx/>
                        <a:buSzTx/>
                        <a:buFontTx/>
                        <a:buNone/>
                        <a:tabLst/>
                        <a:defRPr/>
                      </a:pPr>
                      <a:r>
                        <a:rPr lang="de-de" sz="600" dirty="0"/>
                        <a:t>Monat 3</a:t>
                      </a:r>
                    </a:p>
                  </a:txBody>
                  <a:tcPr anchor="ctr">
                    <a:solidFill>
                      <a:schemeClr val="tx2">
                        <a:lumMod val="60000"/>
                        <a:lumOff val="40000"/>
                      </a:schemeClr>
                    </a:solidFill>
                  </a:tcPr>
                </a:tc>
                <a:tc>
                  <a:txBody>
                    <a:bodyPr/>
                    <a:lstStyle/>
                    <a:p>
                      <a:pPr>
                        <a:lnSpc>
                          <a:spcPct val="90000"/>
                        </a:lnSpc>
                      </a:pPr>
                      <a:r>
                        <a:rPr lang="de-de" sz="600" dirty="0"/>
                        <a:t>Zwei Monate nach dem Start</a:t>
                      </a:r>
                    </a:p>
                  </a:txBody>
                  <a:tcPr anchor="ctr"/>
                </a:tc>
                <a:tc>
                  <a:txBody>
                    <a:bodyPr/>
                    <a:lstStyle/>
                    <a:p>
                      <a:pPr>
                        <a:lnSpc>
                          <a:spcPct val="90000"/>
                        </a:lnSpc>
                      </a:pPr>
                      <a:r>
                        <a:rPr lang="de-de" sz="600" dirty="0">
                          <a:solidFill>
                            <a:schemeClr val="bg1"/>
                          </a:solidFill>
                        </a:rPr>
                        <a:t>Kostenpflichtige Anzeige</a:t>
                      </a:r>
                    </a:p>
                  </a:txBody>
                  <a:tcPr anchor="ctr">
                    <a:solidFill>
                      <a:schemeClr val="accent6">
                        <a:lumMod val="60000"/>
                        <a:lumOff val="40000"/>
                      </a:schemeClr>
                    </a:solidFill>
                  </a:tcPr>
                </a:tc>
                <a:tc>
                  <a:txBody>
                    <a:bodyPr/>
                    <a:lstStyle/>
                    <a:p>
                      <a:pPr>
                        <a:lnSpc>
                          <a:spcPct val="90000"/>
                        </a:lnSpc>
                      </a:pPr>
                      <a:r>
                        <a:rPr lang="de-de" sz="600" dirty="0"/>
                        <a:t>Überprüfen Sie die Ergebnisse, und passen Sie Text und Anzeigengestaltung nach Bedarf an.</a:t>
                      </a:r>
                    </a:p>
                  </a:txBody>
                  <a:tcPr anchor="ctr"/>
                </a:tc>
                <a:tc>
                  <a:txBody>
                    <a:bodyPr/>
                    <a:lstStyle/>
                    <a:p>
                      <a:pPr marL="0" marR="0" lvl="0" indent="0" algn="l" defTabSz="932742" rtl="0" eaLnBrk="1" fontAlgn="auto" latinLnBrk="0" hangingPunct="1">
                        <a:lnSpc>
                          <a:spcPct val="90000"/>
                        </a:lnSpc>
                        <a:spcBef>
                          <a:spcPts val="0"/>
                        </a:spcBef>
                        <a:spcAft>
                          <a:spcPts val="0"/>
                        </a:spcAft>
                        <a:buClrTx/>
                        <a:buSzTx/>
                        <a:buFontTx/>
                        <a:buNone/>
                        <a:tabLst/>
                        <a:defRPr/>
                      </a:pPr>
                      <a:endParaRPr lang="en-US" sz="550" dirty="0"/>
                    </a:p>
                  </a:txBody>
                  <a:tcPr anchor="ctr"/>
                </a:tc>
                <a:tc>
                  <a:txBody>
                    <a:bodyPr/>
                    <a:lstStyle/>
                    <a:p>
                      <a:pPr>
                        <a:lnSpc>
                          <a:spcPct val="90000"/>
                        </a:lnSpc>
                      </a:pPr>
                      <a:endParaRPr lang="en-US" sz="550" dirty="0"/>
                    </a:p>
                  </a:txBody>
                  <a:tcPr anchor="ctr"/>
                </a:tc>
                <a:extLst>
                  <a:ext uri="{0D108BD9-81ED-4DB2-BD59-A6C34878D82A}">
                    <a16:rowId xmlns:a16="http://schemas.microsoft.com/office/drawing/2014/main" val="2253309192"/>
                  </a:ext>
                </a:extLst>
              </a:tr>
              <a:tr h="176868">
                <a:tc>
                  <a:txBody>
                    <a:bodyPr/>
                    <a:lstStyle/>
                    <a:p>
                      <a:pPr>
                        <a:lnSpc>
                          <a:spcPct val="90000"/>
                        </a:lnSpc>
                      </a:pPr>
                      <a:r>
                        <a:rPr lang="de-de" sz="600" dirty="0"/>
                        <a:t>Monat 3</a:t>
                      </a:r>
                    </a:p>
                  </a:txBody>
                  <a:tcPr anchor="ctr">
                    <a:solidFill>
                      <a:schemeClr val="tx2">
                        <a:lumMod val="60000"/>
                        <a:lumOff val="40000"/>
                      </a:schemeClr>
                    </a:solidFill>
                  </a:tcPr>
                </a:tc>
                <a:tc>
                  <a:txBody>
                    <a:bodyPr/>
                    <a:lstStyle/>
                    <a:p>
                      <a:pPr>
                        <a:lnSpc>
                          <a:spcPct val="90000"/>
                        </a:lnSpc>
                      </a:pPr>
                      <a:r>
                        <a:rPr lang="de-de" sz="600" dirty="0"/>
                        <a:t>Zwei Wochen nach dem organischen Beitrag #5</a:t>
                      </a:r>
                    </a:p>
                  </a:txBody>
                  <a:tcPr anchor="ctr"/>
                </a:tc>
                <a:tc>
                  <a:txBody>
                    <a:bodyPr/>
                    <a:lstStyle/>
                    <a:p>
                      <a:pPr>
                        <a:lnSpc>
                          <a:spcPct val="90000"/>
                        </a:lnSpc>
                      </a:pPr>
                      <a:r>
                        <a:rPr lang="de-de" sz="600" dirty="0">
                          <a:solidFill>
                            <a:schemeClr val="bg1"/>
                          </a:solidFill>
                        </a:rPr>
                        <a:t>Organische Social-Media-Beiträge</a:t>
                      </a:r>
                    </a:p>
                  </a:txBody>
                  <a:tcPr anchor="ctr">
                    <a:solidFill>
                      <a:schemeClr val="accent1"/>
                    </a:solidFill>
                  </a:tcPr>
                </a:tc>
                <a:tc>
                  <a:txBody>
                    <a:bodyPr/>
                    <a:lstStyle/>
                    <a:p>
                      <a:pPr marL="0" marR="0" lvl="0" indent="0" algn="l" defTabSz="932742" rtl="0" eaLnBrk="1" fontAlgn="auto" latinLnBrk="0" hangingPunct="1">
                        <a:lnSpc>
                          <a:spcPct val="90000"/>
                        </a:lnSpc>
                        <a:spcBef>
                          <a:spcPts val="0"/>
                        </a:spcBef>
                        <a:spcAft>
                          <a:spcPts val="0"/>
                        </a:spcAft>
                        <a:buClrTx/>
                        <a:buSzTx/>
                        <a:buFontTx/>
                        <a:buNone/>
                        <a:tabLst/>
                        <a:defRPr/>
                      </a:pPr>
                      <a:r>
                        <a:rPr lang="de-de" sz="600" dirty="0"/>
                        <a:t>Organischer Social-Media-Beitrag #6, der für die Hero-Asset-URL wirbt.</a:t>
                      </a:r>
                    </a:p>
                  </a:txBody>
                  <a:tcPr anchor="ctr"/>
                </a:tc>
                <a:tc>
                  <a:txBody>
                    <a:bodyPr/>
                    <a:lstStyle/>
                    <a:p>
                      <a:pPr>
                        <a:lnSpc>
                          <a:spcPct val="90000"/>
                        </a:lnSpc>
                      </a:pPr>
                      <a:endParaRPr lang="en-US" sz="550" dirty="0"/>
                    </a:p>
                  </a:txBody>
                  <a:tcPr anchor="ctr"/>
                </a:tc>
                <a:tc>
                  <a:txBody>
                    <a:bodyPr/>
                    <a:lstStyle/>
                    <a:p>
                      <a:pPr>
                        <a:lnSpc>
                          <a:spcPct val="90000"/>
                        </a:lnSpc>
                      </a:pPr>
                      <a:endParaRPr lang="en-US" sz="550" dirty="0"/>
                    </a:p>
                  </a:txBody>
                  <a:tcPr anchor="ctr"/>
                </a:tc>
                <a:extLst>
                  <a:ext uri="{0D108BD9-81ED-4DB2-BD59-A6C34878D82A}">
                    <a16:rowId xmlns:a16="http://schemas.microsoft.com/office/drawing/2014/main" val="3549952111"/>
                  </a:ext>
                </a:extLst>
              </a:tr>
            </a:tbl>
          </a:graphicData>
        </a:graphic>
      </p:graphicFrame>
    </p:spTree>
    <p:extLst>
      <p:ext uri="{BB962C8B-B14F-4D97-AF65-F5344CB8AC3E}">
        <p14:creationId xmlns:p14="http://schemas.microsoft.com/office/powerpoint/2010/main" val="163606277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DCEAA-DFE8-CF5C-9D63-D3EF429E4870}"/>
              </a:ext>
            </a:extLst>
          </p:cNvPr>
          <p:cNvSpPr>
            <a:spLocks noGrp="1"/>
          </p:cNvSpPr>
          <p:nvPr>
            <p:ph type="title"/>
          </p:nvPr>
        </p:nvSpPr>
        <p:spPr/>
        <p:txBody>
          <a:bodyPr/>
          <a:lstStyle/>
          <a:p>
            <a:r>
              <a:rPr lang="de-de" dirty="0"/>
              <a:t>Leads auswählen und qualifizieren</a:t>
            </a:r>
          </a:p>
        </p:txBody>
      </p:sp>
      <p:sp>
        <p:nvSpPr>
          <p:cNvPr id="9" name="TextBox 8">
            <a:extLst>
              <a:ext uri="{FF2B5EF4-FFF2-40B4-BE49-F238E27FC236}">
                <a16:creationId xmlns:a16="http://schemas.microsoft.com/office/drawing/2014/main" id="{4636E197-880F-EA9C-03B4-3900D051A1D1}"/>
              </a:ext>
            </a:extLst>
          </p:cNvPr>
          <p:cNvSpPr txBox="1"/>
          <p:nvPr/>
        </p:nvSpPr>
        <p:spPr>
          <a:xfrm>
            <a:off x="588262" y="1011670"/>
            <a:ext cx="10593543" cy="307777"/>
          </a:xfrm>
          <a:prstGeom prst="rect">
            <a:avLst/>
          </a:prstGeom>
          <a:noFill/>
        </p:spPr>
        <p:txBody>
          <a:bodyPr wrap="square">
            <a:spAutoFit/>
          </a:bodyPr>
          <a:lstStyle/>
          <a:p>
            <a:r>
              <a:rPr lang="de-de" sz="1400" dirty="0"/>
              <a:t>Bewegen Sie potenzielle Kunden mit hochwertigen Inhalten, die entsprechend ihrer Bereitschaft sequenziert sind, durch den Trichter.</a:t>
            </a:r>
          </a:p>
        </p:txBody>
      </p:sp>
      <p:sp>
        <p:nvSpPr>
          <p:cNvPr id="93" name="Google Shape;591;p2">
            <a:extLst>
              <a:ext uri="{FF2B5EF4-FFF2-40B4-BE49-F238E27FC236}">
                <a16:creationId xmlns:a16="http://schemas.microsoft.com/office/drawing/2014/main" id="{22591BB1-52CD-374F-B3DE-AF34B8623996}"/>
              </a:ext>
            </a:extLst>
          </p:cNvPr>
          <p:cNvSpPr/>
          <p:nvPr/>
        </p:nvSpPr>
        <p:spPr>
          <a:xfrm>
            <a:off x="589805" y="1632863"/>
            <a:ext cx="4420475" cy="274320"/>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800"/>
              <a:buFont typeface="Arial"/>
              <a:buNone/>
              <a:tabLst/>
              <a:defRPr/>
            </a:pPr>
            <a:r>
              <a:rPr kumimoji="0" lang="de-de" sz="1200" b="0" i="0" u="none" strike="noStrike" kern="1200" cap="none" spc="0" normalizeH="0" baseline="0" noProof="0" dirty="0">
                <a:ln>
                  <a:noFill/>
                </a:ln>
                <a:solidFill>
                  <a:prstClr val="white"/>
                </a:solidFill>
                <a:effectLst/>
                <a:uLnTx/>
                <a:uFillTx/>
                <a:latin typeface="+mj-lt"/>
                <a:ea typeface="Arial"/>
                <a:cs typeface="Arial" panose="020B0604020202020204" pitchFamily="34" charset="0"/>
                <a:sym typeface="Arial"/>
              </a:rPr>
              <a:t>2. AKQUISE</a:t>
            </a:r>
            <a:endParaRPr kumimoji="0" lang="en-US" sz="1000" b="0" i="0" u="none" strike="noStrike" kern="1200" cap="none" spc="0" normalizeH="0" baseline="0" noProof="0" dirty="0">
              <a:ln>
                <a:noFill/>
              </a:ln>
              <a:solidFill>
                <a:prstClr val="white"/>
              </a:solidFill>
              <a:effectLst/>
              <a:uLnTx/>
              <a:uFillTx/>
              <a:latin typeface="+mj-lt"/>
              <a:ea typeface="Arial"/>
              <a:cs typeface="Arial" panose="020B0604020202020204" pitchFamily="34" charset="0"/>
              <a:sym typeface="Arial"/>
            </a:endParaRPr>
          </a:p>
        </p:txBody>
      </p:sp>
      <p:sp>
        <p:nvSpPr>
          <p:cNvPr id="94" name="Google Shape;598;p2">
            <a:extLst>
              <a:ext uri="{FF2B5EF4-FFF2-40B4-BE49-F238E27FC236}">
                <a16:creationId xmlns:a16="http://schemas.microsoft.com/office/drawing/2014/main" id="{830AADEF-DDE2-B6DC-50A3-D728D00C2428}"/>
              </a:ext>
            </a:extLst>
          </p:cNvPr>
          <p:cNvSpPr/>
          <p:nvPr/>
        </p:nvSpPr>
        <p:spPr>
          <a:xfrm>
            <a:off x="5687438" y="1632863"/>
            <a:ext cx="4755118" cy="274320"/>
          </a:xfrm>
          <a:prstGeom prst="rect">
            <a:avLst/>
          </a:prstGeom>
          <a:solidFill>
            <a:schemeClr val="accent1">
              <a:lumMod val="50000"/>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800"/>
              <a:buFont typeface="Arial"/>
              <a:buNone/>
              <a:tabLst/>
              <a:defRPr/>
            </a:pPr>
            <a:r>
              <a:rPr kumimoji="0" lang="de-de" sz="1200" b="0" i="0" u="none" strike="noStrike" kern="1200" cap="none" spc="0" normalizeH="0" baseline="0" noProof="0">
                <a:ln>
                  <a:noFill/>
                </a:ln>
                <a:solidFill>
                  <a:prstClr val="white"/>
                </a:solidFill>
                <a:effectLst/>
                <a:uLnTx/>
                <a:uFillTx/>
                <a:latin typeface="+mj-lt"/>
                <a:ea typeface="Arial"/>
                <a:cs typeface="Arial" panose="020B0604020202020204" pitchFamily="34" charset="0"/>
                <a:sym typeface="Arial"/>
              </a:rPr>
              <a:t>3. ERWÄGUNG</a:t>
            </a:r>
            <a:endParaRPr kumimoji="0" lang="en-US" sz="1000" b="0" i="0" u="none" strike="noStrike" kern="1200" cap="none" spc="0" normalizeH="0" baseline="0" noProof="0">
              <a:ln>
                <a:noFill/>
              </a:ln>
              <a:solidFill>
                <a:prstClr val="white"/>
              </a:solidFill>
              <a:effectLst/>
              <a:uLnTx/>
              <a:uFillTx/>
              <a:latin typeface="+mj-lt"/>
              <a:ea typeface="Arial"/>
              <a:cs typeface="Arial" panose="020B0604020202020204" pitchFamily="34" charset="0"/>
              <a:sym typeface="Arial"/>
            </a:endParaRPr>
          </a:p>
        </p:txBody>
      </p:sp>
      <p:sp>
        <p:nvSpPr>
          <p:cNvPr id="7" name="Rectangle 6">
            <a:extLst>
              <a:ext uri="{FF2B5EF4-FFF2-40B4-BE49-F238E27FC236}">
                <a16:creationId xmlns:a16="http://schemas.microsoft.com/office/drawing/2014/main" id="{5D21976B-ADD7-82C1-3863-716BB79FFADC}"/>
              </a:ext>
            </a:extLst>
          </p:cNvPr>
          <p:cNvSpPr/>
          <p:nvPr/>
        </p:nvSpPr>
        <p:spPr bwMode="auto">
          <a:xfrm>
            <a:off x="588263" y="2044397"/>
            <a:ext cx="4488834" cy="3733779"/>
          </a:xfrm>
          <a:prstGeom prst="rect">
            <a:avLst/>
          </a:prstGeom>
          <a:noFill/>
        </p:spPr>
        <p:txBody>
          <a:bodyPr wrap="square" lIns="0" tIns="0" rIns="91440" bIns="0" rtlCol="0">
            <a:spAutoFit/>
          </a:bodyPr>
          <a:lstStyle/>
          <a:p>
            <a:pPr marL="0" marR="0" lvl="0" indent="0" algn="l" defTabSz="914400" rtl="0" eaLnBrk="1" fontAlgn="auto" latinLnBrk="0" hangingPunct="1">
              <a:lnSpc>
                <a:spcPct val="95000"/>
              </a:lnSpc>
              <a:spcBef>
                <a:spcPts val="0"/>
              </a:spcBef>
              <a:spcAft>
                <a:spcPts val="900"/>
              </a:spcAft>
              <a:buClrTx/>
              <a:buSzTx/>
              <a:buFontTx/>
              <a:buNone/>
              <a:tabLst/>
              <a:defRPr/>
            </a:pPr>
            <a:r>
              <a:rPr kumimoji="0" lang="de-de" sz="2000" b="1" i="0" u="none" strike="noStrike" kern="1200" cap="none" spc="0" normalizeH="0" baseline="0" noProof="0" dirty="0">
                <a:ln>
                  <a:noFill/>
                </a:ln>
                <a:solidFill>
                  <a:schemeClr val="accent1">
                    <a:lumMod val="75000"/>
                  </a:schemeClr>
                </a:solidFill>
                <a:effectLst/>
                <a:uLnTx/>
                <a:uFillTx/>
                <a:latin typeface="+mj-lt"/>
                <a:ea typeface="Inter Medium" panose="02000603000000020004" pitchFamily="50" charset="0"/>
                <a:cs typeface="Inter Medium" panose="02000603000000020004" pitchFamily="50" charset="0"/>
              </a:rPr>
              <a:t>Akquise</a:t>
            </a:r>
            <a:r>
              <a:rPr kumimoji="0" lang="de-de" sz="2000" b="1" i="0" u="none" strike="noStrike" kern="1200" cap="none" spc="0" normalizeH="0" baseline="0" noProof="0" dirty="0">
                <a:ln>
                  <a:noFill/>
                </a:ln>
                <a:solidFill>
                  <a:schemeClr val="accent1"/>
                </a:solidFill>
                <a:effectLst/>
                <a:uLnTx/>
                <a:uFillTx/>
                <a:latin typeface="+mj-lt"/>
                <a:ea typeface="Inter Medium" panose="02000603000000020004" pitchFamily="50" charset="0"/>
                <a:cs typeface="Inter Medium" panose="02000603000000020004" pitchFamily="50" charset="0"/>
              </a:rPr>
              <a:t> </a:t>
            </a:r>
          </a:p>
          <a:p>
            <a:pPr marL="171450" indent="-171450">
              <a:lnSpc>
                <a:spcPct val="107000"/>
              </a:lnSpc>
              <a:spcAft>
                <a:spcPts val="900"/>
              </a:spcAft>
              <a:buSzPct val="135000"/>
              <a:buFont typeface="Apple Symbols" panose="02000000000000000000" pitchFamily="2" charset="-79"/>
              <a:buChar char="☐"/>
              <a:defRPr/>
            </a:pPr>
            <a:r>
              <a:rPr lang="de-de" sz="1400" dirty="0">
                <a:cs typeface="Microsoft Sans Serif" panose="020B0604020202020204" pitchFamily="34" charset="0"/>
              </a:rPr>
              <a:t>Gestalten Sie das Hero-Asset der Kampagne, und binden Sie eine Handlungsaufforderung ein.</a:t>
            </a:r>
          </a:p>
          <a:p>
            <a:pPr marL="171450" indent="-171450">
              <a:lnSpc>
                <a:spcPct val="107000"/>
              </a:lnSpc>
              <a:spcAft>
                <a:spcPts val="900"/>
              </a:spcAft>
              <a:buSzPct val="135000"/>
              <a:buFont typeface="Apple Symbols" panose="02000000000000000000" pitchFamily="2" charset="-79"/>
              <a:buChar char="☐"/>
              <a:defRPr/>
            </a:pPr>
            <a:r>
              <a:rPr lang="de-de" sz="1400" b="1" dirty="0">
                <a:cs typeface="Microsoft Sans Serif" panose="020B0604020202020204" pitchFamily="34" charset="0"/>
              </a:rPr>
              <a:t>Hosten Sie Ihre Ressourcen </a:t>
            </a:r>
            <a:r>
              <a:rPr lang="de-de" sz="1400" dirty="0">
                <a:cs typeface="Microsoft Sans Serif" panose="020B0604020202020204" pitchFamily="34" charset="0"/>
              </a:rPr>
              <a:t>auf Ihrer Webdomäne und erstellen Sie eine </a:t>
            </a:r>
            <a:r>
              <a:rPr lang="de-de" sz="1400" b="1" dirty="0">
                <a:cs typeface="Microsoft Sans Serif" panose="020B0604020202020204" pitchFamily="34" charset="0"/>
              </a:rPr>
              <a:t>nicht-öffentliche Landing Page </a:t>
            </a:r>
            <a:r>
              <a:rPr lang="de-de" sz="1400" dirty="0">
                <a:cs typeface="Microsoft Sans Serif" panose="020B0604020202020204" pitchFamily="34" charset="0"/>
              </a:rPr>
              <a:t>(wobei potenzielle Kunden ihre Kontaktdaten eingeben müssen, um auf das Objekt zugreifen zu können), um die Lead-Erfassung zu erleichtern. </a:t>
            </a:r>
          </a:p>
          <a:p>
            <a:pPr marL="171450" indent="-171450">
              <a:lnSpc>
                <a:spcPct val="107000"/>
              </a:lnSpc>
              <a:spcAft>
                <a:spcPts val="900"/>
              </a:spcAft>
              <a:buSzPct val="135000"/>
              <a:buFont typeface="Apple Symbols" panose="02000000000000000000" pitchFamily="2" charset="-79"/>
              <a:buChar char="☐"/>
              <a:defRPr/>
            </a:pPr>
            <a:r>
              <a:rPr lang="de-de" sz="1400" dirty="0">
                <a:cs typeface="Microsoft Sans Serif" panose="020B0604020202020204" pitchFamily="34" charset="0"/>
              </a:rPr>
              <a:t>Bestimmen Sie </a:t>
            </a:r>
            <a:r>
              <a:rPr lang="de-de" sz="1400" b="1" dirty="0">
                <a:cs typeface="Microsoft Sans Serif" panose="020B0604020202020204" pitchFamily="34" charset="0"/>
              </a:rPr>
              <a:t>die Anforderungen </a:t>
            </a:r>
            <a:r>
              <a:rPr lang="de-de" sz="1400" b="1">
                <a:cs typeface="Microsoft Sans Serif" panose="020B0604020202020204" pitchFamily="34" charset="0"/>
              </a:rPr>
              <a:t>für </a:t>
            </a:r>
            <a:br>
              <a:rPr lang="de-de" sz="1400" b="1">
                <a:cs typeface="Microsoft Sans Serif" panose="020B0604020202020204" pitchFamily="34" charset="0"/>
              </a:rPr>
            </a:br>
            <a:r>
              <a:rPr lang="de-de" sz="1400" b="1">
                <a:cs typeface="Microsoft Sans Serif" panose="020B0604020202020204" pitchFamily="34" charset="0"/>
              </a:rPr>
              <a:t>die </a:t>
            </a:r>
            <a:r>
              <a:rPr lang="de-DE" sz="1400" b="1">
                <a:cs typeface="Microsoft Sans Serif" panose="020B0604020202020204" pitchFamily="34" charset="0"/>
              </a:rPr>
              <a:t>Leaderfassung</a:t>
            </a:r>
            <a:r>
              <a:rPr lang="de-de" sz="1400">
                <a:cs typeface="Microsoft Sans Serif" panose="020B0604020202020204" pitchFamily="34" charset="0"/>
              </a:rPr>
              <a:t> </a:t>
            </a:r>
            <a:r>
              <a:rPr lang="de-de" sz="1400" dirty="0">
                <a:cs typeface="Microsoft Sans Serif" panose="020B0604020202020204" pitchFamily="34" charset="0"/>
              </a:rPr>
              <a:t>und gleichen Sie </a:t>
            </a:r>
            <a:r>
              <a:rPr lang="de-de" sz="1400">
                <a:cs typeface="Microsoft Sans Serif" panose="020B0604020202020204" pitchFamily="34" charset="0"/>
              </a:rPr>
              <a:t>diese </a:t>
            </a:r>
            <a:br>
              <a:rPr lang="de-de" sz="1400">
                <a:cs typeface="Microsoft Sans Serif" panose="020B0604020202020204" pitchFamily="34" charset="0"/>
              </a:rPr>
            </a:br>
            <a:r>
              <a:rPr lang="de-de" sz="1400">
                <a:cs typeface="Microsoft Sans Serif" panose="020B0604020202020204" pitchFamily="34" charset="0"/>
              </a:rPr>
              <a:t>mit </a:t>
            </a:r>
            <a:r>
              <a:rPr lang="de-de" sz="1400" dirty="0">
                <a:cs typeface="Microsoft Sans Serif" panose="020B0604020202020204" pitchFamily="34" charset="0"/>
              </a:rPr>
              <a:t>Ihrer CRM-Struktur ab. Minimieren Sie erforderliche Felder, um Abbrüche zu vermeiden.</a:t>
            </a:r>
          </a:p>
          <a:p>
            <a:pPr marL="171450" lvl="0" indent="-171450">
              <a:lnSpc>
                <a:spcPct val="107000"/>
              </a:lnSpc>
              <a:spcAft>
                <a:spcPts val="900"/>
              </a:spcAft>
              <a:buSzPct val="135000"/>
              <a:buFont typeface="Apple Symbols" panose="02000000000000000000" pitchFamily="2" charset="-79"/>
              <a:buChar char="☐"/>
              <a:defRPr/>
            </a:pPr>
            <a:r>
              <a:rPr lang="de-de" sz="1400" b="1" dirty="0">
                <a:cs typeface="Microsoft Sans Serif" panose="020B0604020202020204" pitchFamily="34" charset="0"/>
              </a:rPr>
              <a:t>Aktualisieren Sie Werberessourcen mit dem korrekten Link </a:t>
            </a:r>
            <a:r>
              <a:rPr lang="de-de" sz="1400" dirty="0">
                <a:cs typeface="Microsoft Sans Serif" panose="020B0604020202020204" pitchFamily="34" charset="0"/>
              </a:rPr>
              <a:t>zu Ihrer gehosteten Zielseite.</a:t>
            </a:r>
            <a:endParaRPr lang="en-US" sz="1050" dirty="0">
              <a:cs typeface="Microsoft Sans Serif" panose="020B0604020202020204" pitchFamily="34" charset="0"/>
            </a:endParaRPr>
          </a:p>
        </p:txBody>
      </p:sp>
      <p:sp>
        <p:nvSpPr>
          <p:cNvPr id="8" name="Rectangle 7">
            <a:extLst>
              <a:ext uri="{FF2B5EF4-FFF2-40B4-BE49-F238E27FC236}">
                <a16:creationId xmlns:a16="http://schemas.microsoft.com/office/drawing/2014/main" id="{8AE06A3F-1A1B-674A-1E05-632B3B6B724E}"/>
              </a:ext>
            </a:extLst>
          </p:cNvPr>
          <p:cNvSpPr/>
          <p:nvPr/>
        </p:nvSpPr>
        <p:spPr bwMode="auto">
          <a:xfrm>
            <a:off x="5707506" y="2053257"/>
            <a:ext cx="4986619" cy="3733779"/>
          </a:xfrm>
          <a:prstGeom prst="rect">
            <a:avLst/>
          </a:prstGeom>
          <a:noFill/>
        </p:spPr>
        <p:txBody>
          <a:bodyPr wrap="square" lIns="0" tIns="0" rIns="91440" bIns="0" rtlCol="0" anchor="t">
            <a:spAutoFit/>
          </a:bodyPr>
          <a:lstStyle/>
          <a:p>
            <a:pPr marL="0" marR="0" lvl="0" indent="0" algn="l" defTabSz="914400" rtl="0" eaLnBrk="1" fontAlgn="auto" latinLnBrk="0" hangingPunct="1">
              <a:lnSpc>
                <a:spcPct val="95000"/>
              </a:lnSpc>
              <a:spcBef>
                <a:spcPts val="0"/>
              </a:spcBef>
              <a:spcAft>
                <a:spcPts val="900"/>
              </a:spcAft>
              <a:buClrTx/>
              <a:buSzTx/>
              <a:buFontTx/>
              <a:buNone/>
              <a:tabLst/>
              <a:defRPr/>
            </a:pPr>
            <a:r>
              <a:rPr kumimoji="0" lang="de-de" sz="2000" b="1" i="0" u="none" strike="noStrike" kern="1200" cap="none" spc="0" normalizeH="0" baseline="0" noProof="0" dirty="0">
                <a:ln>
                  <a:noFill/>
                </a:ln>
                <a:solidFill>
                  <a:schemeClr val="accent2">
                    <a:lumMod val="75000"/>
                  </a:schemeClr>
                </a:solidFill>
                <a:effectLst/>
                <a:uLnTx/>
                <a:uFillTx/>
                <a:latin typeface="+mj-lt"/>
                <a:ea typeface="Inter Medium" panose="02000603000000020004" pitchFamily="50" charset="0"/>
                <a:cs typeface="Inter Medium" panose="02000603000000020004" pitchFamily="50" charset="0"/>
              </a:rPr>
              <a:t>Pflege</a:t>
            </a:r>
            <a:r>
              <a:rPr kumimoji="0" lang="de-de" sz="2000" b="1" i="0" u="none" strike="noStrike" kern="1200" cap="none" spc="0" normalizeH="0" baseline="0" noProof="0" dirty="0">
                <a:ln>
                  <a:noFill/>
                </a:ln>
                <a:solidFill>
                  <a:schemeClr val="accent3">
                    <a:lumMod val="75000"/>
                  </a:schemeClr>
                </a:solidFill>
                <a:effectLst/>
                <a:uLnTx/>
                <a:uFillTx/>
                <a:latin typeface="+mj-lt"/>
                <a:ea typeface="Inter Medium" panose="02000603000000020004" pitchFamily="50" charset="0"/>
                <a:cs typeface="Inter Medium" panose="02000603000000020004" pitchFamily="50" charset="0"/>
              </a:rPr>
              <a:t> </a:t>
            </a:r>
          </a:p>
          <a:p>
            <a:pPr marL="171450" indent="-171450">
              <a:lnSpc>
                <a:spcPct val="107000"/>
              </a:lnSpc>
              <a:spcAft>
                <a:spcPts val="900"/>
              </a:spcAft>
              <a:buSzPct val="135000"/>
              <a:buFont typeface="Apple Symbols" panose="02000000000000000000" pitchFamily="2" charset="-79"/>
              <a:buChar char="☐"/>
              <a:defRPr/>
            </a:pPr>
            <a:r>
              <a:rPr lang="de-de" sz="1400" b="1" spc="-20" dirty="0">
                <a:cs typeface="Microsoft Sans Serif" panose="020B0604020202020204" pitchFamily="34" charset="0"/>
              </a:rPr>
              <a:t>Laden Sie Assets, die über Nurturing beworben werden</a:t>
            </a:r>
            <a:r>
              <a:rPr lang="de-de" sz="1400" b="1" spc="-20">
                <a:cs typeface="Microsoft Sans Serif" panose="020B0604020202020204" pitchFamily="34" charset="0"/>
              </a:rPr>
              <a:t>,</a:t>
            </a:r>
            <a:r>
              <a:rPr lang="de-de" sz="1400" spc="-20">
                <a:cs typeface="Microsoft Sans Serif" panose="020B0604020202020204" pitchFamily="34" charset="0"/>
              </a:rPr>
              <a:t> </a:t>
            </a:r>
            <a:br>
              <a:rPr lang="de-de" sz="1400" spc="-20">
                <a:cs typeface="Microsoft Sans Serif" panose="020B0604020202020204" pitchFamily="34" charset="0"/>
              </a:rPr>
            </a:br>
            <a:r>
              <a:rPr lang="de-de" sz="1400" spc="-20">
                <a:cs typeface="Microsoft Sans Serif" panose="020B0604020202020204" pitchFamily="34" charset="0"/>
              </a:rPr>
              <a:t>in </a:t>
            </a:r>
            <a:r>
              <a:rPr lang="de-de" sz="1400" spc="-20" dirty="0">
                <a:cs typeface="Microsoft Sans Serif" panose="020B0604020202020204" pitchFamily="34" charset="0"/>
              </a:rPr>
              <a:t>Ihr Marketing-Automatisierungssystem hoch. Fügen </a:t>
            </a:r>
            <a:r>
              <a:rPr lang="de-de" sz="1400" spc="-20">
                <a:cs typeface="Microsoft Sans Serif" panose="020B0604020202020204" pitchFamily="34" charset="0"/>
              </a:rPr>
              <a:t>Sie </a:t>
            </a:r>
            <a:br>
              <a:rPr lang="de-de" sz="1400" spc="-20">
                <a:cs typeface="Microsoft Sans Serif" panose="020B0604020202020204" pitchFamily="34" charset="0"/>
              </a:rPr>
            </a:br>
            <a:r>
              <a:rPr lang="de-de" sz="1400" spc="-20">
                <a:cs typeface="Microsoft Sans Serif" panose="020B0604020202020204" pitchFamily="34" charset="0"/>
              </a:rPr>
              <a:t>Links </a:t>
            </a:r>
            <a:r>
              <a:rPr lang="de-de" sz="1400" spc="-20" dirty="0">
                <a:cs typeface="Microsoft Sans Serif" panose="020B0604020202020204" pitchFamily="34" charset="0"/>
              </a:rPr>
              <a:t>zu den entsprechenden E-Mails hinzu.</a:t>
            </a:r>
          </a:p>
          <a:p>
            <a:pPr marL="171450" lvl="0" indent="-171450">
              <a:lnSpc>
                <a:spcPct val="107000"/>
              </a:lnSpc>
              <a:spcAft>
                <a:spcPts val="900"/>
              </a:spcAft>
              <a:buSzPct val="135000"/>
              <a:buFont typeface="Apple Symbols" panose="02000000000000000000" pitchFamily="2" charset="-79"/>
              <a:buChar char="☐"/>
              <a:defRPr/>
            </a:pPr>
            <a:r>
              <a:rPr lang="de-de" sz="1400" b="1" dirty="0">
                <a:cs typeface="Microsoft Sans Serif" panose="020B0604020202020204" pitchFamily="34" charset="0"/>
              </a:rPr>
              <a:t>Personalisieren Sie </a:t>
            </a:r>
            <a:r>
              <a:rPr lang="de-de" sz="1400" b="1">
                <a:cs typeface="Microsoft Sans Serif" panose="020B0604020202020204" pitchFamily="34" charset="0"/>
              </a:rPr>
              <a:t>die </a:t>
            </a:r>
            <a:r>
              <a:rPr lang="de-DE" sz="1400" b="1">
                <a:cs typeface="Microsoft Sans Serif" panose="020B0604020202020204" pitchFamily="34" charset="0"/>
              </a:rPr>
              <a:t>Kundenpflege</a:t>
            </a:r>
            <a:r>
              <a:rPr lang="de-de" sz="1400" b="1">
                <a:cs typeface="Microsoft Sans Serif" panose="020B0604020202020204" pitchFamily="34" charset="0"/>
              </a:rPr>
              <a:t>-E-Mail-Dateien</a:t>
            </a:r>
            <a:r>
              <a:rPr lang="de-de" sz="1400">
                <a:cs typeface="Microsoft Sans Serif" panose="020B0604020202020204" pitchFamily="34" charset="0"/>
              </a:rPr>
              <a:t> </a:t>
            </a:r>
            <a:br>
              <a:rPr lang="de-de" sz="1400">
                <a:cs typeface="Microsoft Sans Serif" panose="020B0604020202020204" pitchFamily="34" charset="0"/>
              </a:rPr>
            </a:br>
            <a:r>
              <a:rPr lang="de-de" sz="1400">
                <a:cs typeface="Microsoft Sans Serif" panose="020B0604020202020204" pitchFamily="34" charset="0"/>
              </a:rPr>
              <a:t>mit </a:t>
            </a:r>
            <a:r>
              <a:rPr lang="de-de" sz="1400" dirty="0">
                <a:cs typeface="Microsoft Sans Serif" panose="020B0604020202020204" pitchFamily="34" charset="0"/>
              </a:rPr>
              <a:t>Ihren Lösungsdetails, Kontaktinformationen, Datenschutzinformationen und CTA-Links. </a:t>
            </a:r>
          </a:p>
          <a:p>
            <a:pPr marL="171450" lvl="0" indent="-171450">
              <a:lnSpc>
                <a:spcPct val="107000"/>
              </a:lnSpc>
              <a:spcAft>
                <a:spcPts val="900"/>
              </a:spcAft>
              <a:buSzPct val="135000"/>
              <a:buFont typeface="Apple Symbols" panose="02000000000000000000" pitchFamily="2" charset="-79"/>
              <a:buChar char="☐"/>
              <a:defRPr/>
            </a:pPr>
            <a:r>
              <a:rPr lang="de-de" sz="1400" b="1" dirty="0">
                <a:cs typeface="Microsoft Sans Serif" panose="020B0604020202020204" pitchFamily="34" charset="0"/>
              </a:rPr>
              <a:t>Passen Sie die in </a:t>
            </a:r>
            <a:r>
              <a:rPr lang="de-de" sz="1400" b="1">
                <a:cs typeface="Microsoft Sans Serif" panose="020B0604020202020204" pitchFamily="34" charset="0"/>
              </a:rPr>
              <a:t>den </a:t>
            </a:r>
            <a:r>
              <a:rPr lang="de-DE" sz="1400" b="1">
                <a:cs typeface="Microsoft Sans Serif" panose="020B0604020202020204" pitchFamily="34" charset="0"/>
              </a:rPr>
              <a:t>Kundenpflege</a:t>
            </a:r>
            <a:r>
              <a:rPr lang="de-de" sz="1400" b="1">
                <a:cs typeface="Microsoft Sans Serif" panose="020B0604020202020204" pitchFamily="34" charset="0"/>
              </a:rPr>
              <a:t>-</a:t>
            </a:r>
            <a:r>
              <a:rPr lang="de-de" sz="1400">
                <a:cs typeface="Microsoft Sans Serif" panose="020B0604020202020204" pitchFamily="34" charset="0"/>
              </a:rPr>
              <a:t>E-Mails </a:t>
            </a:r>
            <a:r>
              <a:rPr lang="de-de" sz="1400" dirty="0">
                <a:cs typeface="Microsoft Sans Serif" panose="020B0604020202020204" pitchFamily="34" charset="0"/>
              </a:rPr>
              <a:t>beworbenen Vermögen an, indem Sie den Anweisungen in jedem Dokument folgen.</a:t>
            </a:r>
          </a:p>
          <a:p>
            <a:pPr marL="171450" lvl="0" indent="-171450">
              <a:lnSpc>
                <a:spcPct val="107000"/>
              </a:lnSpc>
              <a:spcAft>
                <a:spcPts val="900"/>
              </a:spcAft>
              <a:buSzPct val="135000"/>
              <a:buFont typeface="Apple Symbols" panose="02000000000000000000" pitchFamily="2" charset="-79"/>
              <a:buChar char="☐"/>
              <a:defRPr/>
            </a:pPr>
            <a:r>
              <a:rPr lang="de-de" sz="1400" dirty="0">
                <a:cs typeface="Microsoft Sans Serif"/>
              </a:rPr>
              <a:t>Instrumentieren Sie die E-Mails in Ihrem Marketing-Automatisierungssystem und erstellen Sie Lead-Scoring</a:t>
            </a:r>
            <a:r>
              <a:rPr lang="de-de" sz="1400">
                <a:cs typeface="Microsoft Sans Serif"/>
              </a:rPr>
              <a:t>, </a:t>
            </a:r>
            <a:br>
              <a:rPr lang="de-de" sz="1400">
                <a:cs typeface="Microsoft Sans Serif"/>
              </a:rPr>
            </a:br>
            <a:r>
              <a:rPr lang="de-de" sz="1400">
                <a:cs typeface="Microsoft Sans Serif"/>
              </a:rPr>
              <a:t>um </a:t>
            </a:r>
            <a:r>
              <a:rPr lang="de-de" sz="1400" b="1" dirty="0">
                <a:cs typeface="Microsoft Sans Serif"/>
              </a:rPr>
              <a:t>Leads für die Nachverfolgung von </a:t>
            </a:r>
            <a:r>
              <a:rPr lang="de-de" sz="1400" b="1">
                <a:cs typeface="Microsoft Sans Serif"/>
              </a:rPr>
              <a:t>Verkäufen </a:t>
            </a:r>
            <a:br>
              <a:rPr lang="de-de" sz="1400" b="1">
                <a:cs typeface="Microsoft Sans Serif"/>
              </a:rPr>
            </a:br>
            <a:r>
              <a:rPr lang="de-de" sz="1400" b="1">
                <a:cs typeface="Microsoft Sans Serif"/>
              </a:rPr>
              <a:t>zu </a:t>
            </a:r>
            <a:r>
              <a:rPr lang="de-de" sz="1400" b="1" dirty="0">
                <a:cs typeface="Microsoft Sans Serif"/>
              </a:rPr>
              <a:t>qualifizieren</a:t>
            </a:r>
            <a:r>
              <a:rPr lang="de-de" sz="1400" dirty="0">
                <a:cs typeface="Microsoft Sans Serif"/>
              </a:rPr>
              <a:t>.</a:t>
            </a:r>
            <a:endParaRPr lang="en-US" sz="3600" dirty="0">
              <a:cs typeface="Microsoft Sans Serif"/>
            </a:endParaRPr>
          </a:p>
        </p:txBody>
      </p:sp>
    </p:spTree>
    <p:extLst>
      <p:ext uri="{BB962C8B-B14F-4D97-AF65-F5344CB8AC3E}">
        <p14:creationId xmlns:p14="http://schemas.microsoft.com/office/powerpoint/2010/main" val="109102492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603B4-F6BE-FAE6-83E2-E361D33585E5}"/>
              </a:ext>
            </a:extLst>
          </p:cNvPr>
          <p:cNvSpPr>
            <a:spLocks noGrp="1"/>
          </p:cNvSpPr>
          <p:nvPr>
            <p:ph type="title"/>
          </p:nvPr>
        </p:nvSpPr>
        <p:spPr/>
        <p:txBody>
          <a:bodyPr/>
          <a:lstStyle/>
          <a:p>
            <a:r>
              <a:rPr lang="de-de" dirty="0"/>
              <a:t>Erstellen Ihrer E-Mail-Nurturing-Kampagne</a:t>
            </a:r>
          </a:p>
        </p:txBody>
      </p:sp>
      <p:sp>
        <p:nvSpPr>
          <p:cNvPr id="8" name="TextBox 7">
            <a:extLst>
              <a:ext uri="{FF2B5EF4-FFF2-40B4-BE49-F238E27FC236}">
                <a16:creationId xmlns:a16="http://schemas.microsoft.com/office/drawing/2014/main" id="{7118E233-37E1-DD34-AEA6-6F81F671F65B}"/>
              </a:ext>
            </a:extLst>
          </p:cNvPr>
          <p:cNvSpPr txBox="1"/>
          <p:nvPr/>
        </p:nvSpPr>
        <p:spPr>
          <a:xfrm>
            <a:off x="584200" y="3282499"/>
            <a:ext cx="4991103" cy="1384995"/>
          </a:xfrm>
          <a:prstGeom prst="rect">
            <a:avLst/>
          </a:prstGeom>
          <a:noFill/>
        </p:spPr>
        <p:txBody>
          <a:bodyPr wrap="square" lIns="0" tIns="0" rIns="0" bIns="0" rtlCol="0">
            <a:spAutoFit/>
          </a:bodyPr>
          <a:lstStyle/>
          <a:p>
            <a:pPr>
              <a:spcAft>
                <a:spcPts val="1200"/>
              </a:spcAft>
            </a:pPr>
            <a:r>
              <a:rPr lang="de-de" sz="1600" b="1" dirty="0">
                <a:solidFill>
                  <a:schemeClr val="accent1"/>
                </a:solidFill>
              </a:rPr>
              <a:t>Unterstützende Assets anhängen</a:t>
            </a:r>
          </a:p>
          <a:p>
            <a:pPr marL="0" marR="0" lvl="0" indent="0" algn="l" defTabSz="914400" rtl="0" eaLnBrk="1" fontAlgn="auto" latinLnBrk="0" hangingPunct="1">
              <a:spcBef>
                <a:spcPts val="0"/>
              </a:spcBef>
              <a:spcAft>
                <a:spcPts val="0"/>
              </a:spcAft>
              <a:buClrTx/>
              <a:buSzTx/>
              <a:buFontTx/>
              <a:buNone/>
              <a:tabLst/>
              <a:defRPr/>
            </a:pPr>
            <a:r>
              <a:rPr kumimoji="0" lang="de-de" sz="12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a:ea typeface="+mn-ea"/>
                <a:cs typeface="+mn-cs"/>
              </a:rPr>
              <a:t>Nurturing-E-Mails folgen der Lead-Akquise über das Hero-Asset und bieten progressive Inhalte, um potenzielle Kunden zu überzeugen. Laden Sie identifizierte Assets in Ihr Marketing-Automatisierungssystem hoch und verknüpfen Sie das Asset mit dem primären CTA in jeder E-Mail. </a:t>
            </a:r>
          </a:p>
          <a:p>
            <a:pPr algn="l"/>
            <a:endParaRPr lang="en-US" sz="1600" b="1" dirty="0">
              <a:solidFill>
                <a:schemeClr val="accent1"/>
              </a:solidFill>
            </a:endParaRPr>
          </a:p>
        </p:txBody>
      </p:sp>
      <p:sp>
        <p:nvSpPr>
          <p:cNvPr id="10" name="TextBox 9">
            <a:extLst>
              <a:ext uri="{FF2B5EF4-FFF2-40B4-BE49-F238E27FC236}">
                <a16:creationId xmlns:a16="http://schemas.microsoft.com/office/drawing/2014/main" id="{1FB6EE0D-C7A3-E32B-21F1-899C86E114AC}"/>
              </a:ext>
            </a:extLst>
          </p:cNvPr>
          <p:cNvSpPr txBox="1"/>
          <p:nvPr/>
        </p:nvSpPr>
        <p:spPr>
          <a:xfrm>
            <a:off x="6435634" y="4097576"/>
            <a:ext cx="5756365" cy="1284454"/>
          </a:xfrm>
          <a:prstGeom prst="rect">
            <a:avLst/>
          </a:prstGeom>
          <a:noFill/>
        </p:spPr>
        <p:txBody>
          <a:bodyPr wrap="square" lIns="0" tIns="0" rIns="0" bIns="0" rtlCol="0">
            <a:spAutoFit/>
          </a:bodyPr>
          <a:lstStyle/>
          <a:p>
            <a:pPr>
              <a:lnSpc>
                <a:spcPct val="90000"/>
              </a:lnSpc>
              <a:spcAft>
                <a:spcPts val="800"/>
              </a:spcAft>
            </a:pPr>
            <a:r>
              <a:rPr lang="de-de" sz="1600" b="1">
                <a:solidFill>
                  <a:schemeClr val="accent1"/>
                </a:solidFill>
              </a:rPr>
              <a:t>E-Mail-Kampagne instrumentalisieren</a:t>
            </a:r>
          </a:p>
          <a:p>
            <a:pPr marL="0" marR="0" lvl="0" indent="0" algn="l" defTabSz="914400" rtl="0" eaLnBrk="1" fontAlgn="auto" latinLnBrk="0" hangingPunct="1">
              <a:spcBef>
                <a:spcPts val="0"/>
              </a:spcBef>
              <a:spcAft>
                <a:spcPts val="0"/>
              </a:spcAft>
              <a:buClrTx/>
              <a:buSzTx/>
              <a:buFontTx/>
              <a:buNone/>
              <a:tabLst/>
              <a:defRPr/>
            </a:pPr>
            <a:r>
              <a:rPr kumimoji="0" lang="de-de" sz="1200" b="0" i="0" u="none" strike="noStrike" kern="1200" cap="none" spc="-20" normalizeH="0" noProof="0">
                <a:ln>
                  <a:noFill/>
                </a:ln>
                <a:gradFill>
                  <a:gsLst>
                    <a:gs pos="2917">
                      <a:srgbClr val="000000"/>
                    </a:gs>
                    <a:gs pos="30000">
                      <a:srgbClr val="000000"/>
                    </a:gs>
                  </a:gsLst>
                  <a:lin ang="5400000" scaled="0"/>
                </a:gradFill>
                <a:effectLst/>
                <a:uLnTx/>
                <a:uFillTx/>
                <a:latin typeface="Segoe UI"/>
                <a:ea typeface="+mn-ea"/>
                <a:cs typeface="+mn-cs"/>
              </a:rPr>
              <a:t>Definieren Sie die Sequenz für die E-Mail-Kontaktpflege in Ihrer Marketing-Automatisierungsplattform. Legen Sie dabei die Zeitpunkte für das Versenden/</a:t>
            </a:r>
            <a:br>
              <a:rPr kumimoji="0" lang="de-de" sz="1200" b="0" i="0" u="none" strike="noStrike" kern="1200" cap="none" spc="-20" normalizeH="0" noProof="0">
                <a:ln>
                  <a:noFill/>
                </a:ln>
                <a:gradFill>
                  <a:gsLst>
                    <a:gs pos="2917">
                      <a:srgbClr val="000000"/>
                    </a:gs>
                    <a:gs pos="30000">
                      <a:srgbClr val="000000"/>
                    </a:gs>
                  </a:gsLst>
                  <a:lin ang="5400000" scaled="0"/>
                </a:gradFill>
                <a:effectLst/>
                <a:uLnTx/>
                <a:uFillTx/>
                <a:latin typeface="Segoe UI"/>
                <a:ea typeface="+mn-ea"/>
                <a:cs typeface="+mn-cs"/>
              </a:rPr>
            </a:br>
            <a:r>
              <a:rPr kumimoji="0" lang="de-de" sz="1200" b="0" i="0" u="none" strike="noStrike" kern="1200" cap="none" spc="-20" normalizeH="0" noProof="0">
                <a:ln>
                  <a:noFill/>
                </a:ln>
                <a:gradFill>
                  <a:gsLst>
                    <a:gs pos="2917">
                      <a:srgbClr val="000000"/>
                    </a:gs>
                    <a:gs pos="30000">
                      <a:srgbClr val="000000"/>
                    </a:gs>
                  </a:gsLst>
                  <a:lin ang="5400000" scaled="0"/>
                </a:gradFill>
                <a:effectLst/>
                <a:uLnTx/>
                <a:uFillTx/>
                <a:latin typeface="Segoe UI"/>
                <a:ea typeface="+mn-ea"/>
                <a:cs typeface="+mn-cs"/>
              </a:rPr>
              <a:t>Wiederversenden fest und bewerten Sie die Leads basierend auf dem Interak-tionsverhalten (Öffnen von E-Mails und Anklicken von Assets/Handlungsaufrufen). </a:t>
            </a:r>
          </a:p>
          <a:p>
            <a:pPr algn="l">
              <a:lnSpc>
                <a:spcPct val="90000"/>
              </a:lnSpc>
            </a:pPr>
            <a:endParaRPr lang="en-US" sz="1600" b="1">
              <a:solidFill>
                <a:schemeClr val="accent1"/>
              </a:solidFill>
            </a:endParaRPr>
          </a:p>
        </p:txBody>
      </p:sp>
      <p:sp>
        <p:nvSpPr>
          <p:cNvPr id="30" name="Rectangle 29">
            <a:extLst>
              <a:ext uri="{FF2B5EF4-FFF2-40B4-BE49-F238E27FC236}">
                <a16:creationId xmlns:a16="http://schemas.microsoft.com/office/drawing/2014/main" id="{E99F7D77-893F-6DF7-2C35-F97AD972EBE0}"/>
              </a:ext>
            </a:extLst>
          </p:cNvPr>
          <p:cNvSpPr/>
          <p:nvPr/>
        </p:nvSpPr>
        <p:spPr>
          <a:xfrm>
            <a:off x="6465451" y="5274281"/>
            <a:ext cx="899344" cy="770788"/>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dirty="0">
                <a:ln>
                  <a:noFill/>
                </a:ln>
                <a:solidFill>
                  <a:srgbClr val="FFFFFF"/>
                </a:solidFill>
                <a:effectLst/>
                <a:uLnTx/>
                <a:uFillTx/>
                <a:ea typeface="+mn-ea"/>
                <a:cs typeface="+mn-cs"/>
              </a:rPr>
              <a:t>E-Mail 1.1</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800" b="1" dirty="0">
                <a:solidFill>
                  <a:srgbClr val="FFFFFF"/>
                </a:solidFill>
              </a:rPr>
              <a:t>Hero-Asset-Download „Autoresponder“</a:t>
            </a:r>
            <a:endParaRPr kumimoji="0" lang="en-US" sz="800" b="1" i="0" u="none" strike="noStrike" kern="1200" cap="none" spc="0" normalizeH="0" baseline="0" noProof="0" dirty="0">
              <a:ln>
                <a:noFill/>
              </a:ln>
              <a:solidFill>
                <a:srgbClr val="FFFFFF"/>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1" u="none" strike="noStrike" kern="1200" cap="none" spc="0" normalizeH="0" baseline="0" noProof="0" dirty="0">
              <a:ln>
                <a:noFill/>
              </a:ln>
              <a:solidFill>
                <a:srgbClr val="FFFFFF"/>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ea typeface="+mn-ea"/>
              <a:cs typeface="+mn-cs"/>
            </a:endParaRPr>
          </a:p>
        </p:txBody>
      </p:sp>
      <p:sp>
        <p:nvSpPr>
          <p:cNvPr id="31" name="Rectangle 30">
            <a:extLst>
              <a:ext uri="{FF2B5EF4-FFF2-40B4-BE49-F238E27FC236}">
                <a16:creationId xmlns:a16="http://schemas.microsoft.com/office/drawing/2014/main" id="{6DBAD4D1-142E-5E30-38E1-800CE81E742A}"/>
              </a:ext>
            </a:extLst>
          </p:cNvPr>
          <p:cNvSpPr/>
          <p:nvPr/>
        </p:nvSpPr>
        <p:spPr>
          <a:xfrm>
            <a:off x="7939147" y="5274282"/>
            <a:ext cx="899344" cy="770788"/>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dirty="0">
                <a:ln>
                  <a:noFill/>
                </a:ln>
                <a:solidFill>
                  <a:srgbClr val="FFFFFF"/>
                </a:solidFill>
                <a:effectLst/>
                <a:uLnTx/>
                <a:uFillTx/>
                <a:ea typeface="+mn-ea"/>
                <a:cs typeface="+mn-cs"/>
              </a:rPr>
              <a:t>E-Mail </a:t>
            </a:r>
            <a:r>
              <a:rPr lang="de-de" sz="1100" b="1" dirty="0">
                <a:solidFill>
                  <a:srgbClr val="FFFFFF"/>
                </a:solidFill>
              </a:rPr>
              <a:t>2</a:t>
            </a:r>
            <a:r>
              <a:rPr kumimoji="0" lang="de-de" sz="1100" b="1" i="0" u="none" strike="noStrike" kern="1200" cap="none" spc="0" normalizeH="0" baseline="0" noProof="0" dirty="0">
                <a:ln>
                  <a:noFill/>
                </a:ln>
                <a:solidFill>
                  <a:srgbClr val="FFFFFF"/>
                </a:solidFill>
                <a:effectLst/>
                <a:uLnTx/>
                <a:uFillTx/>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FF"/>
              </a:solidFill>
              <a:effectLst/>
              <a:uLnTx/>
              <a:uFillTx/>
              <a:ea typeface="+mn-ea"/>
              <a:cs typeface="+mn-cs"/>
            </a:endParaRPr>
          </a:p>
          <a:p>
            <a:pPr marL="171450" marR="0" lvl="0" indent="-171450" algn="ctr" defTabSz="914400" rtl="0" eaLnBrk="1" fontAlgn="auto" latinLnBrk="0" hangingPunct="1">
              <a:lnSpc>
                <a:spcPct val="100000"/>
              </a:lnSpc>
              <a:spcBef>
                <a:spcPts val="0"/>
              </a:spcBef>
              <a:spcAft>
                <a:spcPts val="0"/>
              </a:spcAft>
              <a:buClrTx/>
              <a:buSzTx/>
              <a:buFontTx/>
              <a:buChar char="-"/>
              <a:tabLst/>
              <a:defRPr/>
            </a:pPr>
            <a:endParaRPr kumimoji="0" lang="en-US" sz="1100" b="0" i="0" u="none" strike="noStrike" kern="1200" cap="none" spc="0" normalizeH="0" baseline="0" noProof="0" dirty="0">
              <a:ln>
                <a:noFill/>
              </a:ln>
              <a:solidFill>
                <a:srgbClr val="91EF00"/>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ea typeface="+mn-ea"/>
              <a:cs typeface="+mn-cs"/>
            </a:endParaRPr>
          </a:p>
        </p:txBody>
      </p:sp>
      <p:sp>
        <p:nvSpPr>
          <p:cNvPr id="32" name="Rectangle 31">
            <a:extLst>
              <a:ext uri="{FF2B5EF4-FFF2-40B4-BE49-F238E27FC236}">
                <a16:creationId xmlns:a16="http://schemas.microsoft.com/office/drawing/2014/main" id="{B4849BBA-1C22-1778-89C2-FC1D565A8F31}"/>
              </a:ext>
            </a:extLst>
          </p:cNvPr>
          <p:cNvSpPr/>
          <p:nvPr/>
        </p:nvSpPr>
        <p:spPr>
          <a:xfrm>
            <a:off x="9413655" y="5274282"/>
            <a:ext cx="899344" cy="770788"/>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dirty="0">
                <a:ln>
                  <a:noFill/>
                </a:ln>
                <a:solidFill>
                  <a:srgbClr val="FFFFFF"/>
                </a:solidFill>
                <a:effectLst/>
                <a:uLnTx/>
                <a:uFillTx/>
                <a:ea typeface="+mn-ea"/>
                <a:cs typeface="+mn-cs"/>
              </a:rPr>
              <a:t>E-Mail 3.1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FF"/>
              </a:solidFill>
              <a:effectLst/>
              <a:uLnTx/>
              <a:uFillTx/>
              <a:ea typeface="+mn-ea"/>
              <a:cs typeface="+mn-cs"/>
            </a:endParaRPr>
          </a:p>
        </p:txBody>
      </p:sp>
      <p:sp>
        <p:nvSpPr>
          <p:cNvPr id="33" name="Rectangle 32">
            <a:extLst>
              <a:ext uri="{FF2B5EF4-FFF2-40B4-BE49-F238E27FC236}">
                <a16:creationId xmlns:a16="http://schemas.microsoft.com/office/drawing/2014/main" id="{22169715-205A-B85A-7067-0BE43C6C3841}"/>
              </a:ext>
            </a:extLst>
          </p:cNvPr>
          <p:cNvSpPr/>
          <p:nvPr/>
        </p:nvSpPr>
        <p:spPr>
          <a:xfrm>
            <a:off x="10861693" y="5274282"/>
            <a:ext cx="899344" cy="770788"/>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dirty="0">
                <a:ln>
                  <a:noFill/>
                </a:ln>
                <a:solidFill>
                  <a:srgbClr val="FFFFFF"/>
                </a:solidFill>
                <a:effectLst/>
                <a:uLnTx/>
                <a:uFillTx/>
                <a:ea typeface="+mn-ea"/>
                <a:cs typeface="+mn-cs"/>
              </a:rPr>
              <a:t>E-Mail 4.1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ea typeface="+mn-ea"/>
              <a:cs typeface="+mn-cs"/>
            </a:endParaRPr>
          </a:p>
        </p:txBody>
      </p:sp>
      <p:cxnSp>
        <p:nvCxnSpPr>
          <p:cNvPr id="34" name="Straight Arrow Connector 33">
            <a:extLst>
              <a:ext uri="{FF2B5EF4-FFF2-40B4-BE49-F238E27FC236}">
                <a16:creationId xmlns:a16="http://schemas.microsoft.com/office/drawing/2014/main" id="{EA1E4D08-95A9-9A62-17C6-5FAD3F7CC1FA}"/>
              </a:ext>
            </a:extLst>
          </p:cNvPr>
          <p:cNvCxnSpPr>
            <a:cxnSpLocks/>
            <a:stCxn id="30" idx="3"/>
            <a:endCxn id="31" idx="1"/>
          </p:cNvCxnSpPr>
          <p:nvPr/>
        </p:nvCxnSpPr>
        <p:spPr>
          <a:xfrm>
            <a:off x="7364795" y="5659675"/>
            <a:ext cx="574352"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3482F786-0A24-CF72-2BF9-F98F9B6A6609}"/>
              </a:ext>
            </a:extLst>
          </p:cNvPr>
          <p:cNvCxnSpPr>
            <a:cxnSpLocks/>
            <a:stCxn id="31" idx="3"/>
            <a:endCxn id="32" idx="1"/>
          </p:cNvCxnSpPr>
          <p:nvPr/>
        </p:nvCxnSpPr>
        <p:spPr>
          <a:xfrm>
            <a:off x="8838491" y="5659676"/>
            <a:ext cx="57516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266D20F6-31BF-1B92-C357-8A94AFD74118}"/>
              </a:ext>
            </a:extLst>
          </p:cNvPr>
          <p:cNvCxnSpPr>
            <a:cxnSpLocks/>
            <a:stCxn id="32" idx="3"/>
            <a:endCxn id="33" idx="1"/>
          </p:cNvCxnSpPr>
          <p:nvPr/>
        </p:nvCxnSpPr>
        <p:spPr>
          <a:xfrm>
            <a:off x="10312999" y="5659676"/>
            <a:ext cx="54869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E38E29C8-69D4-E972-90A6-E734E4280310}"/>
              </a:ext>
            </a:extLst>
          </p:cNvPr>
          <p:cNvSpPr/>
          <p:nvPr/>
        </p:nvSpPr>
        <p:spPr>
          <a:xfrm>
            <a:off x="7371496" y="5277723"/>
            <a:ext cx="509288" cy="2150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a:ln>
                  <a:noFill/>
                </a:ln>
                <a:solidFill>
                  <a:srgbClr val="333333"/>
                </a:solidFill>
                <a:effectLst/>
                <a:uLnTx/>
                <a:uFillTx/>
                <a:ea typeface="+mn-ea"/>
                <a:cs typeface="+mn-cs"/>
              </a:rPr>
              <a:t>3 Tage</a:t>
            </a:r>
          </a:p>
        </p:txBody>
      </p:sp>
      <p:sp>
        <p:nvSpPr>
          <p:cNvPr id="38" name="Rectangle 37">
            <a:extLst>
              <a:ext uri="{FF2B5EF4-FFF2-40B4-BE49-F238E27FC236}">
                <a16:creationId xmlns:a16="http://schemas.microsoft.com/office/drawing/2014/main" id="{3A9B7120-5A96-6000-9F99-0A06363C1303}"/>
              </a:ext>
            </a:extLst>
          </p:cNvPr>
          <p:cNvSpPr/>
          <p:nvPr/>
        </p:nvSpPr>
        <p:spPr>
          <a:xfrm>
            <a:off x="8838491" y="5271798"/>
            <a:ext cx="509288" cy="2209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a:ln>
                  <a:noFill/>
                </a:ln>
                <a:solidFill>
                  <a:srgbClr val="333333"/>
                </a:solidFill>
                <a:effectLst/>
                <a:uLnTx/>
                <a:uFillTx/>
                <a:ea typeface="+mn-ea"/>
                <a:cs typeface="+mn-cs"/>
              </a:rPr>
              <a:t> 7 Tage</a:t>
            </a:r>
          </a:p>
        </p:txBody>
      </p:sp>
      <p:sp>
        <p:nvSpPr>
          <p:cNvPr id="39" name="Rectangle 38">
            <a:extLst>
              <a:ext uri="{FF2B5EF4-FFF2-40B4-BE49-F238E27FC236}">
                <a16:creationId xmlns:a16="http://schemas.microsoft.com/office/drawing/2014/main" id="{08CAE279-4346-F2EF-978B-16BF521B433B}"/>
              </a:ext>
            </a:extLst>
          </p:cNvPr>
          <p:cNvSpPr/>
          <p:nvPr/>
        </p:nvSpPr>
        <p:spPr>
          <a:xfrm>
            <a:off x="10339637" y="5290329"/>
            <a:ext cx="509288" cy="2150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a:ln>
                  <a:noFill/>
                </a:ln>
                <a:solidFill>
                  <a:srgbClr val="333333"/>
                </a:solidFill>
                <a:effectLst/>
                <a:uLnTx/>
                <a:uFillTx/>
                <a:ea typeface="+mn-ea"/>
                <a:cs typeface="+mn-cs"/>
              </a:rPr>
              <a:t>7 Tage</a:t>
            </a:r>
          </a:p>
        </p:txBody>
      </p:sp>
      <p:sp>
        <p:nvSpPr>
          <p:cNvPr id="40" name="Rectangle 39">
            <a:extLst>
              <a:ext uri="{FF2B5EF4-FFF2-40B4-BE49-F238E27FC236}">
                <a16:creationId xmlns:a16="http://schemas.microsoft.com/office/drawing/2014/main" id="{4642078F-92CF-96CF-C0FA-C79C3C27F2EB}"/>
              </a:ext>
            </a:extLst>
          </p:cNvPr>
          <p:cNvSpPr/>
          <p:nvPr/>
        </p:nvSpPr>
        <p:spPr>
          <a:xfrm>
            <a:off x="8010732" y="5970052"/>
            <a:ext cx="899344" cy="245629"/>
          </a:xfrm>
          <a:prstGeom prst="rect">
            <a:avLst/>
          </a:prstGeom>
          <a:solidFill>
            <a:schemeClr val="bg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a:ln>
                  <a:noFill/>
                </a:ln>
                <a:solidFill>
                  <a:schemeClr val="tx1"/>
                </a:solidFill>
                <a:effectLst/>
                <a:uLnTx/>
                <a:uFillTx/>
                <a:ea typeface="+mn-ea"/>
                <a:cs typeface="+mn-cs"/>
              </a:rPr>
              <a:t>E-Mail 2.2</a:t>
            </a:r>
          </a:p>
          <a:p>
            <a:pPr marL="171450" marR="0" lvl="0" indent="-171450" algn="ctr" defTabSz="914400" rtl="0" eaLnBrk="1" fontAlgn="auto" latinLnBrk="0" hangingPunct="1">
              <a:lnSpc>
                <a:spcPct val="100000"/>
              </a:lnSpc>
              <a:spcBef>
                <a:spcPts val="0"/>
              </a:spcBef>
              <a:spcAft>
                <a:spcPts val="0"/>
              </a:spcAft>
              <a:buClrTx/>
              <a:buSzTx/>
              <a:buFontTx/>
              <a:buChar char="-"/>
              <a:tabLst/>
              <a:defRPr/>
            </a:pPr>
            <a:endParaRPr kumimoji="0" lang="en-US" sz="1100" b="0" i="0" u="none" strike="noStrike" kern="1200" cap="none" spc="0" normalizeH="0" baseline="0" noProof="0">
              <a:ln>
                <a:noFill/>
              </a:ln>
              <a:solidFill>
                <a:srgbClr val="91EF00"/>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FFFFFF"/>
              </a:solidFill>
              <a:effectLst/>
              <a:uLnTx/>
              <a:uFillTx/>
              <a:ea typeface="+mn-ea"/>
              <a:cs typeface="+mn-cs"/>
            </a:endParaRPr>
          </a:p>
        </p:txBody>
      </p:sp>
      <p:sp>
        <p:nvSpPr>
          <p:cNvPr id="41" name="Rectangle 40">
            <a:extLst>
              <a:ext uri="{FF2B5EF4-FFF2-40B4-BE49-F238E27FC236}">
                <a16:creationId xmlns:a16="http://schemas.microsoft.com/office/drawing/2014/main" id="{78F95C36-7FAB-649D-96B5-A47E0AF32BC0}"/>
              </a:ext>
            </a:extLst>
          </p:cNvPr>
          <p:cNvSpPr/>
          <p:nvPr/>
        </p:nvSpPr>
        <p:spPr>
          <a:xfrm>
            <a:off x="9460370" y="5970052"/>
            <a:ext cx="899344" cy="245629"/>
          </a:xfrm>
          <a:prstGeom prst="rect">
            <a:avLst/>
          </a:prstGeom>
          <a:solidFill>
            <a:schemeClr val="bg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a:ln>
                  <a:noFill/>
                </a:ln>
                <a:solidFill>
                  <a:schemeClr val="tx1"/>
                </a:solidFill>
                <a:effectLst/>
                <a:uLnTx/>
                <a:uFillTx/>
                <a:ea typeface="+mn-ea"/>
                <a:cs typeface="+mn-cs"/>
              </a:rPr>
              <a:t>E-Mail 3.2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FFFFFF"/>
              </a:solidFill>
              <a:effectLst/>
              <a:uLnTx/>
              <a:uFillTx/>
              <a:ea typeface="+mn-ea"/>
              <a:cs typeface="+mn-cs"/>
            </a:endParaRPr>
          </a:p>
        </p:txBody>
      </p:sp>
      <p:sp>
        <p:nvSpPr>
          <p:cNvPr id="42" name="Rectangle 41">
            <a:extLst>
              <a:ext uri="{FF2B5EF4-FFF2-40B4-BE49-F238E27FC236}">
                <a16:creationId xmlns:a16="http://schemas.microsoft.com/office/drawing/2014/main" id="{8D12299A-DE31-3806-D18C-C3A5918DC454}"/>
              </a:ext>
            </a:extLst>
          </p:cNvPr>
          <p:cNvSpPr/>
          <p:nvPr/>
        </p:nvSpPr>
        <p:spPr>
          <a:xfrm>
            <a:off x="10958061" y="5954747"/>
            <a:ext cx="899344" cy="245629"/>
          </a:xfrm>
          <a:prstGeom prst="rect">
            <a:avLst/>
          </a:prstGeom>
          <a:solidFill>
            <a:schemeClr val="bg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a:ln>
                  <a:noFill/>
                </a:ln>
                <a:solidFill>
                  <a:schemeClr val="tx1"/>
                </a:solidFill>
                <a:effectLst/>
                <a:uLnTx/>
                <a:uFillTx/>
                <a:ea typeface="+mn-ea"/>
                <a:cs typeface="+mn-cs"/>
              </a:rPr>
              <a:t>E-Mail 4.2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ea typeface="+mn-ea"/>
              <a:cs typeface="+mn-cs"/>
            </a:endParaRPr>
          </a:p>
        </p:txBody>
      </p:sp>
      <p:cxnSp>
        <p:nvCxnSpPr>
          <p:cNvPr id="44" name="Connector: Elbow 43">
            <a:extLst>
              <a:ext uri="{FF2B5EF4-FFF2-40B4-BE49-F238E27FC236}">
                <a16:creationId xmlns:a16="http://schemas.microsoft.com/office/drawing/2014/main" id="{6444D6F1-8418-FE06-35E0-BDF7F9B1C585}"/>
              </a:ext>
            </a:extLst>
          </p:cNvPr>
          <p:cNvCxnSpPr>
            <a:cxnSpLocks/>
          </p:cNvCxnSpPr>
          <p:nvPr/>
        </p:nvCxnSpPr>
        <p:spPr>
          <a:xfrm>
            <a:off x="9232532" y="5989134"/>
            <a:ext cx="230627" cy="110417"/>
          </a:xfrm>
          <a:prstGeom prst="bentConnector3">
            <a:avLst>
              <a:gd name="adj1" fmla="val -1715"/>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21A1EFC1-8CD3-C8D3-D02D-9F147C712ED3}"/>
              </a:ext>
            </a:extLst>
          </p:cNvPr>
          <p:cNvCxnSpPr>
            <a:cxnSpLocks/>
          </p:cNvCxnSpPr>
          <p:nvPr/>
        </p:nvCxnSpPr>
        <p:spPr>
          <a:xfrm>
            <a:off x="10715769" y="5995143"/>
            <a:ext cx="230627" cy="110417"/>
          </a:xfrm>
          <a:prstGeom prst="bentConnector3">
            <a:avLst>
              <a:gd name="adj1" fmla="val -1715"/>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906C242D-5865-6E54-DD2F-47ACE1EC628B}"/>
              </a:ext>
            </a:extLst>
          </p:cNvPr>
          <p:cNvSpPr/>
          <p:nvPr/>
        </p:nvSpPr>
        <p:spPr>
          <a:xfrm>
            <a:off x="7430691" y="6092867"/>
            <a:ext cx="509288" cy="2150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srgbClr val="333333"/>
                </a:solidFill>
                <a:effectLst/>
                <a:uLnTx/>
                <a:uFillTx/>
                <a:ea typeface="+mn-ea"/>
                <a:cs typeface="+mn-cs"/>
              </a:rPr>
              <a:t>3 Tage</a:t>
            </a:r>
          </a:p>
        </p:txBody>
      </p:sp>
      <p:sp>
        <p:nvSpPr>
          <p:cNvPr id="47" name="Rectangle 46">
            <a:extLst>
              <a:ext uri="{FF2B5EF4-FFF2-40B4-BE49-F238E27FC236}">
                <a16:creationId xmlns:a16="http://schemas.microsoft.com/office/drawing/2014/main" id="{5236031C-547F-4A04-F091-268E89A6D143}"/>
              </a:ext>
            </a:extLst>
          </p:cNvPr>
          <p:cNvSpPr/>
          <p:nvPr/>
        </p:nvSpPr>
        <p:spPr>
          <a:xfrm>
            <a:off x="8977888" y="6103776"/>
            <a:ext cx="509288" cy="2150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srgbClr val="333333"/>
                </a:solidFill>
                <a:effectLst/>
                <a:uLnTx/>
                <a:uFillTx/>
                <a:ea typeface="+mn-ea"/>
                <a:cs typeface="+mn-cs"/>
              </a:rPr>
              <a:t>3 Tage</a:t>
            </a:r>
          </a:p>
        </p:txBody>
      </p:sp>
      <p:sp>
        <p:nvSpPr>
          <p:cNvPr id="48" name="Rectangle 47">
            <a:extLst>
              <a:ext uri="{FF2B5EF4-FFF2-40B4-BE49-F238E27FC236}">
                <a16:creationId xmlns:a16="http://schemas.microsoft.com/office/drawing/2014/main" id="{32625C8A-B893-3389-D11E-B87677E69764}"/>
              </a:ext>
            </a:extLst>
          </p:cNvPr>
          <p:cNvSpPr/>
          <p:nvPr/>
        </p:nvSpPr>
        <p:spPr>
          <a:xfrm>
            <a:off x="10468484" y="6108172"/>
            <a:ext cx="509288" cy="2150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srgbClr val="333333"/>
                </a:solidFill>
                <a:effectLst/>
                <a:uLnTx/>
                <a:uFillTx/>
                <a:ea typeface="+mn-ea"/>
                <a:cs typeface="+mn-cs"/>
              </a:rPr>
              <a:t>3 Tage</a:t>
            </a:r>
          </a:p>
        </p:txBody>
      </p:sp>
      <p:cxnSp>
        <p:nvCxnSpPr>
          <p:cNvPr id="65" name="Connector: Elbow 64">
            <a:extLst>
              <a:ext uri="{FF2B5EF4-FFF2-40B4-BE49-F238E27FC236}">
                <a16:creationId xmlns:a16="http://schemas.microsoft.com/office/drawing/2014/main" id="{8946995C-1776-8FDF-CB07-8CCEF3790086}"/>
              </a:ext>
            </a:extLst>
          </p:cNvPr>
          <p:cNvCxnSpPr>
            <a:cxnSpLocks/>
          </p:cNvCxnSpPr>
          <p:nvPr/>
        </p:nvCxnSpPr>
        <p:spPr>
          <a:xfrm>
            <a:off x="7789928" y="5990083"/>
            <a:ext cx="230627" cy="110417"/>
          </a:xfrm>
          <a:prstGeom prst="bentConnector3">
            <a:avLst>
              <a:gd name="adj1" fmla="val -1715"/>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B6F2133-4DE7-9268-0B3E-7565458539CF}"/>
              </a:ext>
            </a:extLst>
          </p:cNvPr>
          <p:cNvCxnSpPr>
            <a:cxnSpLocks/>
          </p:cNvCxnSpPr>
          <p:nvPr/>
        </p:nvCxnSpPr>
        <p:spPr>
          <a:xfrm>
            <a:off x="6005469" y="1723658"/>
            <a:ext cx="0" cy="4492023"/>
          </a:xfrm>
          <a:prstGeom prst="line">
            <a:avLst/>
          </a:prstGeom>
          <a:ln w="6350">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16FC10CD-53C8-B235-8E8E-B8AE7AAAD412}"/>
              </a:ext>
            </a:extLst>
          </p:cNvPr>
          <p:cNvSpPr txBox="1"/>
          <p:nvPr/>
        </p:nvSpPr>
        <p:spPr>
          <a:xfrm>
            <a:off x="588262" y="1125500"/>
            <a:ext cx="10811258" cy="553998"/>
          </a:xfrm>
          <a:prstGeom prst="rect">
            <a:avLst/>
          </a:prstGeom>
          <a:noFill/>
        </p:spPr>
        <p:txBody>
          <a:bodyPr wrap="square" lIns="0" tIns="0" rIns="0" bIns="0" rtlCol="0" anchor="t">
            <a:spAutoFit/>
          </a:bodyPr>
          <a:lstStyle/>
          <a:p>
            <a:r>
              <a:rPr lang="de-de" sz="1200" dirty="0">
                <a:gradFill>
                  <a:gsLst>
                    <a:gs pos="2917">
                      <a:schemeClr val="tx1"/>
                    </a:gs>
                    <a:gs pos="30000">
                      <a:schemeClr val="tx1"/>
                    </a:gs>
                  </a:gsLst>
                  <a:lin ang="5400000" scaled="0"/>
                </a:gradFill>
              </a:rPr>
              <a:t>Erstellen Sie eine Multi-Touch-Nurturing-E-Mail-Sequenz, um Leads nach dem Herunterladen des </a:t>
            </a:r>
            <a:r>
              <a:rPr lang="de-de" sz="1200" b="1" dirty="0">
                <a:gradFill>
                  <a:gsLst>
                    <a:gs pos="2917">
                      <a:schemeClr val="tx1"/>
                    </a:gs>
                    <a:gs pos="30000">
                      <a:schemeClr val="tx1"/>
                    </a:gs>
                  </a:gsLst>
                  <a:lin ang="5400000" scaled="0"/>
                </a:gradFill>
              </a:rPr>
              <a:t>Hero-Assets</a:t>
            </a:r>
            <a:r>
              <a:rPr lang="de-de" sz="1200" dirty="0">
                <a:gradFill>
                  <a:gsLst>
                    <a:gs pos="2917">
                      <a:schemeClr val="tx1"/>
                    </a:gs>
                    <a:gs pos="30000">
                      <a:schemeClr val="tx1"/>
                    </a:gs>
                  </a:gsLst>
                  <a:lin ang="5400000" scaled="0"/>
                </a:gradFill>
              </a:rPr>
              <a:t> weiter zu betreuen und ihnen zusätzliche Kampagnen-Assets zur Verfügung zu stellen, mit denen sie mehr entdecken können. Leiten Sie Leads an Ihr Vertriebsteam weiter, um zusätzliche Informationen oder Transaktionen zu erhalten.</a:t>
            </a:r>
            <a:endParaRPr lang="en-US" dirty="0"/>
          </a:p>
        </p:txBody>
      </p:sp>
      <p:sp>
        <p:nvSpPr>
          <p:cNvPr id="71" name="TextBox 70">
            <a:extLst>
              <a:ext uri="{FF2B5EF4-FFF2-40B4-BE49-F238E27FC236}">
                <a16:creationId xmlns:a16="http://schemas.microsoft.com/office/drawing/2014/main" id="{8EB8BEC0-45A6-E8F9-9006-C4CE59C7D1E1}"/>
              </a:ext>
            </a:extLst>
          </p:cNvPr>
          <p:cNvSpPr txBox="1"/>
          <p:nvPr/>
        </p:nvSpPr>
        <p:spPr>
          <a:xfrm>
            <a:off x="584200" y="4632242"/>
            <a:ext cx="4971801" cy="1323439"/>
          </a:xfrm>
          <a:prstGeom prst="rect">
            <a:avLst/>
          </a:prstGeom>
          <a:noFill/>
        </p:spPr>
        <p:txBody>
          <a:bodyPr wrap="square" lIns="0" tIns="0" rIns="0" bIns="0" rtlCol="0">
            <a:spAutoFit/>
          </a:bodyPr>
          <a:lstStyle/>
          <a:p>
            <a:pPr>
              <a:spcAft>
                <a:spcPts val="1200"/>
              </a:spcAft>
            </a:pPr>
            <a:r>
              <a:rPr lang="de-de" sz="1600" b="1" dirty="0">
                <a:solidFill>
                  <a:schemeClr val="accent1"/>
                </a:solidFill>
              </a:rPr>
              <a:t>E-Mail-Sequenz bestimmen</a:t>
            </a:r>
          </a:p>
          <a:p>
            <a:pPr marL="0" marR="0" lvl="0" indent="0" algn="l" defTabSz="914400" rtl="0" eaLnBrk="1" fontAlgn="auto" latinLnBrk="0" hangingPunct="1">
              <a:spcBef>
                <a:spcPts val="0"/>
              </a:spcBef>
              <a:spcAft>
                <a:spcPts val="0"/>
              </a:spcAft>
              <a:buClrTx/>
              <a:buSzTx/>
              <a:buFontTx/>
              <a:buNone/>
              <a:tabLst/>
              <a:defRPr/>
            </a:pPr>
            <a:r>
              <a:rPr kumimoji="0" lang="de-de" sz="12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a:ea typeface="+mn-ea"/>
                <a:cs typeface="+mn-cs"/>
              </a:rPr>
              <a:t>Leiten Sie Ihre Nurturing-Kampagne mit einer „Danke für den Download“-Nachricht ein, um Ihren Leser an das Helden-Asset zu erinnern. Sorgen Sie für die richtige Reihenfolge bei der Kontaktaufnahme und gleichen Sie ergänzende Assets an, damit sich die Leser leichter zurechtfinden</a:t>
            </a:r>
            <a:r>
              <a:rPr lang="de-de" sz="1200" dirty="0">
                <a:gradFill>
                  <a:gsLst>
                    <a:gs pos="2917">
                      <a:srgbClr val="000000"/>
                    </a:gs>
                    <a:gs pos="30000">
                      <a:srgbClr val="000000"/>
                    </a:gs>
                  </a:gsLst>
                  <a:lin ang="5400000" scaled="0"/>
                </a:gradFill>
                <a:latin typeface="Segoe UI"/>
              </a:rPr>
              <a:t> und ihr Verständnis für Ihre Lösung und Partnerschaft mit Microsoft zu vertiefen.</a:t>
            </a:r>
            <a:endParaRPr lang="en-US" sz="1600" b="1" dirty="0">
              <a:solidFill>
                <a:schemeClr val="accent1"/>
              </a:solidFill>
            </a:endParaRPr>
          </a:p>
        </p:txBody>
      </p:sp>
      <p:graphicFrame>
        <p:nvGraphicFramePr>
          <p:cNvPr id="81" name="Table 80">
            <a:extLst>
              <a:ext uri="{FF2B5EF4-FFF2-40B4-BE49-F238E27FC236}">
                <a16:creationId xmlns:a16="http://schemas.microsoft.com/office/drawing/2014/main" id="{71BAC9DB-7397-6A8C-6405-090A57D84108}"/>
              </a:ext>
            </a:extLst>
          </p:cNvPr>
          <p:cNvGraphicFramePr>
            <a:graphicFrameLocks noGrp="1"/>
          </p:cNvGraphicFramePr>
          <p:nvPr>
            <p:extLst>
              <p:ext uri="{D42A27DB-BD31-4B8C-83A1-F6EECF244321}">
                <p14:modId xmlns:p14="http://schemas.microsoft.com/office/powerpoint/2010/main" val="1846950016"/>
              </p:ext>
            </p:extLst>
          </p:nvPr>
        </p:nvGraphicFramePr>
        <p:xfrm>
          <a:off x="6465451" y="3060090"/>
          <a:ext cx="2507199" cy="965811"/>
        </p:xfrm>
        <a:graphic>
          <a:graphicData uri="http://schemas.openxmlformats.org/drawingml/2006/table">
            <a:tbl>
              <a:tblPr firstCol="1" bandRow="1">
                <a:tableStyleId>{5C22544A-7EE6-4342-B048-85BDC9FD1C3A}</a:tableStyleId>
              </a:tblPr>
              <a:tblGrid>
                <a:gridCol w="2507199">
                  <a:extLst>
                    <a:ext uri="{9D8B030D-6E8A-4147-A177-3AD203B41FA5}">
                      <a16:colId xmlns:a16="http://schemas.microsoft.com/office/drawing/2014/main" val="1811541672"/>
                    </a:ext>
                  </a:extLst>
                </a:gridCol>
              </a:tblGrid>
              <a:tr h="112963">
                <a:tc>
                  <a:txBody>
                    <a:bodyPr/>
                    <a:lstStyle/>
                    <a:p>
                      <a:pPr marL="0" marR="0">
                        <a:spcBef>
                          <a:spcPts val="0"/>
                        </a:spcBef>
                        <a:spcAft>
                          <a:spcPts val="0"/>
                        </a:spcAft>
                      </a:pPr>
                      <a:r>
                        <a:rPr lang="de-de" sz="900" b="0">
                          <a:solidFill>
                            <a:schemeClr val="tx1"/>
                          </a:solidFill>
                          <a:effectLst/>
                        </a:rPr>
                        <a:t>Betreffzeile ca. 1–55 Zeichen</a:t>
                      </a:r>
                      <a:endParaRPr lang="en-US" sz="9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621" marR="11621" marT="11621" marB="11621">
                    <a:noFill/>
                  </a:tcPr>
                </a:tc>
                <a:extLst>
                  <a:ext uri="{0D108BD9-81ED-4DB2-BD59-A6C34878D82A}">
                    <a16:rowId xmlns:a16="http://schemas.microsoft.com/office/drawing/2014/main" val="3676798863"/>
                  </a:ext>
                </a:extLst>
              </a:tr>
              <a:tr h="112963">
                <a:tc>
                  <a:txBody>
                    <a:bodyPr/>
                    <a:lstStyle/>
                    <a:p>
                      <a:pPr marL="0" marR="0">
                        <a:spcBef>
                          <a:spcPts val="0"/>
                        </a:spcBef>
                        <a:spcAft>
                          <a:spcPts val="0"/>
                        </a:spcAft>
                      </a:pPr>
                      <a:r>
                        <a:rPr lang="de-de" sz="900" b="0">
                          <a:solidFill>
                            <a:schemeClr val="tx1"/>
                          </a:solidFill>
                          <a:effectLst/>
                        </a:rPr>
                        <a:t>Kopfzeilentext ca. 55 Zeichen</a:t>
                      </a:r>
                      <a:endParaRPr lang="en-US" sz="9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621" marR="11621" marT="11621" marB="11621">
                    <a:noFill/>
                  </a:tcPr>
                </a:tc>
                <a:extLst>
                  <a:ext uri="{0D108BD9-81ED-4DB2-BD59-A6C34878D82A}">
                    <a16:rowId xmlns:a16="http://schemas.microsoft.com/office/drawing/2014/main" val="1398357520"/>
                  </a:ext>
                </a:extLst>
              </a:tr>
              <a:tr h="161535">
                <a:tc>
                  <a:txBody>
                    <a:bodyPr/>
                    <a:lstStyle/>
                    <a:p>
                      <a:pPr marL="0" marR="0">
                        <a:spcBef>
                          <a:spcPts val="0"/>
                        </a:spcBef>
                        <a:spcAft>
                          <a:spcPts val="0"/>
                        </a:spcAft>
                      </a:pPr>
                      <a:r>
                        <a:rPr lang="de-de" sz="900" b="0">
                          <a:solidFill>
                            <a:schemeClr val="tx1"/>
                          </a:solidFill>
                          <a:effectLst/>
                        </a:rPr>
                        <a:t>Banner-Überschrift ca. 70 Zeichen</a:t>
                      </a:r>
                      <a:endParaRPr lang="en-US" sz="9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621" marR="11621" marT="11621" marB="11621">
                    <a:noFill/>
                  </a:tcPr>
                </a:tc>
                <a:extLst>
                  <a:ext uri="{0D108BD9-81ED-4DB2-BD59-A6C34878D82A}">
                    <a16:rowId xmlns:a16="http://schemas.microsoft.com/office/drawing/2014/main" val="4260493800"/>
                  </a:ext>
                </a:extLst>
              </a:tr>
              <a:tr h="161535">
                <a:tc>
                  <a:txBody>
                    <a:bodyPr/>
                    <a:lstStyle/>
                    <a:p>
                      <a:pPr marL="0" marR="0">
                        <a:spcBef>
                          <a:spcPts val="0"/>
                        </a:spcBef>
                        <a:spcAft>
                          <a:spcPts val="0"/>
                        </a:spcAft>
                      </a:pPr>
                      <a:r>
                        <a:rPr lang="de-de" sz="900" b="0">
                          <a:solidFill>
                            <a:schemeClr val="tx1"/>
                          </a:solidFill>
                          <a:effectLst/>
                        </a:rPr>
                        <a:t>CTA 1 Schaltflächentext ca. 15 Zeichen</a:t>
                      </a:r>
                      <a:endParaRPr lang="en-US" sz="9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621" marR="11621" marT="11621" marB="11621">
                    <a:noFill/>
                  </a:tcPr>
                </a:tc>
                <a:extLst>
                  <a:ext uri="{0D108BD9-81ED-4DB2-BD59-A6C34878D82A}">
                    <a16:rowId xmlns:a16="http://schemas.microsoft.com/office/drawing/2014/main" val="2478117632"/>
                  </a:ext>
                </a:extLst>
              </a:tr>
              <a:tr h="112963">
                <a:tc>
                  <a:txBody>
                    <a:bodyPr/>
                    <a:lstStyle/>
                    <a:p>
                      <a:pPr marL="0" marR="0">
                        <a:spcBef>
                          <a:spcPts val="0"/>
                        </a:spcBef>
                        <a:spcAft>
                          <a:spcPts val="0"/>
                        </a:spcAft>
                      </a:pPr>
                      <a:r>
                        <a:rPr lang="de-de" sz="900" b="0">
                          <a:solidFill>
                            <a:schemeClr val="tx1"/>
                          </a:solidFill>
                          <a:effectLst/>
                        </a:rPr>
                        <a:t>Text Unterüberschrift ca. 45 Zeichen</a:t>
                      </a:r>
                      <a:endParaRPr lang="en-US" sz="9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621" marR="11621" marT="11621" marB="11621">
                    <a:noFill/>
                  </a:tcPr>
                </a:tc>
                <a:extLst>
                  <a:ext uri="{0D108BD9-81ED-4DB2-BD59-A6C34878D82A}">
                    <a16:rowId xmlns:a16="http://schemas.microsoft.com/office/drawing/2014/main" val="1064614606"/>
                  </a:ext>
                </a:extLst>
              </a:tr>
              <a:tr h="161535">
                <a:tc>
                  <a:txBody>
                    <a:bodyPr/>
                    <a:lstStyle/>
                    <a:p>
                      <a:pPr marL="0" marR="0">
                        <a:spcBef>
                          <a:spcPts val="0"/>
                        </a:spcBef>
                        <a:spcAft>
                          <a:spcPts val="0"/>
                        </a:spcAft>
                      </a:pPr>
                      <a:r>
                        <a:rPr lang="de-de" sz="900" b="0" dirty="0">
                          <a:solidFill>
                            <a:schemeClr val="tx1"/>
                          </a:solidFill>
                          <a:effectLst/>
                        </a:rPr>
                        <a:t>Haupttext ca. 600 Zeichen</a:t>
                      </a:r>
                      <a:endParaRPr lang="en-US" sz="9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621" marR="11621" marT="11621" marB="11621">
                    <a:noFill/>
                  </a:tcPr>
                </a:tc>
                <a:extLst>
                  <a:ext uri="{0D108BD9-81ED-4DB2-BD59-A6C34878D82A}">
                    <a16:rowId xmlns:a16="http://schemas.microsoft.com/office/drawing/2014/main" val="980084933"/>
                  </a:ext>
                </a:extLst>
              </a:tr>
            </a:tbl>
          </a:graphicData>
        </a:graphic>
      </p:graphicFrame>
      <p:sp>
        <p:nvSpPr>
          <p:cNvPr id="83" name="TextBox 82">
            <a:extLst>
              <a:ext uri="{FF2B5EF4-FFF2-40B4-BE49-F238E27FC236}">
                <a16:creationId xmlns:a16="http://schemas.microsoft.com/office/drawing/2014/main" id="{85508E85-7AEC-0F01-BA76-38A973441FA8}"/>
              </a:ext>
            </a:extLst>
          </p:cNvPr>
          <p:cNvSpPr txBox="1"/>
          <p:nvPr/>
        </p:nvSpPr>
        <p:spPr>
          <a:xfrm>
            <a:off x="6495265" y="1717146"/>
            <a:ext cx="5548688" cy="1518364"/>
          </a:xfrm>
          <a:prstGeom prst="rect">
            <a:avLst/>
          </a:prstGeom>
          <a:noFill/>
        </p:spPr>
        <p:txBody>
          <a:bodyPr wrap="square" lIns="0" tIns="0" rIns="0" bIns="0" rtlCol="0">
            <a:spAutoFit/>
          </a:bodyPr>
          <a:lstStyle/>
          <a:p>
            <a:pPr>
              <a:spcAft>
                <a:spcPts val="800"/>
              </a:spcAft>
            </a:pPr>
            <a:r>
              <a:rPr lang="de-de" sz="1600" b="1" dirty="0">
                <a:solidFill>
                  <a:schemeClr val="accent1"/>
                </a:solidFill>
              </a:rPr>
              <a:t>E-Mail-Kopie anpassen</a:t>
            </a:r>
          </a:p>
          <a:p>
            <a:pPr marL="0" marR="0" lvl="0" indent="0" algn="l" defTabSz="914400" rtl="0" eaLnBrk="1" fontAlgn="auto" latinLnBrk="0" hangingPunct="1">
              <a:spcBef>
                <a:spcPts val="0"/>
              </a:spcBef>
              <a:spcAft>
                <a:spcPts val="0"/>
              </a:spcAft>
              <a:buClrTx/>
              <a:buSzTx/>
              <a:buFontTx/>
              <a:buNone/>
              <a:tabLst/>
              <a:defRPr/>
            </a:pPr>
            <a:r>
              <a:rPr kumimoji="0" lang="de-de" sz="12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a:ea typeface="+mn-ea"/>
                <a:cs typeface="+mn-cs"/>
              </a:rPr>
              <a:t>Verwenden Sie die bereitgestellte E-Mail-Kopie und passen Sie sie so an, </a:t>
            </a:r>
            <a:r>
              <a:rPr kumimoji="0" lang="de-de"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dass </a:t>
            </a:r>
            <a:br>
              <a:rPr kumimoji="0" lang="de-de"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br>
            <a:r>
              <a:rPr kumimoji="0" lang="de-de"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sie </a:t>
            </a:r>
            <a:r>
              <a:rPr kumimoji="0" lang="de-de" sz="12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a:ea typeface="+mn-ea"/>
                <a:cs typeface="+mn-cs"/>
              </a:rPr>
              <a:t>die Kontaktinformationen </a:t>
            </a:r>
            <a:r>
              <a:rPr lang="de-de" sz="1200" dirty="0">
                <a:gradFill>
                  <a:gsLst>
                    <a:gs pos="2917">
                      <a:srgbClr val="000000"/>
                    </a:gs>
                    <a:gs pos="30000">
                      <a:srgbClr val="000000"/>
                    </a:gs>
                  </a:gsLst>
                  <a:lin ang="5400000" scaled="0"/>
                </a:gradFill>
                <a:latin typeface="Segoe UI"/>
              </a:rPr>
              <a:t>Ihres Unternehmens enthält. Sie können auch die Verweise auf unsere Lösung aktualisieren und dabei die </a:t>
            </a:r>
            <a:r>
              <a:rPr kumimoji="0" lang="de-de" sz="12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a:ea typeface="+mn-ea"/>
                <a:cs typeface="+mn-cs"/>
              </a:rPr>
              <a:t>folgenden Zeichenzahlen berücksichtigen. Verknüpfen Sie außerdem einen zweiten CTA mit </a:t>
            </a:r>
            <a:r>
              <a:rPr kumimoji="0" lang="de-de"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einer „</a:t>
            </a:r>
            <a:r>
              <a:rPr kumimoji="0" lang="de-de" sz="12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a:ea typeface="+mn-ea"/>
                <a:cs typeface="+mn-cs"/>
              </a:rPr>
              <a:t>Kontakt“-Seite oder einem Verkaufsalias für Leser, die sofortige Hilfe benötigen. </a:t>
            </a:r>
          </a:p>
          <a:p>
            <a:pPr algn="l"/>
            <a:endParaRPr lang="en-US" sz="1600" b="1" dirty="0">
              <a:solidFill>
                <a:schemeClr val="accent1"/>
              </a:solidFill>
            </a:endParaRPr>
          </a:p>
        </p:txBody>
      </p:sp>
      <p:sp>
        <p:nvSpPr>
          <p:cNvPr id="87" name="TextBox 86">
            <a:extLst>
              <a:ext uri="{FF2B5EF4-FFF2-40B4-BE49-F238E27FC236}">
                <a16:creationId xmlns:a16="http://schemas.microsoft.com/office/drawing/2014/main" id="{DD12800A-3B7B-3313-0168-61FB70E14EA2}"/>
              </a:ext>
            </a:extLst>
          </p:cNvPr>
          <p:cNvSpPr txBox="1"/>
          <p:nvPr/>
        </p:nvSpPr>
        <p:spPr>
          <a:xfrm>
            <a:off x="582426" y="1780139"/>
            <a:ext cx="4933246" cy="1520416"/>
          </a:xfrm>
          <a:prstGeom prst="rect">
            <a:avLst/>
          </a:prstGeom>
          <a:noFill/>
        </p:spPr>
        <p:txBody>
          <a:bodyPr wrap="square" lIns="0" tIns="0" rIns="0" bIns="0" rtlCol="0">
            <a:spAutoFit/>
          </a:bodyPr>
          <a:lstStyle/>
          <a:p>
            <a:pPr>
              <a:lnSpc>
                <a:spcPct val="90000"/>
              </a:lnSpc>
              <a:spcAft>
                <a:spcPts val="1200"/>
              </a:spcAft>
            </a:pPr>
            <a:r>
              <a:rPr lang="de-de" sz="1600" b="1" dirty="0">
                <a:solidFill>
                  <a:schemeClr val="accent1"/>
                </a:solidFill>
              </a:rPr>
              <a:t>Zielgruppe ermitteln</a:t>
            </a:r>
          </a:p>
          <a:p>
            <a:pPr marL="0" marR="0" lvl="0" indent="0" algn="l" defTabSz="914400" rtl="0" eaLnBrk="1" fontAlgn="auto" latinLnBrk="0" hangingPunct="1">
              <a:spcBef>
                <a:spcPts val="0"/>
              </a:spcBef>
              <a:spcAft>
                <a:spcPts val="0"/>
              </a:spcAft>
              <a:buClrTx/>
              <a:buSzTx/>
              <a:buFontTx/>
              <a:buNone/>
              <a:tabLst/>
              <a:defRPr/>
            </a:pPr>
            <a:r>
              <a:rPr kumimoji="0" lang="de-de" sz="12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a:ea typeface="+mn-ea"/>
                <a:cs typeface="+mn-cs"/>
              </a:rPr>
              <a:t>Bauen Sie die Zielgruppe für den Erhalt von Nurturing-E-Mails auf</a:t>
            </a:r>
            <a:r>
              <a:rPr kumimoji="0" lang="de-de"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 </a:t>
            </a:r>
            <a:br>
              <a:rPr kumimoji="0" lang="de-de"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br>
            <a:r>
              <a:rPr kumimoji="0" lang="de-de"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indem </a:t>
            </a:r>
            <a:r>
              <a:rPr kumimoji="0" lang="de-de" sz="12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a:ea typeface="+mn-ea"/>
                <a:cs typeface="+mn-cs"/>
              </a:rPr>
              <a:t>Sie Interessenten in Ihrem Zielprofil identifizieren, die anfängliches Interesse gezeigt haben. Ziehen Sie Leads an, die Ihr Hero-Asset heruntergeladen haben, oder von anderen bekannten relevanten Kontakten in Ihrer Datenbank, die zum Kampagnen-Targeting passen.</a:t>
            </a:r>
          </a:p>
          <a:p>
            <a:pPr algn="l">
              <a:lnSpc>
                <a:spcPct val="90000"/>
              </a:lnSpc>
            </a:pPr>
            <a:endParaRPr lang="en-US" sz="1600" b="1" dirty="0">
              <a:solidFill>
                <a:schemeClr val="accent1"/>
              </a:solidFill>
            </a:endParaRPr>
          </a:p>
        </p:txBody>
      </p:sp>
      <p:sp>
        <p:nvSpPr>
          <p:cNvPr id="4" name="TextBox 3">
            <a:extLst>
              <a:ext uri="{FF2B5EF4-FFF2-40B4-BE49-F238E27FC236}">
                <a16:creationId xmlns:a16="http://schemas.microsoft.com/office/drawing/2014/main" id="{35E9629C-BD1A-E342-474B-DED1B089796F}"/>
              </a:ext>
            </a:extLst>
          </p:cNvPr>
          <p:cNvSpPr txBox="1"/>
          <p:nvPr/>
        </p:nvSpPr>
        <p:spPr>
          <a:xfrm rot="16200000">
            <a:off x="6011809" y="5510964"/>
            <a:ext cx="568712" cy="153888"/>
          </a:xfrm>
          <a:prstGeom prst="rect">
            <a:avLst/>
          </a:prstGeom>
          <a:noFill/>
        </p:spPr>
        <p:txBody>
          <a:bodyPr wrap="square" lIns="0" tIns="0" rIns="0" bIns="0" rtlCol="0">
            <a:spAutoFit/>
          </a:bodyPr>
          <a:lstStyle/>
          <a:p>
            <a:pPr algn="l"/>
            <a:r>
              <a:rPr lang="de-de" sz="1000" i="1" dirty="0"/>
              <a:t>Beispiel</a:t>
            </a:r>
          </a:p>
        </p:txBody>
      </p:sp>
    </p:spTree>
    <p:extLst>
      <p:ext uri="{BB962C8B-B14F-4D97-AF65-F5344CB8AC3E}">
        <p14:creationId xmlns:p14="http://schemas.microsoft.com/office/powerpoint/2010/main" val="394486515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DCEAA-DFE8-CF5C-9D63-D3EF429E4870}"/>
              </a:ext>
            </a:extLst>
          </p:cNvPr>
          <p:cNvSpPr>
            <a:spLocks noGrp="1"/>
          </p:cNvSpPr>
          <p:nvPr>
            <p:ph type="title"/>
          </p:nvPr>
        </p:nvSpPr>
        <p:spPr/>
        <p:txBody>
          <a:bodyPr>
            <a:normAutofit/>
          </a:bodyPr>
          <a:lstStyle/>
          <a:p>
            <a:r>
              <a:rPr lang="de-de" dirty="0">
                <a:cs typeface="Segoe UI"/>
              </a:rPr>
              <a:t>Vertriebs-Follow-up &amp; nächste Schritte</a:t>
            </a:r>
            <a:endParaRPr lang="en-US" dirty="0"/>
          </a:p>
        </p:txBody>
      </p:sp>
      <p:sp>
        <p:nvSpPr>
          <p:cNvPr id="95" name="Google Shape;599;p2">
            <a:extLst>
              <a:ext uri="{FF2B5EF4-FFF2-40B4-BE49-F238E27FC236}">
                <a16:creationId xmlns:a16="http://schemas.microsoft.com/office/drawing/2014/main" id="{B9EF2C95-C7A7-41C9-E904-7D960ED4A5C8}"/>
              </a:ext>
            </a:extLst>
          </p:cNvPr>
          <p:cNvSpPr/>
          <p:nvPr/>
        </p:nvSpPr>
        <p:spPr>
          <a:xfrm>
            <a:off x="542150" y="1661770"/>
            <a:ext cx="10751840" cy="274320"/>
          </a:xfrm>
          <a:prstGeom prst="rect">
            <a:avLst/>
          </a:prstGeom>
          <a:solidFill>
            <a:schemeClr val="tx2">
              <a:lumMod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800"/>
              <a:buFont typeface="Arial"/>
              <a:buNone/>
              <a:tabLst/>
              <a:defRPr/>
            </a:pPr>
            <a:r>
              <a:rPr kumimoji="0" lang="de-de" sz="1400" b="0" i="0" u="none" strike="noStrike" kern="1200" cap="none" spc="0" normalizeH="0" baseline="0" noProof="0" dirty="0">
                <a:ln>
                  <a:noFill/>
                </a:ln>
                <a:solidFill>
                  <a:schemeClr val="bg1"/>
                </a:solidFill>
                <a:effectLst/>
                <a:uLnTx/>
                <a:uFillTx/>
                <a:latin typeface="+mj-lt"/>
                <a:ea typeface="Arial"/>
                <a:cs typeface="Arial"/>
                <a:sym typeface="Arial"/>
              </a:rPr>
              <a:t>ENTSCHEIDUNG</a:t>
            </a:r>
          </a:p>
        </p:txBody>
      </p:sp>
      <p:sp>
        <p:nvSpPr>
          <p:cNvPr id="6" name="Rectangle 5">
            <a:extLst>
              <a:ext uri="{FF2B5EF4-FFF2-40B4-BE49-F238E27FC236}">
                <a16:creationId xmlns:a16="http://schemas.microsoft.com/office/drawing/2014/main" id="{4BC17858-4155-0420-C0E4-BBD13D51595D}"/>
              </a:ext>
            </a:extLst>
          </p:cNvPr>
          <p:cNvSpPr/>
          <p:nvPr/>
        </p:nvSpPr>
        <p:spPr bwMode="auto">
          <a:xfrm>
            <a:off x="624746" y="2073304"/>
            <a:ext cx="11105145" cy="4851328"/>
          </a:xfrm>
          <a:prstGeom prst="rect">
            <a:avLst/>
          </a:prstGeom>
          <a:noFill/>
        </p:spPr>
        <p:txBody>
          <a:bodyPr wrap="square" lIns="0" tIns="0" rIns="91440" bIns="0" rtlCol="0" anchor="t">
            <a:spAutoFit/>
          </a:bodyPr>
          <a:lstStyle/>
          <a:p>
            <a:pPr marL="0" marR="0" lvl="0" indent="0" algn="l" defTabSz="914400" rtl="0" eaLnBrk="1" fontAlgn="auto" latinLnBrk="0" hangingPunct="1">
              <a:lnSpc>
                <a:spcPct val="95000"/>
              </a:lnSpc>
              <a:spcBef>
                <a:spcPts val="0"/>
              </a:spcBef>
              <a:spcAft>
                <a:spcPts val="900"/>
              </a:spcAft>
              <a:buClrTx/>
              <a:buSzTx/>
              <a:buFontTx/>
              <a:buNone/>
              <a:tabLst/>
              <a:defRPr/>
            </a:pPr>
            <a:r>
              <a:rPr kumimoji="0" lang="de-de" sz="1400" i="0" u="none" strike="noStrike" kern="1200" cap="none" spc="0" normalizeH="0" baseline="0" noProof="0" dirty="0">
                <a:ln>
                  <a:noFill/>
                </a:ln>
                <a:effectLst/>
                <a:uLnTx/>
                <a:uFillTx/>
                <a:latin typeface="+mj-lt"/>
                <a:ea typeface="Inter Medium" panose="02000603000000020004" pitchFamily="50" charset="0"/>
                <a:cs typeface="Inter Medium" panose="02000603000000020004" pitchFamily="50" charset="0"/>
              </a:rPr>
              <a:t>Weiterverfolgung durch die Vertriebsabteilung</a:t>
            </a:r>
            <a:endParaRPr kumimoji="0" lang="en-US" sz="1050" i="0" u="none" strike="noStrike" kern="1200" cap="none" spc="0" normalizeH="0" baseline="0" noProof="0" dirty="0">
              <a:ln>
                <a:noFill/>
              </a:ln>
              <a:effectLst/>
              <a:uLnTx/>
              <a:uFillTx/>
              <a:latin typeface="+mj-lt"/>
              <a:cs typeface="Microsoft Sans Serif" panose="020B0604020202020204" pitchFamily="34" charset="0"/>
            </a:endParaRPr>
          </a:p>
          <a:p>
            <a:pPr marL="171450" indent="-171450">
              <a:lnSpc>
                <a:spcPct val="95000"/>
              </a:lnSpc>
              <a:spcAft>
                <a:spcPts val="900"/>
              </a:spcAft>
              <a:buSzPct val="135000"/>
              <a:buFont typeface="Apple Symbols" panose="02000000000000000000" pitchFamily="2" charset="-79"/>
              <a:buChar char="☐"/>
              <a:defRPr/>
            </a:pPr>
            <a:r>
              <a:rPr lang="de-de" sz="1200" dirty="0">
                <a:cs typeface="Microsoft Sans Serif"/>
              </a:rPr>
              <a:t>Geben Sie dem Verkaufsteam eine </a:t>
            </a:r>
            <a:r>
              <a:rPr lang="de-de" sz="1200" dirty="0">
                <a:latin typeface="+mj-lt"/>
                <a:cs typeface="Microsoft Sans Serif"/>
              </a:rPr>
              <a:t>Übersicht </a:t>
            </a:r>
            <a:r>
              <a:rPr lang="de-de" sz="1200" dirty="0">
                <a:cs typeface="Microsoft Sans Serif"/>
              </a:rPr>
              <a:t>der Kampagne, einschließlich einer Kopie Ihrer Hero-Ressource. </a:t>
            </a:r>
            <a:endParaRPr lang="en-US" sz="1200" dirty="0">
              <a:cs typeface="Microsoft Sans Serif" panose="020B0604020202020204" pitchFamily="34" charset="0"/>
            </a:endParaRPr>
          </a:p>
          <a:p>
            <a:pPr marL="171450" indent="-171450">
              <a:lnSpc>
                <a:spcPct val="95000"/>
              </a:lnSpc>
              <a:spcAft>
                <a:spcPts val="900"/>
              </a:spcAft>
              <a:buSzPct val="135000"/>
              <a:buFont typeface="Apple Symbols" panose="02000000000000000000" pitchFamily="2" charset="-79"/>
              <a:buChar char="☐"/>
              <a:defRPr/>
            </a:pPr>
            <a:r>
              <a:rPr lang="de-de" sz="1200" dirty="0">
                <a:cs typeface="Microsoft Sans Serif"/>
              </a:rPr>
              <a:t>Passen Sie das </a:t>
            </a:r>
            <a:r>
              <a:rPr lang="de-de" sz="1200" b="1" dirty="0">
                <a:cs typeface="Microsoft Sans Serif"/>
              </a:rPr>
              <a:t>NIS2-Pitch </a:t>
            </a:r>
            <a:r>
              <a:rPr lang="de-de" sz="1200" b="1" dirty="0">
                <a:latin typeface="+mj-lt"/>
                <a:cs typeface="Microsoft Sans Serif"/>
              </a:rPr>
              <a:t>Deck für Kunden </a:t>
            </a:r>
            <a:r>
              <a:rPr lang="de-de" sz="1200" dirty="0">
                <a:cs typeface="Microsoft Sans Serif"/>
              </a:rPr>
              <a:t>mit Ihrem Branding und Ihren einzigartigen NIS2-Botschaften an, um es in persönlichen Gesprächen an Kund*innen weiterzugeben. </a:t>
            </a:r>
            <a:endParaRPr lang="en-US" sz="1200" dirty="0">
              <a:cs typeface="Microsoft Sans Serif" panose="020B0604020202020204" pitchFamily="34" charset="0"/>
            </a:endParaRPr>
          </a:p>
          <a:p>
            <a:pPr marL="171450" indent="-171450">
              <a:lnSpc>
                <a:spcPct val="95000"/>
              </a:lnSpc>
              <a:spcAft>
                <a:spcPts val="900"/>
              </a:spcAft>
              <a:buSzPct val="135000"/>
              <a:buFont typeface="Apple Symbols" panose="02000000000000000000" pitchFamily="2" charset="-79"/>
              <a:buChar char="☐"/>
              <a:defRPr/>
            </a:pPr>
            <a:r>
              <a:rPr lang="de-de" sz="1200" dirty="0">
                <a:cs typeface="Microsoft Sans Serif"/>
              </a:rPr>
              <a:t>Sie können auch die </a:t>
            </a:r>
            <a:r>
              <a:rPr lang="de-de" sz="1200" dirty="0">
                <a:latin typeface="+mj-lt"/>
                <a:cs typeface="Microsoft Sans Serif"/>
              </a:rPr>
              <a:t>Infografik</a:t>
            </a:r>
            <a:r>
              <a:rPr lang="de-de" sz="1200" dirty="0">
                <a:cs typeface="Microsoft Sans Serif"/>
              </a:rPr>
              <a:t> anpassen und den Kunden übergeben oder als zusätzliche Informationsquelle nutzen. Stellen Sie auch hier sicher, dass diese an Ihr einzigartiges NIS2-Angebot angepasst sind.</a:t>
            </a:r>
          </a:p>
          <a:p>
            <a:pPr marL="171450" lvl="0" indent="-171450">
              <a:lnSpc>
                <a:spcPct val="95000"/>
              </a:lnSpc>
              <a:spcAft>
                <a:spcPts val="900"/>
              </a:spcAft>
              <a:buSzPct val="135000"/>
              <a:buFont typeface="Apple Symbols" panose="02000000000000000000" pitchFamily="2" charset="-79"/>
              <a:buChar char="☐"/>
              <a:defRPr/>
            </a:pPr>
            <a:r>
              <a:rPr lang="de-de" sz="1200" dirty="0">
                <a:cs typeface="Microsoft Sans Serif"/>
              </a:rPr>
              <a:t>Geben Sie Details zu Leads und Qualifikationen in </a:t>
            </a:r>
            <a:r>
              <a:rPr lang="de-de" sz="1200" b="1" dirty="0">
                <a:latin typeface="+mj-lt"/>
                <a:cs typeface="Microsoft Sans Serif"/>
              </a:rPr>
              <a:t>Partner Center ein. Stellen Sie sicher, dass alle Referrals im Feld „Marketingkampagnen-ID“ </a:t>
            </a:r>
            <a:br>
              <a:rPr lang="de-de" sz="1200" b="1" dirty="0">
                <a:latin typeface="+mj-lt"/>
                <a:cs typeface="Microsoft Sans Serif"/>
              </a:rPr>
            </a:br>
            <a:r>
              <a:rPr lang="de-de" sz="1200" b="1" dirty="0">
                <a:latin typeface="+mj-lt"/>
                <a:cs typeface="Microsoft Sans Serif"/>
              </a:rPr>
              <a:t>mit „#NIS2“ gekennzeichnet sind</a:t>
            </a:r>
            <a:r>
              <a:rPr lang="de-de" sz="1200" dirty="0">
                <a:latin typeface="+mj-lt"/>
                <a:cs typeface="Microsoft Sans Serif"/>
              </a:rPr>
              <a:t>. </a:t>
            </a:r>
            <a:r>
              <a:rPr lang="de-de" sz="1200" dirty="0">
                <a:cs typeface="Microsoft Sans Serif"/>
              </a:rPr>
              <a:t>(</a:t>
            </a:r>
            <a:r>
              <a:rPr lang="de-de" sz="1200" i="1" dirty="0">
                <a:cs typeface="Microsoft Sans Serif"/>
              </a:rPr>
              <a:t>Siehe </a:t>
            </a:r>
            <a:r>
              <a:rPr lang="de-de" sz="1200" i="1" dirty="0">
                <a:cs typeface="Microsoft Sans Serif"/>
                <a:hlinkClick r:id="rId3"/>
              </a:rPr>
              <a:t>FAQ</a:t>
            </a:r>
            <a:r>
              <a:rPr lang="de-de" sz="1200" i="1" dirty="0">
                <a:cs typeface="Microsoft Sans Serif"/>
              </a:rPr>
              <a:t> für Hilfe.)</a:t>
            </a:r>
          </a:p>
          <a:p>
            <a:pPr lvl="0">
              <a:lnSpc>
                <a:spcPct val="95000"/>
              </a:lnSpc>
              <a:spcAft>
                <a:spcPts val="900"/>
              </a:spcAft>
              <a:buSzPct val="135000"/>
              <a:defRPr/>
            </a:pPr>
            <a:endParaRPr lang="en-US" sz="1400" b="1" dirty="0">
              <a:cs typeface="Microsoft Sans Serif"/>
            </a:endParaRPr>
          </a:p>
          <a:p>
            <a:pPr lvl="0">
              <a:lnSpc>
                <a:spcPct val="95000"/>
              </a:lnSpc>
              <a:spcAft>
                <a:spcPts val="900"/>
              </a:spcAft>
              <a:buSzPct val="135000"/>
              <a:defRPr/>
            </a:pPr>
            <a:r>
              <a:rPr lang="de-de" sz="1400" b="1" dirty="0">
                <a:cs typeface="Microsoft Sans Serif"/>
              </a:rPr>
              <a:t>Nächste Schritte im Vertrieb</a:t>
            </a:r>
          </a:p>
          <a:p>
            <a:pPr marL="171450" indent="-171450">
              <a:lnSpc>
                <a:spcPct val="95000"/>
              </a:lnSpc>
              <a:spcAft>
                <a:spcPts val="900"/>
              </a:spcAft>
              <a:buSzPct val="135000"/>
              <a:buFont typeface="Apple Symbols" panose="02000000000000000000" pitchFamily="2" charset="-79"/>
              <a:buChar char="☐"/>
              <a:defRPr/>
            </a:pPr>
            <a:r>
              <a:rPr lang="de-de" sz="1200" dirty="0">
                <a:cs typeface="Microsoft Sans Serif"/>
              </a:rPr>
              <a:t>Ziehen Sie in Erwägung, Kunden den Betrieb einer Cloud Security-Lösung anzubieten, nachdem Sie das NIS2-Pitch Deck in einer persönlichen Besprechung verwendet haben. Sie können Ihr eigenes geistiges Eigentum verwenden oder das Microsoft Solutions Assessment Program (falls berechtigt) oder CSI-Incentives (falls berechtigt) nutzen. Auf Folie #19 finden Sie ein anschauliches Beispiel für Microsoft-Incentives, die Ihre Vertriebsbemühungen unterstützen können.</a:t>
            </a:r>
          </a:p>
          <a:p>
            <a:pPr marL="628650" lvl="1" indent="-171450">
              <a:lnSpc>
                <a:spcPct val="95000"/>
              </a:lnSpc>
              <a:spcAft>
                <a:spcPts val="900"/>
              </a:spcAft>
              <a:buSzPct val="135000"/>
              <a:buFont typeface="Apple Symbols" panose="02000000000000000000" pitchFamily="2" charset="-79"/>
              <a:buChar char="☐"/>
              <a:defRPr/>
            </a:pPr>
            <a:r>
              <a:rPr lang="de-de" sz="1200" dirty="0">
                <a:cs typeface="Microsoft Sans Serif"/>
              </a:rPr>
              <a:t>Im Anschluss an die Bewertung wird ein proaktiver Vorschlag unterbreitet, wie der Kunde Cybersicherheitslücken beseitigen und die NIS2-Anforderungen schnell erfüllen kann. </a:t>
            </a:r>
          </a:p>
          <a:p>
            <a:pPr marL="628650" lvl="1" indent="-171450">
              <a:lnSpc>
                <a:spcPct val="95000"/>
              </a:lnSpc>
              <a:spcAft>
                <a:spcPts val="900"/>
              </a:spcAft>
              <a:buSzPct val="135000"/>
              <a:buFont typeface="Apple Symbols" panose="02000000000000000000" pitchFamily="2" charset="-79"/>
              <a:buChar char="☐"/>
              <a:defRPr/>
            </a:pPr>
            <a:r>
              <a:rPr lang="de-de" sz="1200" dirty="0">
                <a:cs typeface="Microsoft Sans Serif"/>
              </a:rPr>
              <a:t>Die Sicherheit der Lieferkette und die Datensicherheit sind für alle Unternehmer*innen ein wichtiges Thema – nehmen Sie in Ihr Angebot auf, wenn Sie diese Dienste anbieten.</a:t>
            </a:r>
          </a:p>
          <a:p>
            <a:pPr marL="628650" lvl="1" indent="-171450">
              <a:lnSpc>
                <a:spcPct val="95000"/>
              </a:lnSpc>
              <a:spcAft>
                <a:spcPts val="900"/>
              </a:spcAft>
              <a:buSzPct val="135000"/>
              <a:buFont typeface="Apple Symbols" panose="02000000000000000000" pitchFamily="2" charset="-79"/>
              <a:buChar char="☐"/>
              <a:defRPr/>
            </a:pPr>
            <a:r>
              <a:rPr lang="de-de" sz="1200" dirty="0">
                <a:cs typeface="Microsoft Sans Serif"/>
              </a:rPr>
              <a:t>Ein überzeugendes Angebot zu den Gesamtbetriebskosten und eine Präsentation der Microsoft-Plattform können dazu beitragen, die Kundenbindung </a:t>
            </a:r>
            <a:br>
              <a:rPr lang="de-de" sz="1200" dirty="0">
                <a:cs typeface="Microsoft Sans Serif"/>
              </a:rPr>
            </a:br>
            <a:r>
              <a:rPr lang="de-de" sz="1200" dirty="0">
                <a:cs typeface="Microsoft Sans Serif"/>
              </a:rPr>
              <a:t>zu beschleunigen.  </a:t>
            </a:r>
          </a:p>
          <a:p>
            <a:pPr>
              <a:lnSpc>
                <a:spcPct val="95000"/>
              </a:lnSpc>
              <a:buSzPct val="135000"/>
              <a:defRPr/>
            </a:pPr>
            <a:endParaRPr lang="en-US" sz="1100" dirty="0">
              <a:solidFill>
                <a:srgbClr val="0078D4"/>
              </a:solidFill>
              <a:highlight>
                <a:srgbClr val="FFFF00"/>
              </a:highlight>
              <a:cs typeface="Segoe UI"/>
            </a:endParaRPr>
          </a:p>
        </p:txBody>
      </p:sp>
      <p:sp>
        <p:nvSpPr>
          <p:cNvPr id="9" name="TextBox 8">
            <a:extLst>
              <a:ext uri="{FF2B5EF4-FFF2-40B4-BE49-F238E27FC236}">
                <a16:creationId xmlns:a16="http://schemas.microsoft.com/office/drawing/2014/main" id="{4636E197-880F-EA9C-03B4-3900D051A1D1}"/>
              </a:ext>
            </a:extLst>
          </p:cNvPr>
          <p:cNvSpPr txBox="1"/>
          <p:nvPr/>
        </p:nvSpPr>
        <p:spPr>
          <a:xfrm>
            <a:off x="501638" y="1011670"/>
            <a:ext cx="11105145" cy="307777"/>
          </a:xfrm>
          <a:prstGeom prst="rect">
            <a:avLst/>
          </a:prstGeom>
          <a:noFill/>
        </p:spPr>
        <p:txBody>
          <a:bodyPr wrap="square" lIns="91440" tIns="45720" rIns="91440" bIns="45720" anchor="t">
            <a:spAutoFit/>
          </a:bodyPr>
          <a:lstStyle/>
          <a:p>
            <a:r>
              <a:rPr lang="de-de" sz="1400" dirty="0"/>
              <a:t>Verwenden Sie diese Checkliste, um die nächsten Schritte zu identifizieren, um neue Verkaufschancen zu fördern, sobald ein qualifizierter Vertriebs-Lead in die Vertriebspipeline eintritt.</a:t>
            </a:r>
            <a:endParaRPr lang="en-US" dirty="0"/>
          </a:p>
        </p:txBody>
      </p:sp>
    </p:spTree>
    <p:extLst>
      <p:ext uri="{BB962C8B-B14F-4D97-AF65-F5344CB8AC3E}">
        <p14:creationId xmlns:p14="http://schemas.microsoft.com/office/powerpoint/2010/main" val="252164060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DCEAA-DFE8-CF5C-9D63-D3EF429E4870}"/>
              </a:ext>
            </a:extLst>
          </p:cNvPr>
          <p:cNvSpPr>
            <a:spLocks noGrp="1"/>
          </p:cNvSpPr>
          <p:nvPr>
            <p:ph type="title"/>
          </p:nvPr>
        </p:nvSpPr>
        <p:spPr/>
        <p:txBody>
          <a:bodyPr/>
          <a:lstStyle/>
          <a:p>
            <a:r>
              <a:rPr lang="de-de"/>
              <a:t>Kampagnenleitfaden</a:t>
            </a:r>
          </a:p>
        </p:txBody>
      </p:sp>
      <p:sp>
        <p:nvSpPr>
          <p:cNvPr id="9" name="TextBox 8">
            <a:extLst>
              <a:ext uri="{FF2B5EF4-FFF2-40B4-BE49-F238E27FC236}">
                <a16:creationId xmlns:a16="http://schemas.microsoft.com/office/drawing/2014/main" id="{4636E197-880F-EA9C-03B4-3900D051A1D1}"/>
              </a:ext>
            </a:extLst>
          </p:cNvPr>
          <p:cNvSpPr txBox="1"/>
          <p:nvPr/>
        </p:nvSpPr>
        <p:spPr>
          <a:xfrm>
            <a:off x="588263" y="1011670"/>
            <a:ext cx="7863010" cy="307777"/>
          </a:xfrm>
          <a:prstGeom prst="rect">
            <a:avLst/>
          </a:prstGeom>
          <a:noFill/>
        </p:spPr>
        <p:txBody>
          <a:bodyPr wrap="square">
            <a:spAutoFit/>
          </a:bodyPr>
          <a:lstStyle/>
          <a:p>
            <a:r>
              <a:rPr lang="de-de" sz="1400" dirty="0"/>
              <a:t>Bauen Sie die Marketingkampagne anhand dieser praktischen Prüflisten auf.</a:t>
            </a:r>
          </a:p>
        </p:txBody>
      </p:sp>
      <p:sp>
        <p:nvSpPr>
          <p:cNvPr id="91" name="Google Shape;582;p2">
            <a:extLst>
              <a:ext uri="{FF2B5EF4-FFF2-40B4-BE49-F238E27FC236}">
                <a16:creationId xmlns:a16="http://schemas.microsoft.com/office/drawing/2014/main" id="{5E56A1F8-9162-B24A-0AA1-A5B7419CA842}"/>
              </a:ext>
            </a:extLst>
          </p:cNvPr>
          <p:cNvSpPr/>
          <p:nvPr/>
        </p:nvSpPr>
        <p:spPr>
          <a:xfrm>
            <a:off x="588264" y="1358543"/>
            <a:ext cx="5864510" cy="27432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800"/>
              <a:buFont typeface="Arial"/>
              <a:buNone/>
              <a:tabLst/>
              <a:defRPr/>
            </a:pPr>
            <a:r>
              <a:rPr kumimoji="0" lang="de-de" sz="1067" b="0" i="0" u="none" strike="noStrike" kern="1200" cap="none" spc="0" normalizeH="0" baseline="0" noProof="0">
                <a:ln>
                  <a:noFill/>
                </a:ln>
                <a:solidFill>
                  <a:prstClr val="white"/>
                </a:solidFill>
                <a:effectLst/>
                <a:uLnTx/>
                <a:uFillTx/>
                <a:latin typeface="+mj-lt"/>
                <a:ea typeface="Arial"/>
                <a:cs typeface="Arial" panose="020B0604020202020204" pitchFamily="34" charset="0"/>
                <a:sym typeface="Arial"/>
              </a:rPr>
              <a:t>1. WERBUNG</a:t>
            </a:r>
            <a:endParaRPr kumimoji="0" lang="en-US" sz="800" b="0" i="0" u="none" strike="noStrike" kern="1200" cap="none" spc="0" normalizeH="0" baseline="0" noProof="0">
              <a:ln>
                <a:noFill/>
              </a:ln>
              <a:solidFill>
                <a:prstClr val="white"/>
              </a:solidFill>
              <a:effectLst/>
              <a:uLnTx/>
              <a:uFillTx/>
              <a:latin typeface="+mj-lt"/>
              <a:ea typeface="Arial"/>
              <a:cs typeface="Arial" panose="020B0604020202020204" pitchFamily="34" charset="0"/>
              <a:sym typeface="Arial"/>
            </a:endParaRPr>
          </a:p>
        </p:txBody>
      </p:sp>
      <p:sp>
        <p:nvSpPr>
          <p:cNvPr id="93" name="Google Shape;591;p2">
            <a:extLst>
              <a:ext uri="{FF2B5EF4-FFF2-40B4-BE49-F238E27FC236}">
                <a16:creationId xmlns:a16="http://schemas.microsoft.com/office/drawing/2014/main" id="{22591BB1-52CD-374F-B3DE-AF34B8623996}"/>
              </a:ext>
            </a:extLst>
          </p:cNvPr>
          <p:cNvSpPr/>
          <p:nvPr/>
        </p:nvSpPr>
        <p:spPr>
          <a:xfrm>
            <a:off x="6610618" y="1358543"/>
            <a:ext cx="1614125" cy="274320"/>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800"/>
              <a:buFont typeface="Arial"/>
              <a:buNone/>
              <a:tabLst/>
              <a:defRPr/>
            </a:pPr>
            <a:r>
              <a:rPr kumimoji="0" lang="de-de" sz="1067" b="0" i="0" u="none" strike="noStrike" kern="1200" cap="none" spc="0" normalizeH="0" baseline="0" noProof="0">
                <a:ln>
                  <a:noFill/>
                </a:ln>
                <a:solidFill>
                  <a:prstClr val="white"/>
                </a:solidFill>
                <a:effectLst/>
                <a:uLnTx/>
                <a:uFillTx/>
                <a:latin typeface="+mj-lt"/>
                <a:ea typeface="Arial"/>
                <a:cs typeface="Arial" panose="020B0604020202020204" pitchFamily="34" charset="0"/>
                <a:sym typeface="Arial"/>
              </a:rPr>
              <a:t>2. AKQUISE</a:t>
            </a:r>
            <a:endParaRPr kumimoji="0" lang="en-US" sz="800" b="0" i="0" u="none" strike="noStrike" kern="1200" cap="none" spc="0" normalizeH="0" baseline="0" noProof="0">
              <a:ln>
                <a:noFill/>
              </a:ln>
              <a:solidFill>
                <a:prstClr val="white"/>
              </a:solidFill>
              <a:effectLst/>
              <a:uLnTx/>
              <a:uFillTx/>
              <a:latin typeface="+mj-lt"/>
              <a:ea typeface="Arial"/>
              <a:cs typeface="Arial" panose="020B0604020202020204" pitchFamily="34" charset="0"/>
              <a:sym typeface="Arial"/>
            </a:endParaRPr>
          </a:p>
        </p:txBody>
      </p:sp>
      <p:sp>
        <p:nvSpPr>
          <p:cNvPr id="94" name="Google Shape;598;p2">
            <a:extLst>
              <a:ext uri="{FF2B5EF4-FFF2-40B4-BE49-F238E27FC236}">
                <a16:creationId xmlns:a16="http://schemas.microsoft.com/office/drawing/2014/main" id="{830AADEF-DDE2-B6DC-50A3-D728D00C2428}"/>
              </a:ext>
            </a:extLst>
          </p:cNvPr>
          <p:cNvSpPr/>
          <p:nvPr/>
        </p:nvSpPr>
        <p:spPr>
          <a:xfrm>
            <a:off x="8364511" y="1358543"/>
            <a:ext cx="1577872" cy="274320"/>
          </a:xfrm>
          <a:prstGeom prst="rect">
            <a:avLst/>
          </a:prstGeom>
          <a:solidFill>
            <a:schemeClr val="accent1">
              <a:lumMod val="50000"/>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800"/>
              <a:buFont typeface="Arial"/>
              <a:buNone/>
              <a:tabLst/>
              <a:defRPr/>
            </a:pPr>
            <a:r>
              <a:rPr kumimoji="0" lang="de-de" sz="1067" b="0" i="0" u="none" strike="noStrike" kern="1200" cap="none" spc="0" normalizeH="0" baseline="0" noProof="0">
                <a:ln>
                  <a:noFill/>
                </a:ln>
                <a:solidFill>
                  <a:prstClr val="white"/>
                </a:solidFill>
                <a:effectLst/>
                <a:uLnTx/>
                <a:uFillTx/>
                <a:latin typeface="+mj-lt"/>
                <a:ea typeface="Arial"/>
                <a:cs typeface="Arial" panose="020B0604020202020204" pitchFamily="34" charset="0"/>
                <a:sym typeface="Arial"/>
              </a:rPr>
              <a:t>3. ERWÄGUNG</a:t>
            </a:r>
            <a:endParaRPr kumimoji="0" lang="en-US" sz="800" b="0" i="0" u="none" strike="noStrike" kern="1200" cap="none" spc="0" normalizeH="0" baseline="0" noProof="0">
              <a:ln>
                <a:noFill/>
              </a:ln>
              <a:solidFill>
                <a:prstClr val="white"/>
              </a:solidFill>
              <a:effectLst/>
              <a:uLnTx/>
              <a:uFillTx/>
              <a:latin typeface="+mj-lt"/>
              <a:ea typeface="Arial"/>
              <a:cs typeface="Arial" panose="020B0604020202020204" pitchFamily="34" charset="0"/>
              <a:sym typeface="Arial"/>
            </a:endParaRPr>
          </a:p>
        </p:txBody>
      </p:sp>
      <p:sp>
        <p:nvSpPr>
          <p:cNvPr id="95" name="Google Shape;599;p2">
            <a:extLst>
              <a:ext uri="{FF2B5EF4-FFF2-40B4-BE49-F238E27FC236}">
                <a16:creationId xmlns:a16="http://schemas.microsoft.com/office/drawing/2014/main" id="{B9EF2C95-C7A7-41C9-E904-7D960ED4A5C8}"/>
              </a:ext>
            </a:extLst>
          </p:cNvPr>
          <p:cNvSpPr/>
          <p:nvPr/>
        </p:nvSpPr>
        <p:spPr>
          <a:xfrm>
            <a:off x="10080885" y="1358543"/>
            <a:ext cx="1671324" cy="274320"/>
          </a:xfrm>
          <a:prstGeom prst="rect">
            <a:avLst/>
          </a:prstGeom>
          <a:solidFill>
            <a:schemeClr val="tx2">
              <a:lumMod val="50000"/>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800"/>
              <a:buFont typeface="Arial"/>
              <a:buNone/>
              <a:tabLst/>
              <a:defRPr/>
            </a:pPr>
            <a:r>
              <a:rPr kumimoji="0" lang="de-de" sz="1067" b="0" i="0" u="none" strike="noStrike" kern="1200" cap="none" spc="0" normalizeH="0" baseline="0" noProof="0">
                <a:ln>
                  <a:noFill/>
                </a:ln>
                <a:solidFill>
                  <a:prstClr val="white"/>
                </a:solidFill>
                <a:effectLst/>
                <a:uLnTx/>
                <a:uFillTx/>
                <a:latin typeface="+mj-lt"/>
                <a:ea typeface="Arial"/>
                <a:cs typeface="Arial" panose="020B0604020202020204" pitchFamily="34" charset="0"/>
                <a:sym typeface="Arial"/>
              </a:rPr>
              <a:t>4. ENTSCHEIDUNG</a:t>
            </a:r>
            <a:endParaRPr kumimoji="0" lang="en-US" sz="800" b="0" i="0" u="none" strike="noStrike" kern="1200" cap="none" spc="0" normalizeH="0" baseline="0" noProof="0">
              <a:ln>
                <a:noFill/>
              </a:ln>
              <a:solidFill>
                <a:prstClr val="white"/>
              </a:solidFill>
              <a:effectLst/>
              <a:uLnTx/>
              <a:uFillTx/>
              <a:latin typeface="+mj-lt"/>
              <a:ea typeface="Arial"/>
              <a:cs typeface="Arial" panose="020B0604020202020204" pitchFamily="34" charset="0"/>
              <a:sym typeface="Arial"/>
            </a:endParaRPr>
          </a:p>
        </p:txBody>
      </p:sp>
      <p:sp>
        <p:nvSpPr>
          <p:cNvPr id="5" name="Rectangle 4">
            <a:extLst>
              <a:ext uri="{FF2B5EF4-FFF2-40B4-BE49-F238E27FC236}">
                <a16:creationId xmlns:a16="http://schemas.microsoft.com/office/drawing/2014/main" id="{7F472422-551D-ABD0-8D7D-ABB2AFD23F86}"/>
              </a:ext>
            </a:extLst>
          </p:cNvPr>
          <p:cNvSpPr/>
          <p:nvPr/>
        </p:nvSpPr>
        <p:spPr bwMode="auto">
          <a:xfrm>
            <a:off x="588263" y="1770077"/>
            <a:ext cx="1867314" cy="5097421"/>
          </a:xfrm>
          <a:prstGeom prst="rect">
            <a:avLst/>
          </a:prstGeom>
          <a:noFill/>
        </p:spPr>
        <p:txBody>
          <a:bodyPr wrap="square" lIns="0" tIns="0" rIns="91440" bIns="0" rtlCol="0">
            <a:spAutoFit/>
          </a:bodyPr>
          <a:lstStyle/>
          <a:p>
            <a:pPr marL="0" marR="0" lvl="0" indent="0" algn="l" defTabSz="914400" rtl="0" eaLnBrk="1" fontAlgn="auto" latinLnBrk="0" hangingPunct="1">
              <a:lnSpc>
                <a:spcPct val="95000"/>
              </a:lnSpc>
              <a:spcBef>
                <a:spcPts val="0"/>
              </a:spcBef>
              <a:spcAft>
                <a:spcPts val="900"/>
              </a:spcAft>
              <a:buClrTx/>
              <a:buSzTx/>
              <a:buFontTx/>
              <a:buNone/>
              <a:tabLst/>
              <a:defRPr/>
            </a:pPr>
            <a:r>
              <a:rPr kumimoji="0" lang="de-de" sz="1600" b="1" i="0" u="none" strike="noStrike" kern="1200" cap="none" spc="0" normalizeH="0" baseline="0" noProof="0" dirty="0">
                <a:ln>
                  <a:noFill/>
                </a:ln>
                <a:solidFill>
                  <a:schemeClr val="accent1"/>
                </a:solidFill>
                <a:effectLst/>
                <a:uLnTx/>
                <a:uFillTx/>
                <a:latin typeface="+mj-lt"/>
                <a:ea typeface="Inter Medium" panose="02000603000000020004" pitchFamily="50" charset="0"/>
                <a:cs typeface="Inter Medium" panose="02000603000000020004" pitchFamily="50" charset="0"/>
              </a:rPr>
              <a:t>Social Media</a:t>
            </a:r>
          </a:p>
          <a:p>
            <a:pPr marL="171450" lvl="0" indent="-171450">
              <a:lnSpc>
                <a:spcPct val="107000"/>
              </a:lnSpc>
              <a:spcAft>
                <a:spcPts val="900"/>
              </a:spcAft>
              <a:buSzPct val="135000"/>
              <a:buFont typeface="Apple Symbols" panose="02000000000000000000" pitchFamily="2" charset="-79"/>
              <a:buChar char="☐"/>
              <a:defRPr/>
            </a:pPr>
            <a:r>
              <a:rPr lang="de-de" sz="900" dirty="0">
                <a:cs typeface="Microsoft Sans Serif" panose="020B0604020202020204" pitchFamily="34" charset="0"/>
              </a:rPr>
              <a:t>Wählen Sie das </a:t>
            </a:r>
            <a:r>
              <a:rPr lang="de-de" sz="900" b="1" dirty="0">
                <a:cs typeface="Microsoft Sans Serif" panose="020B0604020202020204" pitchFamily="34" charset="0"/>
              </a:rPr>
              <a:t>soziale Netzwerk </a:t>
            </a:r>
            <a:r>
              <a:rPr lang="de-de" sz="900" dirty="0">
                <a:cs typeface="Microsoft Sans Serif" panose="020B0604020202020204" pitchFamily="34" charset="0"/>
              </a:rPr>
              <a:t>(LinkedIn, Twitter), auf dem Ihre Zielgruppe am aktivsten ist.</a:t>
            </a:r>
          </a:p>
          <a:p>
            <a:pPr marL="171450" lvl="0" indent="-171450">
              <a:lnSpc>
                <a:spcPct val="107000"/>
              </a:lnSpc>
              <a:spcAft>
                <a:spcPts val="900"/>
              </a:spcAft>
              <a:buSzPct val="135000"/>
              <a:buFont typeface="Apple Symbols" panose="02000000000000000000" pitchFamily="2" charset="-79"/>
              <a:buChar char="☐"/>
              <a:defRPr/>
            </a:pPr>
            <a:r>
              <a:rPr lang="de-de" sz="900" b="1" dirty="0">
                <a:cs typeface="Microsoft Sans Serif" panose="020B0604020202020204" pitchFamily="34" charset="0"/>
              </a:rPr>
              <a:t>Erstellen Sie einen Plan </a:t>
            </a:r>
            <a:br>
              <a:rPr lang="de-de" sz="900" b="1" dirty="0">
                <a:cs typeface="Microsoft Sans Serif" panose="020B0604020202020204" pitchFamily="34" charset="0"/>
              </a:rPr>
            </a:br>
            <a:r>
              <a:rPr lang="de-de" sz="900" b="1" dirty="0">
                <a:cs typeface="Microsoft Sans Serif" panose="020B0604020202020204" pitchFamily="34" charset="0"/>
              </a:rPr>
              <a:t>für bezahlte Medien</a:t>
            </a:r>
            <a:r>
              <a:rPr lang="de-de" sz="900" dirty="0">
                <a:cs typeface="Microsoft Sans Serif" panose="020B0604020202020204" pitchFamily="34" charset="0"/>
              </a:rPr>
              <a:t>, </a:t>
            </a:r>
            <a:br>
              <a:rPr lang="de-de" sz="900" dirty="0">
                <a:cs typeface="Microsoft Sans Serif" panose="020B0604020202020204" pitchFamily="34" charset="0"/>
              </a:rPr>
            </a:br>
            <a:r>
              <a:rPr lang="de-de" sz="900" dirty="0">
                <a:cs typeface="Microsoft Sans Serif" panose="020B0604020202020204" pitchFamily="34" charset="0"/>
              </a:rPr>
              <a:t>der das Budget und die Kampagnentermine für eine Kampagne zur Lead-Akquise festlegt, die eine der Hero-Assets bewirbt und sich an vorrangige Zielgruppen richtet.</a:t>
            </a:r>
          </a:p>
          <a:p>
            <a:pPr marL="171450" lvl="0" indent="-171450">
              <a:lnSpc>
                <a:spcPct val="107000"/>
              </a:lnSpc>
              <a:spcAft>
                <a:spcPts val="900"/>
              </a:spcAft>
              <a:buSzPct val="135000"/>
              <a:buFont typeface="Apple Symbols" panose="02000000000000000000" pitchFamily="2" charset="-79"/>
              <a:buChar char="☐"/>
              <a:defRPr/>
            </a:pPr>
            <a:r>
              <a:rPr lang="de-de" sz="900" dirty="0">
                <a:cs typeface="Microsoft Sans Serif" panose="020B0604020202020204" pitchFamily="34" charset="0"/>
              </a:rPr>
              <a:t>Passen Sie die </a:t>
            </a:r>
            <a:r>
              <a:rPr lang="de-de" sz="900" b="1" dirty="0">
                <a:ea typeface="Inter" panose="02000503000000020004" pitchFamily="2" charset="0"/>
                <a:cs typeface="Inter" panose="02000503000000020004" pitchFamily="2" charset="0"/>
              </a:rPr>
              <a:t>Vorlagen für Anzeigen in den sozialen Netzwerken</a:t>
            </a:r>
            <a:r>
              <a:rPr lang="de-de" sz="900" dirty="0">
                <a:cs typeface="Microsoft Sans Serif" panose="020B0604020202020204" pitchFamily="34" charset="0"/>
              </a:rPr>
              <a:t> für Ihre Marke </a:t>
            </a:r>
            <a:br>
              <a:rPr lang="de-de" sz="900" dirty="0">
                <a:cs typeface="Microsoft Sans Serif" panose="020B0604020202020204" pitchFamily="34" charset="0"/>
              </a:rPr>
            </a:br>
            <a:r>
              <a:rPr lang="de-de" sz="900" dirty="0">
                <a:cs typeface="Microsoft Sans Serif" panose="020B0604020202020204" pitchFamily="34" charset="0"/>
              </a:rPr>
              <a:t>an. Achten Sie darauf, </a:t>
            </a:r>
            <a:br>
              <a:rPr lang="de-de" sz="900" dirty="0">
                <a:cs typeface="Microsoft Sans Serif" panose="020B0604020202020204" pitchFamily="34" charset="0"/>
              </a:rPr>
            </a:br>
            <a:r>
              <a:rPr lang="de-de" sz="900" dirty="0">
                <a:cs typeface="Microsoft Sans Serif" panose="020B0604020202020204" pitchFamily="34" charset="0"/>
              </a:rPr>
              <a:t>in den Anzeigen an den </a:t>
            </a:r>
            <a:br>
              <a:rPr lang="de-de" sz="900" dirty="0">
                <a:cs typeface="Microsoft Sans Serif" panose="020B0604020202020204" pitchFamily="34" charset="0"/>
              </a:rPr>
            </a:br>
            <a:r>
              <a:rPr lang="de-de" sz="900" dirty="0">
                <a:cs typeface="Microsoft Sans Serif" panose="020B0604020202020204" pitchFamily="34" charset="0"/>
              </a:rPr>
              <a:t>Ort weiterzuleiten, an dem </a:t>
            </a:r>
            <a:br>
              <a:rPr lang="de-de" sz="900" dirty="0">
                <a:cs typeface="Microsoft Sans Serif" panose="020B0604020202020204" pitchFamily="34" charset="0"/>
              </a:rPr>
            </a:br>
            <a:r>
              <a:rPr lang="de-de" sz="900" dirty="0">
                <a:cs typeface="Microsoft Sans Serif" panose="020B0604020202020204" pitchFamily="34" charset="0"/>
              </a:rPr>
              <a:t>Ihre Hero-Ressourcen </a:t>
            </a:r>
            <a:br>
              <a:rPr lang="de-de" sz="900" dirty="0">
                <a:cs typeface="Microsoft Sans Serif" panose="020B0604020202020204" pitchFamily="34" charset="0"/>
              </a:rPr>
            </a:br>
            <a:r>
              <a:rPr lang="de-de" sz="900" dirty="0">
                <a:cs typeface="Microsoft Sans Serif" panose="020B0604020202020204" pitchFamily="34" charset="0"/>
              </a:rPr>
              <a:t>gehostet werden.</a:t>
            </a:r>
          </a:p>
          <a:p>
            <a:pPr marL="171450" lvl="0" indent="-171450">
              <a:lnSpc>
                <a:spcPct val="107000"/>
              </a:lnSpc>
              <a:spcAft>
                <a:spcPts val="900"/>
              </a:spcAft>
              <a:buSzPct val="135000"/>
              <a:buFont typeface="Apple Symbols" panose="02000000000000000000" pitchFamily="2" charset="-79"/>
              <a:buChar char="☐"/>
              <a:defRPr/>
            </a:pPr>
            <a:r>
              <a:rPr lang="de-de" sz="900" dirty="0">
                <a:cs typeface="Microsoft Sans Serif" panose="020B0604020202020204" pitchFamily="34" charset="0"/>
              </a:rPr>
              <a:t>Integrieren Sie </a:t>
            </a:r>
            <a:r>
              <a:rPr lang="de-de" sz="900" b="1" dirty="0">
                <a:cs typeface="Microsoft Sans Serif" panose="020B0604020202020204" pitchFamily="34" charset="0"/>
              </a:rPr>
              <a:t>organische Werbung</a:t>
            </a:r>
            <a:r>
              <a:rPr lang="de-de" sz="900" dirty="0">
                <a:cs typeface="Microsoft Sans Serif" panose="020B0604020202020204" pitchFamily="34" charset="0"/>
              </a:rPr>
              <a:t>, indem Sie über Ihr Markenhandle veröffentlichen.</a:t>
            </a:r>
          </a:p>
          <a:p>
            <a:pPr marL="171450" lvl="0" indent="-171450">
              <a:lnSpc>
                <a:spcPct val="107000"/>
              </a:lnSpc>
              <a:spcAft>
                <a:spcPts val="900"/>
              </a:spcAft>
              <a:buSzPct val="135000"/>
              <a:buFont typeface="Apple Symbols" panose="02000000000000000000" pitchFamily="2" charset="-79"/>
              <a:buChar char="☐"/>
              <a:defRPr/>
            </a:pPr>
            <a:r>
              <a:rPr lang="de-de" sz="900" dirty="0">
                <a:cs typeface="Microsoft Sans Serif" panose="020B0604020202020204" pitchFamily="34" charset="0"/>
              </a:rPr>
              <a:t>Führen Sie ggf. </a:t>
            </a:r>
            <a:r>
              <a:rPr lang="de-de" sz="900" b="1" dirty="0">
                <a:cs typeface="Microsoft Sans Serif" panose="020B0604020202020204" pitchFamily="34" charset="0"/>
              </a:rPr>
              <a:t>A/B-Tests </a:t>
            </a:r>
            <a:br>
              <a:rPr lang="de-de" sz="900" b="1" dirty="0">
                <a:cs typeface="Microsoft Sans Serif" panose="020B0604020202020204" pitchFamily="34" charset="0"/>
              </a:rPr>
            </a:br>
            <a:r>
              <a:rPr lang="de-de" sz="900" dirty="0">
                <a:cs typeface="Microsoft Sans Serif" panose="020B0604020202020204" pitchFamily="34" charset="0"/>
              </a:rPr>
              <a:t>mit verschiedenen Varianten von Botschaften durch, und </a:t>
            </a:r>
            <a:r>
              <a:rPr lang="de-de" sz="900" b="1" dirty="0">
                <a:cs typeface="Microsoft Sans Serif" panose="020B0604020202020204" pitchFamily="34" charset="0"/>
              </a:rPr>
              <a:t>optimieren Sie sie </a:t>
            </a:r>
            <a:r>
              <a:rPr lang="de-de" sz="900" dirty="0">
                <a:cs typeface="Microsoft Sans Serif" panose="020B0604020202020204" pitchFamily="34" charset="0"/>
              </a:rPr>
              <a:t>im </a:t>
            </a:r>
            <a:br>
              <a:rPr lang="de-de" sz="900" dirty="0">
                <a:cs typeface="Microsoft Sans Serif" panose="020B0604020202020204" pitchFamily="34" charset="0"/>
              </a:rPr>
            </a:br>
            <a:r>
              <a:rPr lang="de-de" sz="900" dirty="0">
                <a:cs typeface="Microsoft Sans Serif" panose="020B0604020202020204" pitchFamily="34" charset="0"/>
              </a:rPr>
              <a:t>Laufe der Kampagne.</a:t>
            </a:r>
          </a:p>
        </p:txBody>
      </p:sp>
      <p:sp>
        <p:nvSpPr>
          <p:cNvPr id="4" name="Rectangle 3">
            <a:extLst>
              <a:ext uri="{FF2B5EF4-FFF2-40B4-BE49-F238E27FC236}">
                <a16:creationId xmlns:a16="http://schemas.microsoft.com/office/drawing/2014/main" id="{29E896E3-0931-3DA3-69EC-32C0DB42AF8F}"/>
              </a:ext>
            </a:extLst>
          </p:cNvPr>
          <p:cNvSpPr/>
          <p:nvPr/>
        </p:nvSpPr>
        <p:spPr bwMode="auto">
          <a:xfrm>
            <a:off x="2560188" y="1779909"/>
            <a:ext cx="2024443" cy="3829318"/>
          </a:xfrm>
          <a:prstGeom prst="rect">
            <a:avLst/>
          </a:prstGeom>
          <a:noFill/>
        </p:spPr>
        <p:txBody>
          <a:bodyPr wrap="square" lIns="0" tIns="0" rIns="91440" bIns="0" rtlCol="0">
            <a:spAutoFit/>
          </a:bodyPr>
          <a:lstStyle/>
          <a:p>
            <a:pPr marL="0" marR="0" lvl="0" indent="0" algn="l" defTabSz="914400" rtl="0" eaLnBrk="1" fontAlgn="auto" latinLnBrk="0" hangingPunct="1">
              <a:lnSpc>
                <a:spcPct val="95000"/>
              </a:lnSpc>
              <a:spcBef>
                <a:spcPts val="0"/>
              </a:spcBef>
              <a:spcAft>
                <a:spcPts val="900"/>
              </a:spcAft>
              <a:buClrTx/>
              <a:buSzTx/>
              <a:buFontTx/>
              <a:buNone/>
              <a:tabLst/>
              <a:defRPr/>
            </a:pPr>
            <a:r>
              <a:rPr kumimoji="0" lang="de-de" sz="1600" b="1" i="0" u="none" strike="noStrike" kern="1200" cap="none" spc="0" normalizeH="0" baseline="0" noProof="0" dirty="0">
                <a:ln>
                  <a:noFill/>
                </a:ln>
                <a:solidFill>
                  <a:schemeClr val="accent1"/>
                </a:solidFill>
                <a:effectLst/>
                <a:uLnTx/>
                <a:uFillTx/>
                <a:latin typeface="+mj-lt"/>
                <a:ea typeface="Inter Medium" panose="02000603000000020004" pitchFamily="50" charset="0"/>
                <a:cs typeface="Inter Medium" panose="02000603000000020004" pitchFamily="50" charset="0"/>
              </a:rPr>
              <a:t>E-Mail </a:t>
            </a:r>
          </a:p>
          <a:p>
            <a:pPr marL="171450" marR="0" lvl="0" indent="-171450" algn="l" defTabSz="914400" rtl="0" eaLnBrk="1" fontAlgn="auto" latinLnBrk="0" hangingPunct="1">
              <a:lnSpc>
                <a:spcPct val="107000"/>
              </a:lnSpc>
              <a:spcBef>
                <a:spcPts val="0"/>
              </a:spcBef>
              <a:spcAft>
                <a:spcPts val="900"/>
              </a:spcAft>
              <a:buClrTx/>
              <a:buSzPct val="135000"/>
              <a:buFont typeface="Apple Symbols" panose="02000000000000000000" pitchFamily="2" charset="-79"/>
              <a:buChar char="☐"/>
              <a:tabLst/>
              <a:defRPr/>
            </a:pPr>
            <a:r>
              <a:rPr lang="de-DE" sz="900" dirty="0">
                <a:cs typeface="Microsoft Sans Serif" panose="020B0604020202020204" pitchFamily="34" charset="0"/>
              </a:rPr>
              <a:t>Nutzen Sie den Leitfaden </a:t>
            </a:r>
            <a:br>
              <a:rPr lang="de-DE" sz="900" dirty="0">
                <a:cs typeface="Microsoft Sans Serif" panose="020B0604020202020204" pitchFamily="34" charset="0"/>
              </a:rPr>
            </a:br>
            <a:r>
              <a:rPr lang="de-DE" sz="900" dirty="0">
                <a:cs typeface="Microsoft Sans Serif" panose="020B0604020202020204" pitchFamily="34" charset="0"/>
              </a:rPr>
              <a:t>für </a:t>
            </a:r>
            <a:r>
              <a:rPr kumimoji="0" lang="de-DE" sz="900" b="1" i="0" u="none" strike="noStrike" kern="1200" cap="none" spc="0" normalizeH="0" baseline="0" noProof="0" dirty="0">
                <a:ln>
                  <a:noFill/>
                </a:ln>
                <a:solidFill>
                  <a:srgbClr val="000000"/>
                </a:solidFill>
                <a:effectLst/>
                <a:uLnTx/>
                <a:uFillTx/>
                <a:latin typeface="Segoe UI"/>
                <a:ea typeface="+mn-ea"/>
                <a:cs typeface="Microsoft Sans Serif" panose="020B0604020202020204" pitchFamily="34" charset="0"/>
              </a:rPr>
              <a:t>vorrangige Zielgruppen</a:t>
            </a:r>
            <a:r>
              <a:rPr kumimoji="0" lang="de-DE" sz="900" b="0" i="0" u="none" strike="noStrike" kern="1200" cap="none" spc="0" normalizeH="0" baseline="0" noProof="0" dirty="0">
                <a:ln>
                  <a:noFill/>
                </a:ln>
                <a:solidFill>
                  <a:srgbClr val="000000"/>
                </a:solidFill>
                <a:effectLst/>
                <a:uLnTx/>
                <a:uFillTx/>
                <a:latin typeface="Segoe UI"/>
                <a:ea typeface="+mn-ea"/>
                <a:cs typeface="Microsoft Sans Serif" panose="020B0604020202020204" pitchFamily="34" charset="0"/>
              </a:rPr>
              <a:t>, </a:t>
            </a:r>
            <a:br>
              <a:rPr kumimoji="0" lang="de-DE" sz="900" b="0" i="0" u="none" strike="noStrike" kern="1200" cap="none" spc="0" normalizeH="0" baseline="0" noProof="0" dirty="0">
                <a:ln>
                  <a:noFill/>
                </a:ln>
                <a:solidFill>
                  <a:srgbClr val="000000"/>
                </a:solidFill>
                <a:effectLst/>
                <a:uLnTx/>
                <a:uFillTx/>
                <a:latin typeface="Segoe UI"/>
                <a:ea typeface="+mn-ea"/>
                <a:cs typeface="Microsoft Sans Serif" panose="020B0604020202020204" pitchFamily="34" charset="0"/>
              </a:rPr>
            </a:br>
            <a:r>
              <a:rPr lang="de-DE" sz="900" dirty="0">
                <a:cs typeface="Microsoft Sans Serif" panose="020B0604020202020204" pitchFamily="34" charset="0"/>
              </a:rPr>
              <a:t>um eine E-Mail-Liste mit bekannten Interessenten oder Bestandskunden zu erstellen.</a:t>
            </a:r>
            <a:r>
              <a:rPr lang="en-US" sz="900" dirty="0">
                <a:cs typeface="Microsoft Sans Serif" panose="020B0604020202020204" pitchFamily="34" charset="0"/>
              </a:rPr>
              <a:t> </a:t>
            </a:r>
          </a:p>
          <a:p>
            <a:pPr marL="171450" marR="0" lvl="0" indent="-171450" algn="l" defTabSz="914400" rtl="0" eaLnBrk="1" fontAlgn="auto" latinLnBrk="0" hangingPunct="1">
              <a:lnSpc>
                <a:spcPct val="107000"/>
              </a:lnSpc>
              <a:spcBef>
                <a:spcPts val="0"/>
              </a:spcBef>
              <a:spcAft>
                <a:spcPts val="900"/>
              </a:spcAft>
              <a:buClrTx/>
              <a:buSzPct val="135000"/>
              <a:buFont typeface="Apple Symbols" panose="02000000000000000000" pitchFamily="2" charset="-79"/>
              <a:buChar char="☐"/>
              <a:tabLst/>
              <a:defRPr/>
            </a:pPr>
            <a:r>
              <a:rPr lang="de-DE" sz="900" dirty="0">
                <a:cs typeface="Microsoft Sans Serif" panose="020B0604020202020204" pitchFamily="34" charset="0"/>
              </a:rPr>
              <a:t>Nutzen Sie die </a:t>
            </a:r>
            <a:r>
              <a:rPr kumimoji="0" lang="de-DE" sz="900" b="1" i="0" u="none" strike="noStrike" kern="1200" cap="none" spc="0" normalizeH="0" baseline="0" noProof="0" dirty="0">
                <a:ln>
                  <a:noFill/>
                </a:ln>
                <a:solidFill>
                  <a:srgbClr val="000000"/>
                </a:solidFill>
                <a:effectLst/>
                <a:uLnTx/>
                <a:uFillTx/>
                <a:latin typeface="Segoe UI"/>
                <a:ea typeface="+mn-ea"/>
                <a:cs typeface="Microsoft Sans Serif" panose="020B0604020202020204" pitchFamily="34" charset="0"/>
              </a:rPr>
              <a:t>Werbe-</a:t>
            </a:r>
            <a:br>
              <a:rPr kumimoji="0" lang="de-DE" sz="900" b="1" i="0" u="none" strike="noStrike" kern="1200" cap="none" spc="0" normalizeH="0" baseline="0" noProof="0" dirty="0">
                <a:ln>
                  <a:noFill/>
                </a:ln>
                <a:solidFill>
                  <a:srgbClr val="000000"/>
                </a:solidFill>
                <a:effectLst/>
                <a:uLnTx/>
                <a:uFillTx/>
                <a:latin typeface="Segoe UI"/>
                <a:ea typeface="+mn-ea"/>
                <a:cs typeface="Microsoft Sans Serif" panose="020B0604020202020204" pitchFamily="34" charset="0"/>
              </a:rPr>
            </a:br>
            <a:r>
              <a:rPr kumimoji="0" lang="de-DE" sz="900" b="1" i="0" u="none" strike="noStrike" kern="1200" cap="none" spc="0" normalizeH="0" baseline="0" noProof="0" dirty="0">
                <a:ln>
                  <a:noFill/>
                </a:ln>
                <a:solidFill>
                  <a:srgbClr val="000000"/>
                </a:solidFill>
                <a:effectLst/>
                <a:uLnTx/>
                <a:uFillTx/>
                <a:latin typeface="Segoe UI"/>
                <a:ea typeface="+mn-ea"/>
                <a:cs typeface="Microsoft Sans Serif" panose="020B0604020202020204" pitchFamily="34" charset="0"/>
              </a:rPr>
              <a:t>E-Mail</a:t>
            </a:r>
            <a:r>
              <a:rPr kumimoji="0" lang="de-DE" sz="900" b="0" i="0" u="none" strike="noStrike" kern="1200" cap="none" spc="0" normalizeH="0" baseline="0" noProof="0" dirty="0">
                <a:ln>
                  <a:noFill/>
                </a:ln>
                <a:solidFill>
                  <a:srgbClr val="000000"/>
                </a:solidFill>
                <a:effectLst/>
                <a:uLnTx/>
                <a:uFillTx/>
                <a:latin typeface="Segoe UI"/>
                <a:ea typeface="+mn-ea"/>
                <a:cs typeface="Microsoft Sans Serif" panose="020B0604020202020204" pitchFamily="34" charset="0"/>
              </a:rPr>
              <a:t>, </a:t>
            </a:r>
            <a:r>
              <a:rPr lang="de-DE" sz="900" dirty="0">
                <a:cs typeface="Microsoft Sans Serif" panose="020B0604020202020204" pitchFamily="34" charset="0"/>
              </a:rPr>
              <a:t>um für das </a:t>
            </a:r>
            <a:br>
              <a:rPr lang="de-DE" sz="900" dirty="0">
                <a:cs typeface="Microsoft Sans Serif" panose="020B0604020202020204" pitchFamily="34" charset="0"/>
              </a:rPr>
            </a:br>
            <a:r>
              <a:rPr lang="de-DE" sz="900" dirty="0">
                <a:cs typeface="Microsoft Sans Serif" panose="020B0604020202020204" pitchFamily="34" charset="0"/>
              </a:rPr>
              <a:t>Hero-Objekt zu werben. </a:t>
            </a:r>
            <a:br>
              <a:rPr lang="de-DE" sz="900" dirty="0">
                <a:cs typeface="Microsoft Sans Serif" panose="020B0604020202020204" pitchFamily="34" charset="0"/>
              </a:rPr>
            </a:br>
            <a:r>
              <a:rPr lang="de-DE" sz="900" dirty="0">
                <a:cs typeface="Microsoft Sans Serif" panose="020B0604020202020204" pitchFamily="34" charset="0"/>
              </a:rPr>
              <a:t>Passen Sie die OFT-</a:t>
            </a:r>
            <a:br>
              <a:rPr lang="de-DE" sz="900" dirty="0">
                <a:cs typeface="Microsoft Sans Serif" panose="020B0604020202020204" pitchFamily="34" charset="0"/>
              </a:rPr>
            </a:br>
            <a:r>
              <a:rPr lang="de-DE" sz="900" dirty="0">
                <a:cs typeface="Microsoft Sans Serif" panose="020B0604020202020204" pitchFamily="34" charset="0"/>
              </a:rPr>
              <a:t>E-Mail-Dateien gemäß </a:t>
            </a:r>
            <a:br>
              <a:rPr lang="de-DE" sz="900" dirty="0">
                <a:cs typeface="Microsoft Sans Serif" panose="020B0604020202020204" pitchFamily="34" charset="0"/>
              </a:rPr>
            </a:br>
            <a:r>
              <a:rPr lang="de-DE" sz="900" dirty="0">
                <a:cs typeface="Microsoft Sans Serif" panose="020B0604020202020204" pitchFamily="34" charset="0"/>
              </a:rPr>
              <a:t>den Anweisungen an.</a:t>
            </a:r>
            <a:endParaRPr lang="en-US" sz="900" dirty="0">
              <a:cs typeface="Microsoft Sans Serif" panose="020B0604020202020204" pitchFamily="34" charset="0"/>
            </a:endParaRPr>
          </a:p>
          <a:p>
            <a:pPr marL="171450" marR="0" lvl="0" indent="-171450" algn="l" defTabSz="914400" rtl="0" eaLnBrk="1" fontAlgn="auto" latinLnBrk="0" hangingPunct="1">
              <a:lnSpc>
                <a:spcPct val="107000"/>
              </a:lnSpc>
              <a:spcBef>
                <a:spcPts val="0"/>
              </a:spcBef>
              <a:spcAft>
                <a:spcPts val="900"/>
              </a:spcAft>
              <a:buClrTx/>
              <a:buSzPct val="135000"/>
              <a:buFont typeface="Apple Symbols" panose="02000000000000000000" pitchFamily="2" charset="-79"/>
              <a:buChar char="☐"/>
              <a:tabLst/>
              <a:defRPr/>
            </a:pPr>
            <a:r>
              <a:rPr kumimoji="0" lang="de-DE" sz="900" b="1" i="0" u="none" strike="noStrike" kern="1200" cap="none" spc="0" normalizeH="0" baseline="0" noProof="0" dirty="0">
                <a:ln>
                  <a:noFill/>
                </a:ln>
                <a:solidFill>
                  <a:srgbClr val="000000"/>
                </a:solidFill>
                <a:effectLst/>
                <a:uLnTx/>
                <a:uFillTx/>
                <a:latin typeface="Segoe UI"/>
                <a:ea typeface="+mn-ea"/>
                <a:cs typeface="Microsoft Sans Serif" panose="020B0604020202020204" pitchFamily="34" charset="0"/>
              </a:rPr>
              <a:t>Prüfen Sie die Ergebnisse</a:t>
            </a:r>
            <a:r>
              <a:rPr kumimoji="0" lang="de-DE" sz="900" b="0" i="0" u="none" strike="noStrike" kern="1200" cap="none" spc="0" normalizeH="0" baseline="0" noProof="0" dirty="0">
                <a:ln>
                  <a:noFill/>
                </a:ln>
                <a:solidFill>
                  <a:srgbClr val="000000"/>
                </a:solidFill>
                <a:effectLst/>
                <a:uLnTx/>
                <a:uFillTx/>
                <a:latin typeface="Segoe UI"/>
                <a:ea typeface="+mn-ea"/>
                <a:cs typeface="Microsoft Sans Serif" panose="020B0604020202020204" pitchFamily="34" charset="0"/>
              </a:rPr>
              <a:t>, </a:t>
            </a:r>
            <a:br>
              <a:rPr kumimoji="0" lang="de-DE" sz="900" b="0" i="0" u="none" strike="noStrike" kern="1200" cap="none" spc="0" normalizeH="0" baseline="0" noProof="0" dirty="0">
                <a:ln>
                  <a:noFill/>
                </a:ln>
                <a:solidFill>
                  <a:srgbClr val="000000"/>
                </a:solidFill>
                <a:effectLst/>
                <a:uLnTx/>
                <a:uFillTx/>
                <a:latin typeface="Segoe UI"/>
                <a:ea typeface="+mn-ea"/>
                <a:cs typeface="Microsoft Sans Serif" panose="020B0604020202020204" pitchFamily="34" charset="0"/>
              </a:rPr>
            </a:br>
            <a:r>
              <a:rPr lang="de-DE" sz="900" dirty="0">
                <a:cs typeface="Microsoft Sans Serif" panose="020B0604020202020204" pitchFamily="34" charset="0"/>
              </a:rPr>
              <a:t>und optimieren Sie sie, indem </a:t>
            </a:r>
            <a:br>
              <a:rPr lang="de-DE" sz="900" dirty="0">
                <a:cs typeface="Microsoft Sans Serif" panose="020B0604020202020204" pitchFamily="34" charset="0"/>
              </a:rPr>
            </a:br>
            <a:r>
              <a:rPr lang="de-DE" sz="900" dirty="0">
                <a:cs typeface="Microsoft Sans Serif" panose="020B0604020202020204" pitchFamily="34" charset="0"/>
              </a:rPr>
              <a:t>Sie die Betreffzeilen und Kampagnenbotschaften für die erneute Versendung an Kontakte aktualisieren, die die E-Mails zuvor nicht geöffnet haben. Führen Sie ggf. </a:t>
            </a:r>
            <a:r>
              <a:rPr kumimoji="0" lang="de-DE" sz="900" b="1" i="0" u="none" strike="noStrike" kern="1200" cap="none" spc="0" normalizeH="0" baseline="0" noProof="0" dirty="0">
                <a:ln>
                  <a:noFill/>
                </a:ln>
                <a:solidFill>
                  <a:srgbClr val="000000"/>
                </a:solidFill>
                <a:effectLst/>
                <a:uLnTx/>
                <a:uFillTx/>
                <a:latin typeface="Segoe UI"/>
                <a:ea typeface="+mn-ea"/>
                <a:cs typeface="Microsoft Sans Serif" panose="020B0604020202020204" pitchFamily="34" charset="0"/>
              </a:rPr>
              <a:t>A/B-Tests</a:t>
            </a:r>
            <a:r>
              <a:rPr kumimoji="0" lang="de-DE" sz="900" b="0" i="0" u="none" strike="noStrike" kern="1200" cap="none" spc="0" normalizeH="0" baseline="0" noProof="0" dirty="0">
                <a:ln>
                  <a:noFill/>
                </a:ln>
                <a:solidFill>
                  <a:srgbClr val="000000"/>
                </a:solidFill>
                <a:effectLst/>
                <a:uLnTx/>
                <a:uFillTx/>
                <a:latin typeface="Segoe UI"/>
                <a:ea typeface="+mn-ea"/>
                <a:cs typeface="Microsoft Sans Serif" panose="020B0604020202020204" pitchFamily="34" charset="0"/>
              </a:rPr>
              <a:t> </a:t>
            </a:r>
            <a:r>
              <a:rPr lang="de-DE" sz="900" dirty="0">
                <a:cs typeface="Microsoft Sans Serif" panose="020B0604020202020204" pitchFamily="34" charset="0"/>
              </a:rPr>
              <a:t>für Varianten durch (beispielsweise mit dem Empfängervornamen </a:t>
            </a:r>
            <a:br>
              <a:rPr lang="de-DE" sz="900" dirty="0">
                <a:cs typeface="Microsoft Sans Serif" panose="020B0604020202020204" pitchFamily="34" charset="0"/>
              </a:rPr>
            </a:br>
            <a:r>
              <a:rPr lang="de-DE" sz="900" dirty="0">
                <a:cs typeface="Microsoft Sans Serif" panose="020B0604020202020204" pitchFamily="34" charset="0"/>
              </a:rPr>
              <a:t>in der Betreffzeile).</a:t>
            </a:r>
            <a:endParaRPr lang="en-US" sz="900" dirty="0">
              <a:cs typeface="Microsoft Sans Serif" panose="020B0604020202020204" pitchFamily="34" charset="0"/>
            </a:endParaRPr>
          </a:p>
        </p:txBody>
      </p:sp>
      <p:sp>
        <p:nvSpPr>
          <p:cNvPr id="3" name="Rectangle 2">
            <a:extLst>
              <a:ext uri="{FF2B5EF4-FFF2-40B4-BE49-F238E27FC236}">
                <a16:creationId xmlns:a16="http://schemas.microsoft.com/office/drawing/2014/main" id="{0B39B507-2F99-7158-8A51-F8A454C7A091}"/>
              </a:ext>
            </a:extLst>
          </p:cNvPr>
          <p:cNvSpPr/>
          <p:nvPr/>
        </p:nvSpPr>
        <p:spPr bwMode="auto">
          <a:xfrm>
            <a:off x="4584631" y="1779909"/>
            <a:ext cx="2024444" cy="3500061"/>
          </a:xfrm>
          <a:prstGeom prst="rect">
            <a:avLst/>
          </a:prstGeom>
          <a:noFill/>
        </p:spPr>
        <p:txBody>
          <a:bodyPr wrap="square" lIns="0" tIns="0" rIns="91440" bIns="0" rtlCol="0">
            <a:spAutoFit/>
          </a:bodyPr>
          <a:lstStyle/>
          <a:p>
            <a:pPr marL="0" marR="0" lvl="0" indent="0" algn="l" defTabSz="914400" rtl="0" eaLnBrk="1" fontAlgn="auto" latinLnBrk="0" hangingPunct="1">
              <a:lnSpc>
                <a:spcPct val="95000"/>
              </a:lnSpc>
              <a:spcBef>
                <a:spcPts val="0"/>
              </a:spcBef>
              <a:spcAft>
                <a:spcPts val="900"/>
              </a:spcAft>
              <a:buClrTx/>
              <a:buSzTx/>
              <a:buFontTx/>
              <a:buNone/>
              <a:tabLst/>
              <a:defRPr/>
            </a:pPr>
            <a:r>
              <a:rPr kumimoji="0" lang="de-de" sz="1600" b="1" i="0" u="none" strike="noStrike" kern="1200" cap="none" spc="0" normalizeH="0" baseline="0" noProof="0" dirty="0">
                <a:ln>
                  <a:noFill/>
                </a:ln>
                <a:solidFill>
                  <a:schemeClr val="accent1"/>
                </a:solidFill>
                <a:effectLst/>
                <a:uLnTx/>
                <a:uFillTx/>
                <a:latin typeface="+mj-lt"/>
                <a:ea typeface="Inter Medium" panose="02000603000000020004" pitchFamily="50" charset="0"/>
                <a:cs typeface="Inter Medium" panose="02000603000000020004" pitchFamily="50" charset="0"/>
              </a:rPr>
              <a:t>Display-Anzeigen</a:t>
            </a:r>
            <a:endParaRPr kumimoji="0" lang="en-US" sz="1100" b="1" i="0" u="none" strike="noStrike" kern="1200" cap="none" spc="0" normalizeH="0" baseline="0" noProof="0" dirty="0">
              <a:ln>
                <a:noFill/>
              </a:ln>
              <a:solidFill>
                <a:schemeClr val="accent1"/>
              </a:solidFill>
              <a:effectLst/>
              <a:uLnTx/>
              <a:uFillTx/>
              <a:latin typeface="+mj-lt"/>
              <a:ea typeface="+mn-ea"/>
              <a:cs typeface="Microsoft Sans Serif" panose="020B0604020202020204" pitchFamily="34" charset="0"/>
            </a:endParaRPr>
          </a:p>
          <a:p>
            <a:pPr marL="171450" lvl="0" indent="-171450">
              <a:lnSpc>
                <a:spcPct val="107000"/>
              </a:lnSpc>
              <a:spcAft>
                <a:spcPts val="900"/>
              </a:spcAft>
              <a:buSzPct val="135000"/>
              <a:buFont typeface="Apple Symbols" panose="02000000000000000000" pitchFamily="2" charset="-79"/>
              <a:buChar char="☐"/>
              <a:defRPr/>
            </a:pPr>
            <a:r>
              <a:rPr lang="de-de" sz="900" dirty="0">
                <a:cs typeface="Microsoft Sans Serif" panose="020B0604020202020204" pitchFamily="34" charset="0"/>
              </a:rPr>
              <a:t>Passen Sie die </a:t>
            </a:r>
            <a:r>
              <a:rPr lang="de-de" sz="900" b="1" dirty="0">
                <a:cs typeface="Microsoft Sans Serif" panose="020B0604020202020204" pitchFamily="34" charset="0"/>
              </a:rPr>
              <a:t>Display-Anzeigen </a:t>
            </a:r>
            <a:r>
              <a:rPr lang="de-de" sz="900" dirty="0">
                <a:cs typeface="Microsoft Sans Serif" panose="020B0604020202020204" pitchFamily="34" charset="0"/>
              </a:rPr>
              <a:t>an Ihre eigene Marke an.</a:t>
            </a:r>
            <a:endParaRPr lang="en-US" sz="900" b="1" dirty="0">
              <a:cs typeface="Microsoft Sans Serif" panose="020B0604020202020204" pitchFamily="34" charset="0"/>
            </a:endParaRPr>
          </a:p>
          <a:p>
            <a:pPr marL="171450" indent="-171450">
              <a:lnSpc>
                <a:spcPct val="107000"/>
              </a:lnSpc>
              <a:spcAft>
                <a:spcPts val="900"/>
              </a:spcAft>
              <a:buSzPct val="135000"/>
              <a:buFont typeface="Apple Symbols" panose="02000000000000000000" pitchFamily="2" charset="-79"/>
              <a:buChar char="☐"/>
              <a:defRPr/>
            </a:pPr>
            <a:r>
              <a:rPr lang="de-de" sz="900" b="1" dirty="0">
                <a:cs typeface="Microsoft Sans Serif" panose="020B0604020202020204" pitchFamily="34" charset="0"/>
              </a:rPr>
              <a:t>Bestimmen Sie </a:t>
            </a:r>
            <a:r>
              <a:rPr lang="de-de" sz="900" dirty="0">
                <a:cs typeface="Microsoft Sans Serif" panose="020B0604020202020204" pitchFamily="34" charset="0"/>
              </a:rPr>
              <a:t> </a:t>
            </a:r>
            <a:r>
              <a:rPr lang="de-de" sz="900" b="1" dirty="0">
                <a:cs typeface="Microsoft Sans Serif" panose="020B0604020202020204" pitchFamily="34" charset="0"/>
              </a:rPr>
              <a:t>das Anzeigennetzwerk, </a:t>
            </a:r>
            <a:r>
              <a:rPr lang="de-de" sz="900" dirty="0">
                <a:cs typeface="Microsoft Sans Serif" panose="020B0604020202020204" pitchFamily="34" charset="0"/>
              </a:rPr>
              <a:t>über das </a:t>
            </a:r>
            <a:br>
              <a:rPr lang="de-de" sz="900" dirty="0">
                <a:cs typeface="Microsoft Sans Serif" panose="020B0604020202020204" pitchFamily="34" charset="0"/>
              </a:rPr>
            </a:br>
            <a:r>
              <a:rPr lang="de-de" sz="900" dirty="0">
                <a:cs typeface="Microsoft Sans Serif" panose="020B0604020202020204" pitchFamily="34" charset="0"/>
              </a:rPr>
              <a:t>Sie werben möchten (z. B. Bing, Google usw.), und ob Sie eine </a:t>
            </a:r>
            <a:br>
              <a:rPr lang="de-de" sz="900" dirty="0">
                <a:cs typeface="Microsoft Sans Serif" panose="020B0604020202020204" pitchFamily="34" charset="0"/>
              </a:rPr>
            </a:br>
            <a:r>
              <a:rPr lang="de-de" sz="900" dirty="0">
                <a:cs typeface="Microsoft Sans Serif" panose="020B0604020202020204" pitchFamily="34" charset="0"/>
              </a:rPr>
              <a:t>breit angelegte PPC-Kampagne oder eine gezieltere Kampagne (z. B. Anzeigen für frühere Besucher Ihrer Website oder für Personen an einem bestimmten Ort) durchführen möchten. </a:t>
            </a:r>
          </a:p>
          <a:p>
            <a:pPr marL="171450" indent="-171450">
              <a:lnSpc>
                <a:spcPct val="107000"/>
              </a:lnSpc>
              <a:spcAft>
                <a:spcPts val="900"/>
              </a:spcAft>
              <a:buSzPct val="135000"/>
              <a:buFont typeface="Apple Symbols" panose="02000000000000000000" pitchFamily="2" charset="-79"/>
              <a:buChar char="☐"/>
              <a:defRPr/>
            </a:pPr>
            <a:r>
              <a:rPr lang="de-de" sz="900" b="1" dirty="0">
                <a:cs typeface="Microsoft Sans Serif" panose="020B0604020202020204" pitchFamily="34" charset="0"/>
              </a:rPr>
              <a:t>Legen Sie die Kampagnenparameter </a:t>
            </a:r>
            <a:r>
              <a:rPr lang="de-de" sz="900" dirty="0">
                <a:cs typeface="Microsoft Sans Serif" panose="020B0604020202020204" pitchFamily="34" charset="0"/>
              </a:rPr>
              <a:t>einschließlich des Budgets fest, und beginnen Sie mit der Kampagne. Überwachen und optimieren Sie Vorgehensweise und Kontaktanbahnung.</a:t>
            </a:r>
          </a:p>
        </p:txBody>
      </p:sp>
      <p:sp>
        <p:nvSpPr>
          <p:cNvPr id="7" name="Rectangle 6">
            <a:extLst>
              <a:ext uri="{FF2B5EF4-FFF2-40B4-BE49-F238E27FC236}">
                <a16:creationId xmlns:a16="http://schemas.microsoft.com/office/drawing/2014/main" id="{5D21976B-ADD7-82C1-3863-716BB79FFADC}"/>
              </a:ext>
            </a:extLst>
          </p:cNvPr>
          <p:cNvSpPr/>
          <p:nvPr/>
        </p:nvSpPr>
        <p:spPr bwMode="auto">
          <a:xfrm>
            <a:off x="6609075" y="1770077"/>
            <a:ext cx="1755436" cy="4669035"/>
          </a:xfrm>
          <a:prstGeom prst="rect">
            <a:avLst/>
          </a:prstGeom>
          <a:noFill/>
        </p:spPr>
        <p:txBody>
          <a:bodyPr wrap="square" lIns="0" tIns="0" rIns="91440" bIns="0" rtlCol="0">
            <a:spAutoFit/>
          </a:bodyPr>
          <a:lstStyle/>
          <a:p>
            <a:pPr marL="0" marR="0" lvl="0" indent="0" algn="l" defTabSz="914400" rtl="0" eaLnBrk="1" fontAlgn="auto" latinLnBrk="0" hangingPunct="1">
              <a:lnSpc>
                <a:spcPct val="95000"/>
              </a:lnSpc>
              <a:spcBef>
                <a:spcPts val="0"/>
              </a:spcBef>
              <a:spcAft>
                <a:spcPts val="900"/>
              </a:spcAft>
              <a:buClrTx/>
              <a:buSzTx/>
              <a:buFontTx/>
              <a:buNone/>
              <a:tabLst/>
              <a:defRPr/>
            </a:pPr>
            <a:r>
              <a:rPr kumimoji="0" lang="de-de" sz="1600" b="1" i="0" u="none" strike="noStrike" kern="1200" cap="none" spc="0" normalizeH="0" baseline="0" noProof="0" dirty="0">
                <a:ln>
                  <a:noFill/>
                </a:ln>
                <a:solidFill>
                  <a:schemeClr val="accent1">
                    <a:lumMod val="75000"/>
                  </a:schemeClr>
                </a:solidFill>
                <a:effectLst/>
                <a:uLnTx/>
                <a:uFillTx/>
                <a:latin typeface="+mj-lt"/>
                <a:ea typeface="Inter Medium" panose="02000603000000020004" pitchFamily="50" charset="0"/>
                <a:cs typeface="Inter Medium" panose="02000603000000020004" pitchFamily="50" charset="0"/>
              </a:rPr>
              <a:t>Akquise</a:t>
            </a:r>
            <a:r>
              <a:rPr kumimoji="0" lang="de-de" sz="1600" b="1" i="0" u="none" strike="noStrike" kern="1200" cap="none" spc="0" normalizeH="0" baseline="0" noProof="0" dirty="0">
                <a:ln>
                  <a:noFill/>
                </a:ln>
                <a:solidFill>
                  <a:schemeClr val="accent1"/>
                </a:solidFill>
                <a:effectLst/>
                <a:uLnTx/>
                <a:uFillTx/>
                <a:latin typeface="+mj-lt"/>
                <a:ea typeface="Inter Medium" panose="02000603000000020004" pitchFamily="50" charset="0"/>
                <a:cs typeface="Inter Medium" panose="02000603000000020004" pitchFamily="50" charset="0"/>
              </a:rPr>
              <a:t> </a:t>
            </a:r>
          </a:p>
          <a:p>
            <a:pPr marL="171450" indent="-171450">
              <a:lnSpc>
                <a:spcPct val="107000"/>
              </a:lnSpc>
              <a:spcAft>
                <a:spcPts val="900"/>
              </a:spcAft>
              <a:buSzPct val="135000"/>
              <a:buFont typeface="Apple Symbols" panose="02000000000000000000" pitchFamily="2" charset="-79"/>
              <a:buChar char="☐"/>
              <a:defRPr/>
            </a:pPr>
            <a:r>
              <a:rPr lang="de-de" sz="900" dirty="0">
                <a:cs typeface="Microsoft Sans Serif" panose="020B0604020202020204" pitchFamily="34" charset="0"/>
              </a:rPr>
              <a:t>Gestalten Sie das </a:t>
            </a:r>
            <a:br>
              <a:rPr lang="de-de" sz="900" dirty="0">
                <a:cs typeface="Microsoft Sans Serif" panose="020B0604020202020204" pitchFamily="34" charset="0"/>
              </a:rPr>
            </a:br>
            <a:r>
              <a:rPr lang="de-de" sz="900" b="1" dirty="0">
                <a:cs typeface="Microsoft Sans Serif" panose="020B0604020202020204" pitchFamily="34" charset="0"/>
              </a:rPr>
              <a:t>Hero-Asset</a:t>
            </a:r>
            <a:r>
              <a:rPr lang="de-de" sz="900" dirty="0">
                <a:cs typeface="Microsoft Sans Serif" panose="020B0604020202020204" pitchFamily="34" charset="0"/>
              </a:rPr>
              <a:t> der Kampagne, und binden Sie eine Handlungsaufforderung ein.</a:t>
            </a:r>
          </a:p>
          <a:p>
            <a:pPr marL="171450" indent="-171450">
              <a:lnSpc>
                <a:spcPct val="107000"/>
              </a:lnSpc>
              <a:spcAft>
                <a:spcPts val="900"/>
              </a:spcAft>
              <a:buSzPct val="135000"/>
              <a:buFont typeface="Apple Symbols" panose="02000000000000000000" pitchFamily="2" charset="-79"/>
              <a:buChar char="☐"/>
              <a:defRPr/>
            </a:pPr>
            <a:r>
              <a:rPr lang="de-de" sz="900" b="1" dirty="0">
                <a:cs typeface="Microsoft Sans Serif" panose="020B0604020202020204" pitchFamily="34" charset="0"/>
              </a:rPr>
              <a:t>Präsentieren Sie das Asset </a:t>
            </a:r>
            <a:r>
              <a:rPr lang="de-de" sz="900" dirty="0">
                <a:cs typeface="Microsoft Sans Serif" panose="020B0604020202020204" pitchFamily="34" charset="0"/>
              </a:rPr>
              <a:t>auf Ihrer Website, und erstellen Sie eine </a:t>
            </a:r>
            <a:r>
              <a:rPr lang="de-de" sz="900" b="1" dirty="0">
                <a:cs typeface="Microsoft Sans Serif" panose="020B0604020202020204" pitchFamily="34" charset="0"/>
              </a:rPr>
              <a:t>nicht öffentliche Zielseite </a:t>
            </a:r>
            <a:r>
              <a:rPr lang="de-de" sz="900" dirty="0">
                <a:cs typeface="Microsoft Sans Serif" panose="020B0604020202020204" pitchFamily="34" charset="0"/>
              </a:rPr>
              <a:t>(auf </a:t>
            </a:r>
            <a:br>
              <a:rPr lang="de-de" sz="900" dirty="0">
                <a:cs typeface="Microsoft Sans Serif" panose="020B0604020202020204" pitchFamily="34" charset="0"/>
              </a:rPr>
            </a:br>
            <a:r>
              <a:rPr lang="de-de" sz="900" dirty="0">
                <a:cs typeface="Microsoft Sans Serif" panose="020B0604020202020204" pitchFamily="34" charset="0"/>
              </a:rPr>
              <a:t>der potenzielle Kund*innen aufgefordert werden, ihre Kontaktdaten einzugeben, wenn sie das Asset ansehen möchten), um Leads </a:t>
            </a:r>
            <a:br>
              <a:rPr lang="de-de" sz="900" dirty="0">
                <a:cs typeface="Microsoft Sans Serif" panose="020B0604020202020204" pitchFamily="34" charset="0"/>
              </a:rPr>
            </a:br>
            <a:r>
              <a:rPr lang="de-de" sz="900" dirty="0">
                <a:cs typeface="Microsoft Sans Serif" panose="020B0604020202020204" pitchFamily="34" charset="0"/>
              </a:rPr>
              <a:t>zu erfassen. </a:t>
            </a:r>
          </a:p>
          <a:p>
            <a:pPr marL="171450" indent="-171450">
              <a:lnSpc>
                <a:spcPct val="107000"/>
              </a:lnSpc>
              <a:spcAft>
                <a:spcPts val="900"/>
              </a:spcAft>
              <a:buSzPct val="135000"/>
              <a:buFont typeface="Apple Symbols" panose="02000000000000000000" pitchFamily="2" charset="-79"/>
              <a:buChar char="☐"/>
              <a:defRPr/>
            </a:pPr>
            <a:r>
              <a:rPr lang="de-de" sz="900" dirty="0">
                <a:cs typeface="Microsoft Sans Serif" panose="020B0604020202020204" pitchFamily="34" charset="0"/>
              </a:rPr>
              <a:t>Bestimmen Sie auf Ihre </a:t>
            </a:r>
            <a:br>
              <a:rPr lang="de-de" sz="900" dirty="0">
                <a:cs typeface="Microsoft Sans Serif" panose="020B0604020202020204" pitchFamily="34" charset="0"/>
              </a:rPr>
            </a:br>
            <a:r>
              <a:rPr lang="de-de" sz="900" dirty="0">
                <a:cs typeface="Microsoft Sans Serif" panose="020B0604020202020204" pitchFamily="34" charset="0"/>
              </a:rPr>
              <a:t>CRM-Struktur abgestimmte </a:t>
            </a:r>
            <a:r>
              <a:rPr lang="de-de" sz="900" b="1" dirty="0">
                <a:cs typeface="Microsoft Sans Serif" panose="020B0604020202020204" pitchFamily="34" charset="0"/>
              </a:rPr>
              <a:t>Anforderungen für das Leaderfassungsformular</a:t>
            </a:r>
            <a:r>
              <a:rPr lang="de-de" sz="900" dirty="0">
                <a:cs typeface="Microsoft Sans Serif" panose="020B0604020202020204" pitchFamily="34" charset="0"/>
              </a:rPr>
              <a:t>, und verwenden Sie möglichst wenige Pflichtfelder, um Abbrüche zu vermeiden.</a:t>
            </a:r>
          </a:p>
          <a:p>
            <a:pPr marL="171450" lvl="0" indent="-171450">
              <a:lnSpc>
                <a:spcPct val="107000"/>
              </a:lnSpc>
              <a:spcAft>
                <a:spcPts val="900"/>
              </a:spcAft>
              <a:buSzPct val="135000"/>
              <a:buFont typeface="Apple Symbols" panose="02000000000000000000" pitchFamily="2" charset="-79"/>
              <a:buChar char="☐"/>
              <a:defRPr/>
            </a:pPr>
            <a:r>
              <a:rPr lang="de-de" sz="900" b="1" dirty="0">
                <a:cs typeface="Microsoft Sans Serif" panose="020B0604020202020204" pitchFamily="34" charset="0"/>
              </a:rPr>
              <a:t>Aktualisieren Sie Werberessourcen mit </a:t>
            </a:r>
            <a:br>
              <a:rPr lang="de-de" sz="900" b="1" dirty="0">
                <a:cs typeface="Microsoft Sans Serif" panose="020B0604020202020204" pitchFamily="34" charset="0"/>
              </a:rPr>
            </a:br>
            <a:r>
              <a:rPr lang="de-de" sz="900" b="1" dirty="0">
                <a:cs typeface="Microsoft Sans Serif" panose="020B0604020202020204" pitchFamily="34" charset="0"/>
              </a:rPr>
              <a:t>dem korrekten Link </a:t>
            </a:r>
            <a:r>
              <a:rPr lang="de-de" sz="900" dirty="0">
                <a:cs typeface="Microsoft Sans Serif" panose="020B0604020202020204" pitchFamily="34" charset="0"/>
              </a:rPr>
              <a:t>zu </a:t>
            </a:r>
            <a:br>
              <a:rPr lang="de-de" sz="900" dirty="0">
                <a:cs typeface="Microsoft Sans Serif" panose="020B0604020202020204" pitchFamily="34" charset="0"/>
              </a:rPr>
            </a:br>
            <a:r>
              <a:rPr lang="de-de" sz="900" dirty="0">
                <a:cs typeface="Microsoft Sans Serif" panose="020B0604020202020204" pitchFamily="34" charset="0"/>
              </a:rPr>
              <a:t>Ihrer gehosteten Zielseite.</a:t>
            </a:r>
          </a:p>
          <a:p>
            <a:pPr marL="171450" lvl="0" indent="-171450">
              <a:lnSpc>
                <a:spcPct val="95000"/>
              </a:lnSpc>
              <a:spcAft>
                <a:spcPts val="900"/>
              </a:spcAft>
              <a:buFont typeface="Wingdings" pitchFamily="2" charset="2"/>
              <a:buChar char="q"/>
              <a:defRPr/>
            </a:pPr>
            <a:endParaRPr lang="en-US" sz="1050" dirty="0">
              <a:cs typeface="Microsoft Sans Serif" panose="020B0604020202020204" pitchFamily="34" charset="0"/>
            </a:endParaRPr>
          </a:p>
        </p:txBody>
      </p:sp>
      <p:sp>
        <p:nvSpPr>
          <p:cNvPr id="8" name="Rectangle 7">
            <a:extLst>
              <a:ext uri="{FF2B5EF4-FFF2-40B4-BE49-F238E27FC236}">
                <a16:creationId xmlns:a16="http://schemas.microsoft.com/office/drawing/2014/main" id="{8AE06A3F-1A1B-674A-1E05-632B3B6B724E}"/>
              </a:ext>
            </a:extLst>
          </p:cNvPr>
          <p:cNvSpPr/>
          <p:nvPr/>
        </p:nvSpPr>
        <p:spPr bwMode="auto">
          <a:xfrm>
            <a:off x="8384581" y="1770077"/>
            <a:ext cx="1696304" cy="4833824"/>
          </a:xfrm>
          <a:prstGeom prst="rect">
            <a:avLst/>
          </a:prstGeom>
          <a:noFill/>
        </p:spPr>
        <p:txBody>
          <a:bodyPr wrap="square" lIns="0" tIns="0" rIns="91440" bIns="0" rtlCol="0">
            <a:spAutoFit/>
          </a:bodyPr>
          <a:lstStyle/>
          <a:p>
            <a:pPr marL="0" marR="0" lvl="0" indent="0" algn="l" defTabSz="914400" rtl="0" eaLnBrk="1" fontAlgn="auto" latinLnBrk="0" hangingPunct="1">
              <a:lnSpc>
                <a:spcPct val="95000"/>
              </a:lnSpc>
              <a:spcBef>
                <a:spcPts val="0"/>
              </a:spcBef>
              <a:spcAft>
                <a:spcPts val="900"/>
              </a:spcAft>
              <a:buClrTx/>
              <a:buSzTx/>
              <a:buFontTx/>
              <a:buNone/>
              <a:tabLst/>
              <a:defRPr/>
            </a:pPr>
            <a:r>
              <a:rPr kumimoji="0" lang="de-de" sz="1600" b="1" i="0" u="none" strike="noStrike" kern="1200" cap="none" spc="0" normalizeH="0" baseline="0" noProof="0" dirty="0">
                <a:ln>
                  <a:noFill/>
                </a:ln>
                <a:solidFill>
                  <a:schemeClr val="accent2">
                    <a:lumMod val="75000"/>
                  </a:schemeClr>
                </a:solidFill>
                <a:effectLst/>
                <a:uLnTx/>
                <a:uFillTx/>
                <a:latin typeface="+mj-lt"/>
                <a:ea typeface="Inter Medium" panose="02000603000000020004" pitchFamily="50" charset="0"/>
                <a:cs typeface="Inter Medium" panose="02000603000000020004" pitchFamily="50" charset="0"/>
              </a:rPr>
              <a:t>Nurturing</a:t>
            </a:r>
            <a:r>
              <a:rPr kumimoji="0" lang="de-de" sz="1600" b="1" i="0" u="none" strike="noStrike" kern="1200" cap="none" spc="0" normalizeH="0" baseline="0" noProof="0" dirty="0">
                <a:ln>
                  <a:noFill/>
                </a:ln>
                <a:solidFill>
                  <a:schemeClr val="accent3">
                    <a:lumMod val="75000"/>
                  </a:schemeClr>
                </a:solidFill>
                <a:effectLst/>
                <a:uLnTx/>
                <a:uFillTx/>
                <a:latin typeface="+mj-lt"/>
                <a:ea typeface="Inter Medium" panose="02000603000000020004" pitchFamily="50" charset="0"/>
                <a:cs typeface="Inter Medium" panose="02000603000000020004" pitchFamily="50" charset="0"/>
              </a:rPr>
              <a:t> </a:t>
            </a:r>
          </a:p>
          <a:p>
            <a:pPr marL="171450" indent="-171450">
              <a:lnSpc>
                <a:spcPct val="107000"/>
              </a:lnSpc>
              <a:spcAft>
                <a:spcPts val="900"/>
              </a:spcAft>
              <a:buSzPct val="135000"/>
              <a:buFont typeface="Apple Symbols" panose="02000000000000000000" pitchFamily="2" charset="-79"/>
              <a:buChar char="☐"/>
              <a:defRPr/>
            </a:pPr>
            <a:r>
              <a:rPr lang="de-de" sz="900" b="1" dirty="0">
                <a:cs typeface="Microsoft Sans Serif"/>
              </a:rPr>
              <a:t>Laden Sie Assets</a:t>
            </a:r>
            <a:r>
              <a:rPr lang="de-de" sz="900" b="1">
                <a:cs typeface="Microsoft Sans Serif"/>
              </a:rPr>
              <a:t>, </a:t>
            </a:r>
            <a:br>
              <a:rPr lang="de-de" sz="900" b="1">
                <a:cs typeface="Microsoft Sans Serif"/>
              </a:rPr>
            </a:br>
            <a:r>
              <a:rPr lang="de-de" sz="900" b="1">
                <a:cs typeface="Microsoft Sans Serif"/>
              </a:rPr>
              <a:t>die </a:t>
            </a:r>
            <a:r>
              <a:rPr lang="de-de" sz="900" b="1" dirty="0">
                <a:cs typeface="Microsoft Sans Serif"/>
              </a:rPr>
              <a:t>über Nurture </a:t>
            </a:r>
            <a:r>
              <a:rPr lang="de-de" sz="900" dirty="0">
                <a:cs typeface="Microsoft Sans Serif"/>
              </a:rPr>
              <a:t>beworben werden</a:t>
            </a:r>
            <a:r>
              <a:rPr lang="de-de" sz="900">
                <a:cs typeface="Microsoft Sans Serif"/>
              </a:rPr>
              <a:t>, </a:t>
            </a:r>
            <a:br>
              <a:rPr lang="de-de" sz="900">
                <a:cs typeface="Microsoft Sans Serif"/>
              </a:rPr>
            </a:br>
            <a:r>
              <a:rPr lang="de-de" sz="900">
                <a:cs typeface="Microsoft Sans Serif"/>
              </a:rPr>
              <a:t>in </a:t>
            </a:r>
            <a:r>
              <a:rPr lang="de-de" sz="900" dirty="0">
                <a:cs typeface="Microsoft Sans Serif"/>
              </a:rPr>
              <a:t>Ihr Marketing-Automatisierungssystem hoch. Fügen Sie </a:t>
            </a:r>
            <a:r>
              <a:rPr lang="de-de" sz="900">
                <a:cs typeface="Microsoft Sans Serif"/>
              </a:rPr>
              <a:t>Links </a:t>
            </a:r>
            <a:br>
              <a:rPr lang="de-de" sz="900">
                <a:cs typeface="Microsoft Sans Serif"/>
              </a:rPr>
            </a:br>
            <a:r>
              <a:rPr lang="de-de" sz="900">
                <a:cs typeface="Microsoft Sans Serif"/>
              </a:rPr>
              <a:t>zu </a:t>
            </a:r>
            <a:r>
              <a:rPr lang="de-de" sz="900" dirty="0">
                <a:cs typeface="Microsoft Sans Serif"/>
              </a:rPr>
              <a:t>den </a:t>
            </a:r>
            <a:r>
              <a:rPr lang="de-de" sz="900">
                <a:cs typeface="Microsoft Sans Serif"/>
              </a:rPr>
              <a:t>entsprechenden </a:t>
            </a:r>
            <a:br>
              <a:rPr lang="de-de" sz="900">
                <a:cs typeface="Microsoft Sans Serif"/>
              </a:rPr>
            </a:br>
            <a:r>
              <a:rPr lang="de-de" sz="900">
                <a:cs typeface="Microsoft Sans Serif"/>
              </a:rPr>
              <a:t>E-Mails </a:t>
            </a:r>
            <a:r>
              <a:rPr lang="de-de" sz="900" dirty="0">
                <a:cs typeface="Microsoft Sans Serif"/>
              </a:rPr>
              <a:t>hinzu.</a:t>
            </a:r>
          </a:p>
          <a:p>
            <a:pPr marL="171450" lvl="0" indent="-171450">
              <a:lnSpc>
                <a:spcPct val="107000"/>
              </a:lnSpc>
              <a:spcAft>
                <a:spcPts val="900"/>
              </a:spcAft>
              <a:buSzPct val="135000"/>
              <a:buFont typeface="Apple Symbols" panose="02000000000000000000" pitchFamily="2" charset="-79"/>
              <a:buChar char="☐"/>
              <a:defRPr/>
            </a:pPr>
            <a:r>
              <a:rPr lang="de-de" sz="900" b="1" dirty="0">
                <a:cs typeface="Microsoft Sans Serif" panose="020B0604020202020204" pitchFamily="34" charset="0"/>
              </a:rPr>
              <a:t>Personalisieren </a:t>
            </a:r>
            <a:r>
              <a:rPr lang="de-de" sz="900" b="1">
                <a:cs typeface="Microsoft Sans Serif" panose="020B0604020202020204" pitchFamily="34" charset="0"/>
              </a:rPr>
              <a:t>Sie </a:t>
            </a:r>
            <a:br>
              <a:rPr lang="de-de" sz="900" b="1">
                <a:cs typeface="Microsoft Sans Serif" panose="020B0604020202020204" pitchFamily="34" charset="0"/>
              </a:rPr>
            </a:br>
            <a:r>
              <a:rPr lang="de-de" sz="900" b="1">
                <a:cs typeface="Microsoft Sans Serif" panose="020B0604020202020204" pitchFamily="34" charset="0"/>
              </a:rPr>
              <a:t>die </a:t>
            </a:r>
            <a:r>
              <a:rPr lang="de-de" sz="900" b="1" dirty="0">
                <a:cs typeface="Microsoft Sans Serif" panose="020B0604020202020204" pitchFamily="34" charset="0"/>
              </a:rPr>
              <a:t>Erziehung-E-Mail-Dateien</a:t>
            </a:r>
            <a:r>
              <a:rPr lang="de-de" sz="900" dirty="0">
                <a:cs typeface="Microsoft Sans Serif" panose="020B0604020202020204" pitchFamily="34" charset="0"/>
              </a:rPr>
              <a:t> mit Ihren Lösungsdetails, Kontaktinformationen, Datenschutzinformationen und CTA-Links. </a:t>
            </a:r>
          </a:p>
          <a:p>
            <a:pPr marL="171450" lvl="0" indent="-171450">
              <a:lnSpc>
                <a:spcPct val="107000"/>
              </a:lnSpc>
              <a:spcAft>
                <a:spcPts val="900"/>
              </a:spcAft>
              <a:buSzPct val="135000"/>
              <a:buFont typeface="Apple Symbols" panose="02000000000000000000" pitchFamily="2" charset="-79"/>
              <a:buChar char="☐"/>
              <a:defRPr/>
            </a:pPr>
            <a:r>
              <a:rPr lang="de-de" sz="900" b="1" dirty="0">
                <a:cs typeface="Microsoft Sans Serif" panose="020B0604020202020204" pitchFamily="34" charset="0"/>
              </a:rPr>
              <a:t>Passen Sie die in den Erziehung-</a:t>
            </a:r>
            <a:r>
              <a:rPr lang="de-de" sz="900" dirty="0">
                <a:cs typeface="Microsoft Sans Serif" panose="020B0604020202020204" pitchFamily="34" charset="0"/>
              </a:rPr>
              <a:t>E-Mails beworbenen </a:t>
            </a:r>
            <a:r>
              <a:rPr lang="de-de" sz="900">
                <a:cs typeface="Microsoft Sans Serif" panose="020B0604020202020204" pitchFamily="34" charset="0"/>
              </a:rPr>
              <a:t>Vermögen </a:t>
            </a:r>
            <a:br>
              <a:rPr lang="de-de" sz="900">
                <a:cs typeface="Microsoft Sans Serif" panose="020B0604020202020204" pitchFamily="34" charset="0"/>
              </a:rPr>
            </a:br>
            <a:r>
              <a:rPr lang="de-de" sz="900">
                <a:cs typeface="Microsoft Sans Serif" panose="020B0604020202020204" pitchFamily="34" charset="0"/>
              </a:rPr>
              <a:t>an</a:t>
            </a:r>
            <a:r>
              <a:rPr lang="de-de" sz="900" dirty="0">
                <a:cs typeface="Microsoft Sans Serif" panose="020B0604020202020204" pitchFamily="34" charset="0"/>
              </a:rPr>
              <a:t>, indem Sie den Anweisungen in jedem Dokument folgen.</a:t>
            </a:r>
          </a:p>
          <a:p>
            <a:pPr marL="171450" lvl="0" indent="-171450">
              <a:lnSpc>
                <a:spcPct val="107000"/>
              </a:lnSpc>
              <a:spcAft>
                <a:spcPts val="900"/>
              </a:spcAft>
              <a:buSzPct val="135000"/>
              <a:buFont typeface="Apple Symbols" panose="02000000000000000000" pitchFamily="2" charset="-79"/>
              <a:buChar char="☐"/>
              <a:defRPr/>
            </a:pPr>
            <a:r>
              <a:rPr lang="de-de" sz="900" spc="-20" dirty="0">
                <a:cs typeface="Microsoft Sans Serif" panose="020B0604020202020204" pitchFamily="34" charset="0"/>
              </a:rPr>
              <a:t>Instrumentieren Sie </a:t>
            </a:r>
            <a:r>
              <a:rPr lang="de-de" sz="900" spc="-20">
                <a:cs typeface="Microsoft Sans Serif" panose="020B0604020202020204" pitchFamily="34" charset="0"/>
              </a:rPr>
              <a:t>die </a:t>
            </a:r>
            <a:br>
              <a:rPr lang="de-de" sz="900" spc="-20">
                <a:cs typeface="Microsoft Sans Serif" panose="020B0604020202020204" pitchFamily="34" charset="0"/>
              </a:rPr>
            </a:br>
            <a:r>
              <a:rPr lang="de-de" sz="900" spc="-20">
                <a:cs typeface="Microsoft Sans Serif" panose="020B0604020202020204" pitchFamily="34" charset="0"/>
              </a:rPr>
              <a:t>E-Mails </a:t>
            </a:r>
            <a:r>
              <a:rPr lang="de-de" sz="900" spc="-20" dirty="0">
                <a:cs typeface="Microsoft Sans Serif" panose="020B0604020202020204" pitchFamily="34" charset="0"/>
              </a:rPr>
              <a:t>in Ihrem </a:t>
            </a:r>
            <a:r>
              <a:rPr lang="de-de" sz="900" spc="-20">
                <a:cs typeface="Microsoft Sans Serif" panose="020B0604020202020204" pitchFamily="34" charset="0"/>
              </a:rPr>
              <a:t>Marketing-Automatisierungssystem </a:t>
            </a:r>
            <a:br>
              <a:rPr lang="de-de" sz="900" spc="-20">
                <a:cs typeface="Microsoft Sans Serif" panose="020B0604020202020204" pitchFamily="34" charset="0"/>
              </a:rPr>
            </a:br>
            <a:r>
              <a:rPr lang="de-de" sz="900" spc="-20">
                <a:cs typeface="Microsoft Sans Serif" panose="020B0604020202020204" pitchFamily="34" charset="0"/>
              </a:rPr>
              <a:t>und </a:t>
            </a:r>
            <a:r>
              <a:rPr lang="de-de" sz="900" spc="-20" dirty="0">
                <a:cs typeface="Microsoft Sans Serif" panose="020B0604020202020204" pitchFamily="34" charset="0"/>
              </a:rPr>
              <a:t>erstellen Sie Lead-Scoring, um </a:t>
            </a:r>
            <a:r>
              <a:rPr lang="de-de" sz="900" b="1" spc="-20" dirty="0">
                <a:cs typeface="Microsoft Sans Serif" panose="020B0604020202020204" pitchFamily="34" charset="0"/>
              </a:rPr>
              <a:t>Leads </a:t>
            </a:r>
            <a:r>
              <a:rPr lang="de-de" sz="900" b="1" spc="-20">
                <a:cs typeface="Microsoft Sans Serif" panose="020B0604020202020204" pitchFamily="34" charset="0"/>
              </a:rPr>
              <a:t>für </a:t>
            </a:r>
            <a:br>
              <a:rPr lang="de-de" sz="900" b="1" spc="-20">
                <a:cs typeface="Microsoft Sans Serif" panose="020B0604020202020204" pitchFamily="34" charset="0"/>
              </a:rPr>
            </a:br>
            <a:r>
              <a:rPr lang="de-de" sz="900" b="1" spc="-20">
                <a:cs typeface="Microsoft Sans Serif" panose="020B0604020202020204" pitchFamily="34" charset="0"/>
              </a:rPr>
              <a:t>die </a:t>
            </a:r>
            <a:r>
              <a:rPr lang="de-de" sz="900" b="1" spc="-20" dirty="0">
                <a:cs typeface="Microsoft Sans Serif" panose="020B0604020202020204" pitchFamily="34" charset="0"/>
              </a:rPr>
              <a:t>Nachverfolgung von Verkäufen zu qualifizieren</a:t>
            </a:r>
            <a:r>
              <a:rPr lang="de-de" sz="900" spc="-20" dirty="0">
                <a:cs typeface="Microsoft Sans Serif" panose="020B0604020202020204" pitchFamily="34" charset="0"/>
              </a:rPr>
              <a:t>.</a:t>
            </a:r>
          </a:p>
        </p:txBody>
      </p:sp>
      <p:sp>
        <p:nvSpPr>
          <p:cNvPr id="6" name="Rectangle 5">
            <a:extLst>
              <a:ext uri="{FF2B5EF4-FFF2-40B4-BE49-F238E27FC236}">
                <a16:creationId xmlns:a16="http://schemas.microsoft.com/office/drawing/2014/main" id="{4BC17858-4155-0420-C0E4-BBD13D51595D}"/>
              </a:ext>
            </a:extLst>
          </p:cNvPr>
          <p:cNvSpPr/>
          <p:nvPr/>
        </p:nvSpPr>
        <p:spPr bwMode="auto">
          <a:xfrm>
            <a:off x="10080885" y="1770077"/>
            <a:ext cx="1823732" cy="3935116"/>
          </a:xfrm>
          <a:prstGeom prst="rect">
            <a:avLst/>
          </a:prstGeom>
          <a:noFill/>
        </p:spPr>
        <p:txBody>
          <a:bodyPr wrap="square" lIns="0" tIns="0" rIns="91440" bIns="0" rtlCol="0" anchor="t">
            <a:spAutoFit/>
          </a:bodyPr>
          <a:lstStyle/>
          <a:p>
            <a:pPr marL="0" marR="0" lvl="0" indent="0" algn="l" defTabSz="914400" rtl="0" eaLnBrk="1" fontAlgn="auto" latinLnBrk="0" hangingPunct="1">
              <a:lnSpc>
                <a:spcPct val="95000"/>
              </a:lnSpc>
              <a:spcBef>
                <a:spcPts val="0"/>
              </a:spcBef>
              <a:spcAft>
                <a:spcPts val="900"/>
              </a:spcAft>
              <a:buClrTx/>
              <a:buSzTx/>
              <a:buFontTx/>
              <a:buNone/>
              <a:tabLst/>
              <a:defRPr/>
            </a:pPr>
            <a:r>
              <a:rPr kumimoji="0" lang="de-de" sz="1600" b="1" i="0" u="none" strike="noStrike" kern="1200" cap="none" spc="0" normalizeH="0" baseline="0" noProof="0" dirty="0">
                <a:ln>
                  <a:noFill/>
                </a:ln>
                <a:solidFill>
                  <a:schemeClr val="tx2">
                    <a:lumMod val="50000"/>
                  </a:schemeClr>
                </a:solidFill>
                <a:effectLst/>
                <a:uLnTx/>
                <a:uFillTx/>
                <a:latin typeface="+mj-lt"/>
                <a:ea typeface="Inter Medium" panose="02000603000000020004" pitchFamily="50" charset="0"/>
                <a:cs typeface="Inter Medium" panose="02000603000000020004" pitchFamily="50" charset="0"/>
              </a:rPr>
              <a:t>Weiterverfolgung durch die Vertriebsabteilung</a:t>
            </a:r>
            <a:endParaRPr kumimoji="0" lang="en-US" sz="1100" b="1" i="0" u="none" strike="noStrike" kern="1200" cap="none" spc="0" normalizeH="0" baseline="0" noProof="0" dirty="0">
              <a:ln>
                <a:noFill/>
              </a:ln>
              <a:solidFill>
                <a:schemeClr val="tx2">
                  <a:lumMod val="50000"/>
                </a:schemeClr>
              </a:solidFill>
              <a:effectLst/>
              <a:uLnTx/>
              <a:uFillTx/>
              <a:latin typeface="+mj-lt"/>
              <a:ea typeface="+mn-ea"/>
              <a:cs typeface="Microsoft Sans Serif" panose="020B0604020202020204" pitchFamily="34" charset="0"/>
            </a:endParaRPr>
          </a:p>
          <a:p>
            <a:pPr marL="171450" indent="-171450">
              <a:lnSpc>
                <a:spcPct val="107000"/>
              </a:lnSpc>
              <a:spcAft>
                <a:spcPts val="900"/>
              </a:spcAft>
              <a:buSzPct val="135000"/>
              <a:buFont typeface="Apple Symbols" panose="02000000000000000000" pitchFamily="2" charset="-79"/>
              <a:buChar char="☐"/>
              <a:defRPr/>
            </a:pPr>
            <a:r>
              <a:rPr lang="de-de" sz="900" dirty="0">
                <a:cs typeface="Microsoft Sans Serif"/>
              </a:rPr>
              <a:t>Geben Sie dem Verkaufsteam eine </a:t>
            </a:r>
            <a:r>
              <a:rPr lang="de-de" sz="900" b="1" dirty="0">
                <a:cs typeface="Microsoft Sans Serif"/>
              </a:rPr>
              <a:t>Übersicht </a:t>
            </a:r>
            <a:r>
              <a:rPr lang="de-de" sz="900" dirty="0">
                <a:cs typeface="Microsoft Sans Serif"/>
              </a:rPr>
              <a:t>der Kampagne, einschließlich einer Kopie Ihres Kampagnen-Assets. </a:t>
            </a:r>
            <a:endParaRPr lang="en-US" sz="900" dirty="0">
              <a:cs typeface="Microsoft Sans Serif" panose="020B0604020202020204" pitchFamily="34" charset="0"/>
            </a:endParaRPr>
          </a:p>
          <a:p>
            <a:pPr marL="171450" indent="-171450">
              <a:lnSpc>
                <a:spcPct val="107000"/>
              </a:lnSpc>
              <a:spcAft>
                <a:spcPts val="900"/>
              </a:spcAft>
              <a:buSzPct val="135000"/>
              <a:buFont typeface="Apple Symbols" panose="02000000000000000000" pitchFamily="2" charset="-79"/>
              <a:buChar char="☐"/>
              <a:defRPr/>
            </a:pPr>
            <a:r>
              <a:rPr lang="de-de" sz="900" dirty="0">
                <a:cs typeface="Microsoft Sans Serif" panose="020B0604020202020204" pitchFamily="34" charset="0"/>
              </a:rPr>
              <a:t>Passen Sie das </a:t>
            </a:r>
            <a:r>
              <a:rPr lang="de-de" sz="900" b="1" dirty="0">
                <a:cs typeface="Microsoft Sans Serif" panose="020B0604020202020204" pitchFamily="34" charset="0"/>
              </a:rPr>
              <a:t>Pitch </a:t>
            </a:r>
            <a:r>
              <a:rPr lang="de-de" sz="900" b="1">
                <a:cs typeface="Microsoft Sans Serif" panose="020B0604020202020204" pitchFamily="34" charset="0"/>
              </a:rPr>
              <a:t>Deck </a:t>
            </a:r>
            <a:br>
              <a:rPr lang="de-de" sz="900" b="1">
                <a:cs typeface="Microsoft Sans Serif" panose="020B0604020202020204" pitchFamily="34" charset="0"/>
              </a:rPr>
            </a:br>
            <a:r>
              <a:rPr lang="de-de" sz="900">
                <a:cs typeface="Microsoft Sans Serif" panose="020B0604020202020204" pitchFamily="34" charset="0"/>
              </a:rPr>
              <a:t>mit </a:t>
            </a:r>
            <a:r>
              <a:rPr lang="de-de" sz="900" dirty="0">
                <a:cs typeface="Microsoft Sans Serif" panose="020B0604020202020204" pitchFamily="34" charset="0"/>
              </a:rPr>
              <a:t>Ihrem Branding </a:t>
            </a:r>
            <a:r>
              <a:rPr lang="de-de" sz="900">
                <a:cs typeface="Microsoft Sans Serif" panose="020B0604020202020204" pitchFamily="34" charset="0"/>
              </a:rPr>
              <a:t>und </a:t>
            </a:r>
            <a:br>
              <a:rPr lang="de-de" sz="900">
                <a:cs typeface="Microsoft Sans Serif" panose="020B0604020202020204" pitchFamily="34" charset="0"/>
              </a:rPr>
            </a:br>
            <a:r>
              <a:rPr lang="de-de" sz="900">
                <a:cs typeface="Microsoft Sans Serif" panose="020B0604020202020204" pitchFamily="34" charset="0"/>
              </a:rPr>
              <a:t>Ihren </a:t>
            </a:r>
            <a:r>
              <a:rPr lang="de-de" sz="900" dirty="0">
                <a:cs typeface="Microsoft Sans Serif" panose="020B0604020202020204" pitchFamily="34" charset="0"/>
              </a:rPr>
              <a:t>Botschaften an, und präsentieren Sie es der Kundschaft in persönlichen Besprechungen. </a:t>
            </a:r>
          </a:p>
          <a:p>
            <a:pPr marL="171450" indent="-171450">
              <a:lnSpc>
                <a:spcPct val="107000"/>
              </a:lnSpc>
              <a:spcAft>
                <a:spcPts val="900"/>
              </a:spcAft>
              <a:buSzPct val="135000"/>
              <a:buFont typeface="Apple Symbols" panose="02000000000000000000" pitchFamily="2" charset="-79"/>
              <a:buChar char="☐"/>
              <a:defRPr/>
            </a:pPr>
            <a:r>
              <a:rPr lang="de-de" sz="900" dirty="0">
                <a:cs typeface="Microsoft Sans Serif"/>
              </a:rPr>
              <a:t>Nutzen Sie zusätzliche Anleitungen und Ressourcen für die Durchführung des </a:t>
            </a:r>
            <a:r>
              <a:rPr lang="de-de" sz="900" b="1" dirty="0">
                <a:cs typeface="Microsoft Sans Serif"/>
              </a:rPr>
              <a:t>Azure Immersion Workshop</a:t>
            </a:r>
          </a:p>
          <a:p>
            <a:pPr marL="171450" lvl="0" indent="-171450">
              <a:lnSpc>
                <a:spcPct val="107000"/>
              </a:lnSpc>
              <a:spcAft>
                <a:spcPts val="900"/>
              </a:spcAft>
              <a:buSzPct val="135000"/>
              <a:buFont typeface="Apple Symbols" panose="02000000000000000000" pitchFamily="2" charset="-79"/>
              <a:buChar char="☐"/>
              <a:defRPr/>
            </a:pPr>
            <a:r>
              <a:rPr lang="de-de" sz="900">
                <a:cs typeface="Microsoft Sans Serif" panose="020B0604020202020204" pitchFamily="34" charset="0"/>
              </a:rPr>
              <a:t>Geben </a:t>
            </a:r>
            <a:r>
              <a:rPr lang="de-de" sz="900" dirty="0">
                <a:cs typeface="Microsoft Sans Serif" panose="020B0604020202020204" pitchFamily="34" charset="0"/>
              </a:rPr>
              <a:t>Sie Details zu Leads und Qualifikationen in </a:t>
            </a:r>
            <a:r>
              <a:rPr lang="de-de" sz="900" b="1" dirty="0">
                <a:cs typeface="Microsoft Sans Serif" panose="020B0604020202020204" pitchFamily="34" charset="0"/>
              </a:rPr>
              <a:t>Partner Center</a:t>
            </a:r>
            <a:r>
              <a:rPr lang="de-de" sz="900" dirty="0">
                <a:cs typeface="Microsoft Sans Serif" panose="020B0604020202020204" pitchFamily="34" charset="0"/>
              </a:rPr>
              <a:t> ein. (</a:t>
            </a:r>
            <a:r>
              <a:rPr lang="de-de" sz="900" i="1" dirty="0">
                <a:cs typeface="Microsoft Sans Serif" panose="020B0604020202020204" pitchFamily="34" charset="0"/>
              </a:rPr>
              <a:t>Häufig gestellte Fragen finden Sie </a:t>
            </a:r>
            <a:r>
              <a:rPr lang="de-de" sz="900" i="1" dirty="0">
                <a:cs typeface="Microsoft Sans Serif" panose="020B0604020202020204" pitchFamily="34" charset="0"/>
                <a:hlinkClick r:id="rId3"/>
              </a:rPr>
              <a:t>hier</a:t>
            </a:r>
            <a:r>
              <a:rPr lang="de-de" sz="900" i="1" dirty="0">
                <a:cs typeface="Microsoft Sans Serif" panose="020B0604020202020204" pitchFamily="34" charset="0"/>
              </a:rPr>
              <a:t>.)</a:t>
            </a:r>
            <a:endParaRPr lang="en-US" sz="900" dirty="0">
              <a:cs typeface="Microsoft Sans Serif" panose="020B0604020202020204" pitchFamily="34" charset="0"/>
            </a:endParaRPr>
          </a:p>
        </p:txBody>
      </p:sp>
    </p:spTree>
    <p:extLst>
      <p:ext uri="{BB962C8B-B14F-4D97-AF65-F5344CB8AC3E}">
        <p14:creationId xmlns:p14="http://schemas.microsoft.com/office/powerpoint/2010/main" val="394214364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A63D5B6-C420-48C4-AE66-2FE29E578116}"/>
              </a:ext>
            </a:extLst>
          </p:cNvPr>
          <p:cNvSpPr/>
          <p:nvPr/>
        </p:nvSpPr>
        <p:spPr bwMode="auto">
          <a:xfrm>
            <a:off x="3277498" y="2488440"/>
            <a:ext cx="2197949" cy="1704109"/>
          </a:xfrm>
          <a:prstGeom prst="rect">
            <a:avLst/>
          </a:prstGeom>
          <a:solidFill>
            <a:schemeClr val="bg1"/>
          </a:solidFill>
          <a:ln w="3175">
            <a:solidFill>
              <a:srgbClr val="002060"/>
            </a:solidFill>
            <a:prstDash val="solid"/>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45720" rIns="89642" bIns="143407" numCol="1" spcCol="0" rtlCol="0" fromWordArt="0" anchor="ctr" anchorCtr="0" forceAA="0" compatLnSpc="1">
            <a:prstTxWarp prst="textNoShape">
              <a:avLst/>
            </a:prstTxWarp>
            <a:noAutofit/>
          </a:bodyPr>
          <a:lstStyle/>
          <a:p>
            <a:pPr marL="0" marR="0" lvl="0" indent="0" algn="l" defTabSz="913927" rtl="0" eaLnBrk="1" fontAlgn="base" latinLnBrk="0" hangingPunct="1">
              <a:lnSpc>
                <a:spcPct val="200000"/>
              </a:lnSpc>
              <a:spcBef>
                <a:spcPct val="0"/>
              </a:spcBef>
              <a:spcAft>
                <a:spcPct val="0"/>
              </a:spcAft>
              <a:buClrTx/>
              <a:buSzTx/>
              <a:buFontTx/>
              <a:buNone/>
              <a:tabLst/>
              <a:defRPr/>
            </a:pPr>
            <a:r>
              <a:rPr kumimoji="0" lang="de-de" sz="1100" b="1" i="0" u="none" strike="noStrike" kern="1200" cap="none" spc="0" normalizeH="0" baseline="0" noProof="0" dirty="0">
                <a:ln>
                  <a:noFill/>
                </a:ln>
                <a:solidFill>
                  <a:srgbClr val="000000"/>
                </a:solidFill>
                <a:effectLst/>
                <a:uLnTx/>
                <a:uFillTx/>
                <a:latin typeface="Segoe UI"/>
                <a:ea typeface="+mn-ea"/>
                <a:cs typeface="Segoe UI" pitchFamily="34" charset="0"/>
              </a:rPr>
              <a:t>Zeigen und Erzählen </a:t>
            </a:r>
          </a:p>
          <a:p>
            <a:pPr marL="171450" marR="0" lvl="0" indent="-171450" algn="l" defTabSz="913927"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de-de" sz="1100" b="1" i="0" u="none" strike="noStrike" kern="1200" cap="none" spc="0" normalizeH="0" baseline="0" noProof="0" dirty="0">
                <a:ln>
                  <a:noFill/>
                </a:ln>
                <a:solidFill>
                  <a:srgbClr val="000000"/>
                </a:solidFill>
                <a:effectLst/>
                <a:uLnTx/>
                <a:uFillTx/>
                <a:latin typeface="Segoe UI"/>
                <a:ea typeface="+mn-ea"/>
                <a:cs typeface="Segoe UI" pitchFamily="34" charset="0"/>
              </a:rPr>
              <a:t>[CSI] </a:t>
            </a:r>
            <a:r>
              <a:rPr kumimoji="0" lang="de-de" sz="1100" b="0" i="0" u="none" strike="noStrike" kern="1200" cap="none" spc="0" normalizeH="0" baseline="0" noProof="0" dirty="0">
                <a:ln>
                  <a:noFill/>
                </a:ln>
                <a:solidFill>
                  <a:srgbClr val="000000"/>
                </a:solidFill>
                <a:effectLst/>
                <a:uLnTx/>
                <a:uFillTx/>
                <a:latin typeface="Segoe UI"/>
                <a:ea typeface="+mn-ea"/>
                <a:cs typeface="Segoe UI" pitchFamily="34" charset="0"/>
              </a:rPr>
              <a:t>Bedrohungsschutz, Sentinel</a:t>
            </a:r>
            <a:r>
              <a:rPr kumimoji="0" lang="de-de" sz="1100" b="0" i="0" u="none" strike="noStrike" kern="1200" cap="none" spc="0" normalizeH="0" baseline="0" noProof="0">
                <a:ln>
                  <a:noFill/>
                </a:ln>
                <a:solidFill>
                  <a:srgbClr val="000000"/>
                </a:solidFill>
                <a:effectLst/>
                <a:uLnTx/>
                <a:uFillTx/>
                <a:latin typeface="Segoe UI"/>
                <a:ea typeface="+mn-ea"/>
                <a:cs typeface="Segoe UI" pitchFamily="34" charset="0"/>
              </a:rPr>
              <a:t>, Datensicherheitsma-ßnahmen</a:t>
            </a:r>
            <a:r>
              <a:rPr lang="de-de" sz="1100" dirty="0">
                <a:solidFill>
                  <a:srgbClr val="000000"/>
                </a:solidFill>
                <a:latin typeface="Segoe UI"/>
                <a:cs typeface="Segoe UI" pitchFamily="34" charset="0"/>
              </a:rPr>
              <a:t>, POCaaS für DS</a:t>
            </a:r>
            <a:endParaRPr kumimoji="0" lang="en-US" sz="1100" b="0" i="0" u="none" strike="noStrike" kern="1200" cap="none" spc="0" normalizeH="0" baseline="0" noProof="0" dirty="0">
              <a:ln>
                <a:noFill/>
              </a:ln>
              <a:solidFill>
                <a:srgbClr val="000000"/>
              </a:solidFill>
              <a:effectLst/>
              <a:uLnTx/>
              <a:uFillTx/>
              <a:latin typeface="Segoe UI"/>
              <a:ea typeface="+mn-ea"/>
              <a:cs typeface="Segoe UI" pitchFamily="34" charset="0"/>
            </a:endParaRPr>
          </a:p>
          <a:p>
            <a:pPr marL="171450" marR="0" lvl="0" indent="-171450" algn="l" defTabSz="913927"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de-de" sz="1100" b="1" i="0" u="none" strike="noStrike" kern="1200" cap="none" spc="0" normalizeH="0" baseline="0" noProof="0" dirty="0">
                <a:ln>
                  <a:noFill/>
                </a:ln>
                <a:solidFill>
                  <a:srgbClr val="000000"/>
                </a:solidFill>
                <a:effectLst/>
                <a:uLnTx/>
                <a:uFillTx/>
                <a:latin typeface="Segoe UI"/>
                <a:ea typeface="+mn-ea"/>
                <a:cs typeface="Segoe UI" pitchFamily="34" charset="0"/>
              </a:rPr>
              <a:t>[Verwaltete Partner] </a:t>
            </a:r>
            <a:r>
              <a:rPr kumimoji="0" lang="de-de" sz="1100" b="0" i="0" u="none" strike="noStrike" kern="1200" cap="none" spc="0" normalizeH="0" baseline="0" noProof="0" dirty="0">
                <a:ln>
                  <a:noFill/>
                </a:ln>
                <a:solidFill>
                  <a:srgbClr val="000000"/>
                </a:solidFill>
                <a:effectLst/>
                <a:uLnTx/>
                <a:uFillTx/>
                <a:latin typeface="Segoe UI"/>
                <a:ea typeface="+mn-ea"/>
                <a:cs typeface="Segoe UI" pitchFamily="34" charset="0"/>
              </a:rPr>
              <a:t>CSAT </a:t>
            </a:r>
          </a:p>
          <a:p>
            <a:pPr marL="171450" marR="0" lvl="0" indent="-171450" algn="l" defTabSz="913927"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de-de" sz="1100" b="1" i="0" u="none" strike="noStrike" kern="1200" cap="none" spc="0" normalizeH="0" baseline="0" noProof="0" dirty="0">
                <a:ln>
                  <a:noFill/>
                </a:ln>
                <a:solidFill>
                  <a:srgbClr val="000000"/>
                </a:solidFill>
                <a:effectLst/>
                <a:uLnTx/>
                <a:uFillTx/>
                <a:latin typeface="Segoe UI"/>
                <a:ea typeface="+mn-ea"/>
                <a:cs typeface="Segoe UI" pitchFamily="34" charset="0"/>
              </a:rPr>
              <a:t>[MAICPP] </a:t>
            </a:r>
            <a:r>
              <a:rPr kumimoji="0" lang="de-de" sz="1100" b="0" i="0" u="none" strike="noStrike" kern="1200" cap="none" spc="0" normalizeH="0" baseline="0" noProof="0" dirty="0">
                <a:ln>
                  <a:noFill/>
                </a:ln>
                <a:solidFill>
                  <a:srgbClr val="000000"/>
                </a:solidFill>
                <a:effectLst/>
                <a:uLnTx/>
                <a:uFillTx/>
                <a:latin typeface="Segoe UI"/>
                <a:ea typeface="+mn-ea"/>
                <a:cs typeface="Segoe UI" pitchFamily="34" charset="0"/>
              </a:rPr>
              <a:t>MCI Cloud Solution Assessment</a:t>
            </a:r>
            <a:r>
              <a:rPr kumimoji="0" lang="de-de" sz="1100" b="0" i="0" u="none" strike="noStrike" kern="1200" cap="none" spc="0" normalizeH="0" baseline="0" noProof="0">
                <a:ln>
                  <a:noFill/>
                </a:ln>
                <a:solidFill>
                  <a:srgbClr val="000000"/>
                </a:solidFill>
                <a:effectLst/>
                <a:uLnTx/>
                <a:uFillTx/>
                <a:latin typeface="Segoe UI"/>
                <a:ea typeface="+mn-ea"/>
                <a:cs typeface="Segoe UI" pitchFamily="34" charset="0"/>
              </a:rPr>
              <a:t>, </a:t>
            </a:r>
            <a:br>
              <a:rPr kumimoji="0" lang="de-de" sz="1100" b="0" i="0" u="none" strike="noStrike" kern="1200" cap="none" spc="0" normalizeH="0" baseline="0" noProof="0">
                <a:ln>
                  <a:noFill/>
                </a:ln>
                <a:solidFill>
                  <a:srgbClr val="000000"/>
                </a:solidFill>
                <a:effectLst/>
                <a:uLnTx/>
                <a:uFillTx/>
                <a:latin typeface="Segoe UI"/>
                <a:ea typeface="+mn-ea"/>
                <a:cs typeface="Segoe UI" pitchFamily="34" charset="0"/>
              </a:rPr>
            </a:br>
            <a:r>
              <a:rPr kumimoji="0" lang="de-de" sz="1100" b="0" i="0" u="none" strike="noStrike" kern="1200" cap="none" spc="0" normalizeH="0" baseline="0" noProof="0">
                <a:ln>
                  <a:noFill/>
                </a:ln>
                <a:solidFill>
                  <a:srgbClr val="000000"/>
                </a:solidFill>
                <a:effectLst/>
                <a:uLnTx/>
                <a:uFillTx/>
                <a:latin typeface="Segoe UI"/>
                <a:ea typeface="+mn-ea"/>
                <a:cs typeface="Segoe UI" pitchFamily="34" charset="0"/>
              </a:rPr>
              <a:t>CSAT-Selbstbewertung</a:t>
            </a:r>
            <a:endParaRPr kumimoji="0" lang="de-de" sz="1100" b="0" i="0" u="none" strike="noStrike" kern="1200" cap="none" spc="0" normalizeH="0" baseline="0" noProof="0" dirty="0">
              <a:ln>
                <a:noFill/>
              </a:ln>
              <a:solidFill>
                <a:srgbClr val="000000"/>
              </a:solidFill>
              <a:effectLst/>
              <a:uLnTx/>
              <a:uFillTx/>
              <a:latin typeface="Segoe UI"/>
              <a:ea typeface="+mn-ea"/>
              <a:cs typeface="Segoe UI" pitchFamily="34" charset="0"/>
            </a:endParaRPr>
          </a:p>
        </p:txBody>
      </p:sp>
      <p:sp>
        <p:nvSpPr>
          <p:cNvPr id="20" name="Rectangle 19">
            <a:extLst>
              <a:ext uri="{FF2B5EF4-FFF2-40B4-BE49-F238E27FC236}">
                <a16:creationId xmlns:a16="http://schemas.microsoft.com/office/drawing/2014/main" id="{0BD19E5C-7F7F-499D-82CB-31F59F884F09}"/>
              </a:ext>
            </a:extLst>
          </p:cNvPr>
          <p:cNvSpPr/>
          <p:nvPr/>
        </p:nvSpPr>
        <p:spPr bwMode="auto">
          <a:xfrm>
            <a:off x="7828228" y="2494746"/>
            <a:ext cx="1965128" cy="1704109"/>
          </a:xfrm>
          <a:prstGeom prst="rect">
            <a:avLst/>
          </a:prstGeom>
          <a:solidFill>
            <a:schemeClr val="bg1"/>
          </a:solidFill>
          <a:ln w="3175">
            <a:solidFill>
              <a:srgbClr val="002060"/>
            </a:solidFill>
            <a:prstDash val="solid"/>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45720" rIns="89642" bIns="143407" numCol="1" spcCol="0" rtlCol="0" fromWordArt="0" anchor="ctr" anchorCtr="0" forceAA="0" compatLnSpc="1">
            <a:prstTxWarp prst="textNoShape">
              <a:avLst/>
            </a:prstTxWarp>
            <a:noAutofit/>
          </a:bodyPr>
          <a:lstStyle/>
          <a:p>
            <a:pPr marL="0" marR="0" lvl="0" indent="0" algn="l" defTabSz="913927" rtl="0" eaLnBrk="1" fontAlgn="base" latinLnBrk="0" hangingPunct="1">
              <a:lnSpc>
                <a:spcPct val="200000"/>
              </a:lnSpc>
              <a:spcBef>
                <a:spcPct val="0"/>
              </a:spcBef>
              <a:spcAft>
                <a:spcPct val="0"/>
              </a:spcAft>
              <a:buClrTx/>
              <a:buSzTx/>
              <a:buFontTx/>
              <a:buNone/>
              <a:tabLst/>
              <a:defRPr/>
            </a:pPr>
            <a:r>
              <a:rPr kumimoji="0" lang="de-de" sz="1100" b="1" i="0" u="none" strike="noStrike" kern="1200" cap="none" spc="0" normalizeH="0" baseline="0" noProof="0">
                <a:ln>
                  <a:noFill/>
                </a:ln>
                <a:solidFill>
                  <a:srgbClr val="000000"/>
                </a:solidFill>
                <a:effectLst/>
                <a:uLnTx/>
                <a:uFillTx/>
                <a:latin typeface="Segoe UI"/>
                <a:ea typeface="+mn-ea"/>
                <a:cs typeface="Segoe UI" pitchFamily="34" charset="0"/>
              </a:rPr>
              <a:t>Deployment-Rabatte</a:t>
            </a:r>
          </a:p>
          <a:p>
            <a:pPr marL="171450" marR="0" lvl="0" indent="-171450" algn="l" defTabSz="913927"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de-de" sz="1100" b="0" i="0" u="none" strike="noStrike" kern="1200" cap="none" spc="0" normalizeH="0" baseline="0" noProof="0">
                <a:ln>
                  <a:noFill/>
                </a:ln>
                <a:solidFill>
                  <a:srgbClr val="000000"/>
                </a:solidFill>
                <a:effectLst/>
                <a:uLnTx/>
                <a:uFillTx/>
                <a:latin typeface="Segoe UI"/>
                <a:ea typeface="+mn-ea"/>
                <a:cs typeface="Segoe UI" pitchFamily="34" charset="0"/>
              </a:rPr>
              <a:t>M365-Deployment-Angebot*</a:t>
            </a:r>
          </a:p>
          <a:p>
            <a:pPr marL="171450" marR="0" lvl="0" indent="-171450" algn="l" defTabSz="913927"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de-de" sz="1100" b="0" i="0" u="none" strike="noStrike" kern="1200" cap="none" spc="0" normalizeH="0" baseline="0" noProof="0">
                <a:ln>
                  <a:noFill/>
                </a:ln>
                <a:solidFill>
                  <a:srgbClr val="000000"/>
                </a:solidFill>
                <a:effectLst/>
                <a:uLnTx/>
                <a:uFillTx/>
                <a:latin typeface="Segoe UI"/>
                <a:ea typeface="+mn-ea"/>
                <a:cs typeface="Segoe UI" pitchFamily="34" charset="0"/>
              </a:rPr>
              <a:t>M365-Migration- + Deployment-Angebot*</a:t>
            </a:r>
          </a:p>
          <a:p>
            <a:pPr marL="171450" marR="0" lvl="0" indent="-171450" algn="l" defTabSz="913927"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de-de" sz="1100" b="0" i="0" u="none" strike="noStrike" kern="1200" cap="none" spc="0" normalizeH="0" baseline="0" noProof="0">
                <a:ln>
                  <a:noFill/>
                </a:ln>
                <a:solidFill>
                  <a:srgbClr val="000000"/>
                </a:solidFill>
                <a:effectLst/>
                <a:uLnTx/>
                <a:uFillTx/>
                <a:latin typeface="Segoe UI"/>
                <a:ea typeface="+mn-ea"/>
                <a:cs typeface="Segoe UI" pitchFamily="34" charset="0"/>
              </a:rPr>
              <a:t>Sentinel-Vorteil für </a:t>
            </a:r>
            <a:br>
              <a:rPr kumimoji="0" lang="de-de" sz="1100" b="0" i="0" u="none" strike="noStrike" kern="1200" cap="none" spc="0" normalizeH="0" baseline="0" noProof="0">
                <a:ln>
                  <a:noFill/>
                </a:ln>
                <a:solidFill>
                  <a:srgbClr val="000000"/>
                </a:solidFill>
                <a:effectLst/>
                <a:uLnTx/>
                <a:uFillTx/>
                <a:latin typeface="Segoe UI"/>
                <a:ea typeface="+mn-ea"/>
                <a:cs typeface="Segoe UI" pitchFamily="34" charset="0"/>
              </a:rPr>
            </a:br>
            <a:r>
              <a:rPr kumimoji="0" lang="de-de" sz="1100" b="0" i="0" u="none" strike="noStrike" kern="1200" cap="none" spc="0" normalizeH="0" baseline="0" noProof="0">
                <a:ln>
                  <a:noFill/>
                </a:ln>
                <a:solidFill>
                  <a:srgbClr val="000000"/>
                </a:solidFill>
                <a:effectLst/>
                <a:uLnTx/>
                <a:uFillTx/>
                <a:latin typeface="Segoe UI"/>
                <a:ea typeface="+mn-ea"/>
                <a:cs typeface="Segoe UI" pitchFamily="34" charset="0"/>
              </a:rPr>
              <a:t>M365-Kunden</a:t>
            </a:r>
          </a:p>
          <a:p>
            <a:pPr marL="0" marR="0" lvl="0" indent="0" algn="l" defTabSz="913927" rtl="0" eaLnBrk="1" fontAlgn="base" latinLnBrk="0" hangingPunct="1">
              <a:lnSpc>
                <a:spcPct val="90000"/>
              </a:lnSpc>
              <a:spcBef>
                <a:spcPct val="0"/>
              </a:spcBef>
              <a:spcAft>
                <a:spcPct val="0"/>
              </a:spcAft>
              <a:buClrTx/>
              <a:buSzTx/>
              <a:buFontTx/>
              <a:buNone/>
              <a:tabLst/>
              <a:defRPr/>
            </a:pPr>
            <a:endParaRPr kumimoji="0" lang="en-US" sz="500" b="0" i="0" u="none" strike="noStrike" kern="1200" cap="none" spc="0" normalizeH="0" baseline="0" noProof="0">
              <a:ln>
                <a:noFill/>
              </a:ln>
              <a:solidFill>
                <a:srgbClr val="000000"/>
              </a:solidFill>
              <a:effectLst/>
              <a:uLnTx/>
              <a:uFillTx/>
              <a:latin typeface="Segoe UI"/>
              <a:ea typeface="+mn-ea"/>
              <a:cs typeface="Segoe UI" pitchFamily="34" charset="0"/>
            </a:endParaRPr>
          </a:p>
          <a:p>
            <a:pPr marL="0" marR="0" lvl="0" indent="0" algn="l" defTabSz="913927" rtl="0" eaLnBrk="1" fontAlgn="base" latinLnBrk="0" hangingPunct="1">
              <a:lnSpc>
                <a:spcPct val="90000"/>
              </a:lnSpc>
              <a:spcBef>
                <a:spcPct val="0"/>
              </a:spcBef>
              <a:spcAft>
                <a:spcPct val="0"/>
              </a:spcAft>
              <a:buClrTx/>
              <a:buSzTx/>
              <a:buFontTx/>
              <a:buNone/>
              <a:tabLst/>
              <a:defRPr/>
            </a:pPr>
            <a:r>
              <a:rPr kumimoji="0" lang="de-de" sz="1100" b="1" i="0" u="none" strike="noStrike" kern="1200" cap="none" spc="0" normalizeH="0" baseline="0" noProof="0">
                <a:ln>
                  <a:noFill/>
                </a:ln>
                <a:solidFill>
                  <a:srgbClr val="000000"/>
                </a:solidFill>
                <a:effectLst/>
                <a:uLnTx/>
                <a:uFillTx/>
                <a:latin typeface="Segoe UI"/>
                <a:ea typeface="+mn-ea"/>
                <a:cs typeface="Segoe UI" pitchFamily="34" charset="0"/>
              </a:rPr>
              <a:t>Investitionen in Migration und Modernisierung </a:t>
            </a:r>
            <a:br>
              <a:rPr kumimoji="0" lang="de-de" sz="1100" b="1" i="0" u="none" strike="noStrike" kern="1200" cap="none" spc="0" normalizeH="0" baseline="0" noProof="0">
                <a:ln>
                  <a:noFill/>
                </a:ln>
                <a:solidFill>
                  <a:srgbClr val="000000"/>
                </a:solidFill>
                <a:effectLst/>
                <a:uLnTx/>
                <a:uFillTx/>
                <a:latin typeface="Segoe UI"/>
                <a:ea typeface="+mn-ea"/>
                <a:cs typeface="Segoe UI" pitchFamily="34" charset="0"/>
              </a:rPr>
            </a:br>
            <a:r>
              <a:rPr kumimoji="0" lang="de-de" sz="1100" b="1" i="0" u="none" strike="noStrike" kern="1200" cap="none" spc="0" normalizeH="0" baseline="0" noProof="0">
                <a:ln>
                  <a:noFill/>
                </a:ln>
                <a:solidFill>
                  <a:srgbClr val="000000"/>
                </a:solidFill>
                <a:effectLst/>
                <a:uLnTx/>
                <a:uFillTx/>
                <a:latin typeface="Segoe UI"/>
                <a:ea typeface="+mn-ea"/>
                <a:cs typeface="Segoe UI" pitchFamily="34" charset="0"/>
              </a:rPr>
              <a:t>von Sentinel</a:t>
            </a:r>
          </a:p>
        </p:txBody>
      </p:sp>
      <p:sp>
        <p:nvSpPr>
          <p:cNvPr id="26" name="Rectangle 25">
            <a:extLst>
              <a:ext uri="{FF2B5EF4-FFF2-40B4-BE49-F238E27FC236}">
                <a16:creationId xmlns:a16="http://schemas.microsoft.com/office/drawing/2014/main" id="{0C3A0405-3DD5-4232-AAB8-67D3D9815770}"/>
              </a:ext>
            </a:extLst>
          </p:cNvPr>
          <p:cNvSpPr/>
          <p:nvPr/>
        </p:nvSpPr>
        <p:spPr bwMode="auto">
          <a:xfrm>
            <a:off x="9872870" y="2495807"/>
            <a:ext cx="1754552" cy="1704109"/>
          </a:xfrm>
          <a:prstGeom prst="rect">
            <a:avLst/>
          </a:prstGeom>
          <a:solidFill>
            <a:schemeClr val="bg1"/>
          </a:solidFill>
          <a:ln w="3175">
            <a:solidFill>
              <a:srgbClr val="002060"/>
            </a:solidFill>
            <a:prstDash val="solid"/>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45720" rIns="89642" bIns="143407" numCol="1" spcCol="0" rtlCol="0" fromWordArt="0" anchor="ctr" anchorCtr="0" forceAA="0" compatLnSpc="1">
            <a:prstTxWarp prst="textNoShape">
              <a:avLst/>
            </a:prstTxWarp>
            <a:noAutofit/>
          </a:bodyPr>
          <a:lstStyle/>
          <a:p>
            <a:pPr marL="0" marR="0" lvl="0" indent="0" algn="l" defTabSz="913927" rtl="0" eaLnBrk="1" fontAlgn="base" latinLnBrk="0" hangingPunct="1">
              <a:lnSpc>
                <a:spcPct val="200000"/>
              </a:lnSpc>
              <a:spcBef>
                <a:spcPct val="0"/>
              </a:spcBef>
              <a:spcAft>
                <a:spcPct val="0"/>
              </a:spcAft>
              <a:buClrTx/>
              <a:buSzTx/>
              <a:buFontTx/>
              <a:buNone/>
              <a:tabLst/>
              <a:defRPr/>
            </a:pPr>
            <a:r>
              <a:rPr kumimoji="0" lang="de-de" sz="1100" b="1" i="0" u="none" strike="noStrike" kern="1200" cap="none" spc="0" normalizeH="0" baseline="0" noProof="0" dirty="0">
                <a:ln>
                  <a:noFill/>
                </a:ln>
                <a:solidFill>
                  <a:srgbClr val="000000"/>
                </a:solidFill>
                <a:effectLst/>
                <a:uLnTx/>
                <a:uFillTx/>
                <a:latin typeface="Segoe UI"/>
                <a:ea typeface="+mn-ea"/>
                <a:cs typeface="Segoe UI" pitchFamily="34" charset="0"/>
              </a:rPr>
              <a:t>Kundenerfolge</a:t>
            </a:r>
          </a:p>
          <a:p>
            <a:pPr marL="171450" marR="0" lvl="0" indent="-171450" algn="l" defTabSz="913927"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de-de" sz="1100" b="0" i="0" u="none" strike="noStrike" kern="1200" cap="none" spc="0" normalizeH="0" baseline="0" noProof="0" dirty="0">
                <a:ln>
                  <a:noFill/>
                </a:ln>
                <a:solidFill>
                  <a:srgbClr val="000000"/>
                </a:solidFill>
                <a:effectLst/>
                <a:uLnTx/>
                <a:uFillTx/>
                <a:latin typeface="Segoe UI"/>
                <a:ea typeface="+mn-ea"/>
                <a:cs typeface="Segoe UI" pitchFamily="34" charset="0"/>
              </a:rPr>
              <a:t>M365 Online Usage-Incentive</a:t>
            </a:r>
          </a:p>
          <a:p>
            <a:pPr marL="171450" marR="0" lvl="0" indent="-171450" algn="l" defTabSz="913927"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de-de" sz="1100" b="0" i="0" u="none" strike="noStrike" kern="1200" cap="none" spc="0" normalizeH="0" baseline="0" noProof="0" dirty="0">
                <a:ln>
                  <a:noFill/>
                </a:ln>
                <a:solidFill>
                  <a:srgbClr val="000000"/>
                </a:solidFill>
                <a:effectLst/>
                <a:uLnTx/>
                <a:uFillTx/>
                <a:latin typeface="Segoe UI"/>
                <a:ea typeface="+mn-ea"/>
                <a:cs typeface="Segoe UI" pitchFamily="34" charset="0"/>
              </a:rPr>
              <a:t>WANI (Azure Security)</a:t>
            </a:r>
          </a:p>
          <a:p>
            <a:pPr marL="171450" marR="0" lvl="0" indent="-171450" algn="l" defTabSz="913927" rtl="0"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de-de" sz="1100" b="0" i="0" u="none" strike="noStrike" kern="1200" cap="none" spc="0" normalizeH="0" baseline="0" noProof="0" dirty="0">
                <a:ln>
                  <a:noFill/>
                </a:ln>
                <a:solidFill>
                  <a:srgbClr val="000000"/>
                </a:solidFill>
                <a:effectLst/>
                <a:uLnTx/>
                <a:uFillTx/>
                <a:latin typeface="Segoe UI"/>
                <a:ea typeface="+mn-ea"/>
                <a:cs typeface="Segoe UI" pitchFamily="34" charset="0"/>
              </a:rPr>
              <a:t>Managed Services von Partnern</a:t>
            </a:r>
          </a:p>
        </p:txBody>
      </p:sp>
      <p:sp>
        <p:nvSpPr>
          <p:cNvPr id="28" name="Rectangle 27">
            <a:extLst>
              <a:ext uri="{FF2B5EF4-FFF2-40B4-BE49-F238E27FC236}">
                <a16:creationId xmlns:a16="http://schemas.microsoft.com/office/drawing/2014/main" id="{0FB20F9F-C84F-4E29-B31A-ABC678719594}"/>
              </a:ext>
            </a:extLst>
          </p:cNvPr>
          <p:cNvSpPr/>
          <p:nvPr/>
        </p:nvSpPr>
        <p:spPr bwMode="auto">
          <a:xfrm>
            <a:off x="1062543" y="2487804"/>
            <a:ext cx="2130606" cy="1704109"/>
          </a:xfrm>
          <a:prstGeom prst="rect">
            <a:avLst/>
          </a:prstGeom>
          <a:solidFill>
            <a:schemeClr val="bg1"/>
          </a:solidFill>
          <a:ln w="3175">
            <a:solidFill>
              <a:srgbClr val="002060"/>
            </a:solidFill>
            <a:prstDash val="solid"/>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45720" rIns="89642" bIns="143407" numCol="1" spcCol="0" rtlCol="0" fromWordArt="0" anchor="ctr" anchorCtr="0" forceAA="0" compatLnSpc="1">
            <a:prstTxWarp prst="textNoShape">
              <a:avLst/>
            </a:prstTxWarp>
            <a:noAutofit/>
          </a:bodyPr>
          <a:lstStyle/>
          <a:p>
            <a:pPr marL="0" marR="0" lvl="0" indent="0" algn="l" defTabSz="913927" rtl="0" eaLnBrk="1" fontAlgn="base" latinLnBrk="0" hangingPunct="1">
              <a:lnSpc>
                <a:spcPct val="9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Segoe UI"/>
              <a:ea typeface="+mn-ea"/>
              <a:cs typeface="Segoe UI" pitchFamily="34" charset="0"/>
            </a:endParaRPr>
          </a:p>
          <a:p>
            <a:pPr marL="0" marR="0" lvl="0" indent="0" algn="l" defTabSz="913927" rtl="0" eaLnBrk="1" fontAlgn="base" latinLnBrk="0" hangingPunct="1">
              <a:lnSpc>
                <a:spcPct val="9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Segoe UI"/>
              <a:ea typeface="+mn-ea"/>
              <a:cs typeface="Segoe UI" pitchFamily="34" charset="0"/>
            </a:endParaRPr>
          </a:p>
          <a:p>
            <a:pPr marL="0" marR="0" lvl="0" indent="0" algn="l" defTabSz="913927" rtl="0" eaLnBrk="1" fontAlgn="base" latinLnBrk="0" hangingPunct="1">
              <a:lnSpc>
                <a:spcPct val="90000"/>
              </a:lnSpc>
              <a:spcBef>
                <a:spcPct val="0"/>
              </a:spcBef>
              <a:spcAft>
                <a:spcPct val="0"/>
              </a:spcAft>
              <a:buClrTx/>
              <a:buSzTx/>
              <a:buFontTx/>
              <a:buNone/>
              <a:tabLst/>
              <a:defRPr/>
            </a:pPr>
            <a:r>
              <a:rPr kumimoji="0" lang="de-de" sz="1100" b="1" i="0" u="none" strike="noStrike" kern="1200" cap="none" spc="0" normalizeH="0" baseline="0" noProof="0" dirty="0">
                <a:ln>
                  <a:noFill/>
                </a:ln>
                <a:solidFill>
                  <a:srgbClr val="000000"/>
                </a:solidFill>
                <a:effectLst/>
                <a:uLnTx/>
                <a:uFillTx/>
                <a:latin typeface="Segoe UI"/>
                <a:ea typeface="+mn-ea"/>
                <a:cs typeface="Segoe UI" pitchFamily="34" charset="0"/>
              </a:rPr>
              <a:t>[MAICPP] </a:t>
            </a:r>
            <a:r>
              <a:rPr lang="de-de" sz="1100" dirty="0">
                <a:solidFill>
                  <a:srgbClr val="000000"/>
                </a:solidFill>
                <a:latin typeface="Segoe UI"/>
                <a:cs typeface="Segoe UI" pitchFamily="34" charset="0"/>
              </a:rPr>
              <a:t>NIS2 </a:t>
            </a:r>
            <a:r>
              <a:rPr kumimoji="0" lang="de-de" sz="1100" b="0" i="0" u="none" strike="noStrike" kern="1200" cap="none" spc="0" normalizeH="0" baseline="0" noProof="0" dirty="0">
                <a:ln>
                  <a:noFill/>
                </a:ln>
                <a:solidFill>
                  <a:srgbClr val="000000"/>
                </a:solidFill>
                <a:effectLst/>
                <a:uLnTx/>
                <a:uFillTx/>
                <a:latin typeface="Segoe UI"/>
                <a:ea typeface="+mn-ea"/>
                <a:cs typeface="Segoe UI" pitchFamily="34" charset="0"/>
              </a:rPr>
              <a:t>Campaign in a Box (PMC)</a:t>
            </a:r>
          </a:p>
          <a:p>
            <a:pPr marL="0" marR="0" lvl="0" indent="0" algn="l" defTabSz="913927" rtl="0" eaLnBrk="1" fontAlgn="base" latinLnBrk="0" hangingPunct="1">
              <a:lnSpc>
                <a:spcPct val="9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Segoe UI"/>
              <a:ea typeface="+mn-ea"/>
              <a:cs typeface="Segoe UI" pitchFamily="34" charset="0"/>
            </a:endParaRPr>
          </a:p>
          <a:p>
            <a:pPr marL="0" marR="0" lvl="0" indent="0" algn="l" defTabSz="913927" rtl="0" eaLnBrk="1" fontAlgn="base" latinLnBrk="0" hangingPunct="1">
              <a:lnSpc>
                <a:spcPct val="90000"/>
              </a:lnSpc>
              <a:spcBef>
                <a:spcPct val="0"/>
              </a:spcBef>
              <a:spcAft>
                <a:spcPct val="0"/>
              </a:spcAft>
              <a:buClrTx/>
              <a:buSzTx/>
              <a:buFontTx/>
              <a:buNone/>
              <a:tabLst/>
              <a:defRPr/>
            </a:pPr>
            <a:r>
              <a:rPr kumimoji="0" lang="de-de" sz="1100" b="1" i="0" u="none" strike="noStrike" kern="1200" cap="none" spc="0" normalizeH="0" baseline="0" noProof="0" dirty="0">
                <a:ln>
                  <a:noFill/>
                </a:ln>
                <a:solidFill>
                  <a:srgbClr val="000000"/>
                </a:solidFill>
                <a:effectLst/>
                <a:uLnTx/>
                <a:uFillTx/>
                <a:latin typeface="Segoe UI"/>
                <a:ea typeface="+mn-ea"/>
                <a:cs typeface="Segoe UI" pitchFamily="34" charset="0"/>
              </a:rPr>
              <a:t>[MAICPP] </a:t>
            </a:r>
            <a:r>
              <a:rPr kumimoji="0" lang="de-de" sz="1100" b="0" i="0" u="none" strike="noStrike" kern="1200" cap="none" spc="0" normalizeH="0" baseline="0" noProof="0" dirty="0">
                <a:ln>
                  <a:noFill/>
                </a:ln>
                <a:solidFill>
                  <a:srgbClr val="000000"/>
                </a:solidFill>
                <a:effectLst/>
                <a:uLnTx/>
                <a:uFillTx/>
                <a:latin typeface="Segoe UI"/>
                <a:ea typeface="+mn-ea"/>
                <a:cs typeface="Segoe UI" pitchFamily="34" charset="0"/>
              </a:rPr>
              <a:t>Erstellung von Kundenprofilen:  </a:t>
            </a:r>
            <a:r>
              <a:rPr kumimoji="0" lang="de-de" sz="1100" b="0" i="0" u="none" strike="noStrike" kern="1200" cap="none" spc="0" normalizeH="0" baseline="0" noProof="0">
                <a:ln>
                  <a:noFill/>
                </a:ln>
                <a:solidFill>
                  <a:srgbClr val="000000"/>
                </a:solidFill>
                <a:effectLst/>
                <a:uLnTx/>
                <a:uFillTx/>
                <a:latin typeface="Segoe UI"/>
                <a:ea typeface="+mn-ea"/>
                <a:cs typeface="Segoe UI" pitchFamily="34" charset="0"/>
              </a:rPr>
              <a:t>Sales </a:t>
            </a:r>
            <a:br>
              <a:rPr kumimoji="0" lang="de-de" sz="1100" b="0" i="0" u="none" strike="noStrike" kern="1200" cap="none" spc="0" normalizeH="0" baseline="0" noProof="0">
                <a:ln>
                  <a:noFill/>
                </a:ln>
                <a:solidFill>
                  <a:srgbClr val="000000"/>
                </a:solidFill>
                <a:effectLst/>
                <a:uLnTx/>
                <a:uFillTx/>
                <a:latin typeface="Segoe UI"/>
                <a:ea typeface="+mn-ea"/>
                <a:cs typeface="Segoe UI" pitchFamily="34" charset="0"/>
              </a:rPr>
            </a:br>
            <a:r>
              <a:rPr kumimoji="0" lang="de-de" sz="1100" b="0" i="0" u="none" strike="noStrike" kern="1200" cap="none" spc="0" normalizeH="0" baseline="0" noProof="0">
                <a:ln>
                  <a:noFill/>
                </a:ln>
                <a:solidFill>
                  <a:srgbClr val="000000"/>
                </a:solidFill>
                <a:effectLst/>
                <a:uLnTx/>
                <a:uFillTx/>
                <a:latin typeface="Segoe UI"/>
                <a:ea typeface="+mn-ea"/>
                <a:cs typeface="Segoe UI" pitchFamily="34" charset="0"/>
              </a:rPr>
              <a:t>Advisor </a:t>
            </a:r>
            <a:r>
              <a:rPr kumimoji="0" lang="de-de" sz="1100" b="0" i="0" u="none" strike="noStrike" kern="1200" cap="none" spc="0" normalizeH="0" baseline="0" noProof="0" dirty="0">
                <a:ln>
                  <a:noFill/>
                </a:ln>
                <a:solidFill>
                  <a:srgbClr val="000000"/>
                </a:solidFill>
                <a:effectLst/>
                <a:uLnTx/>
                <a:uFillTx/>
                <a:latin typeface="Segoe UI"/>
                <a:ea typeface="+mn-ea"/>
                <a:cs typeface="Segoe UI" pitchFamily="34" charset="0"/>
              </a:rPr>
              <a:t>und Cloud Ascent</a:t>
            </a:r>
          </a:p>
        </p:txBody>
      </p:sp>
      <p:sp>
        <p:nvSpPr>
          <p:cNvPr id="6" name="Rectangle 5">
            <a:extLst>
              <a:ext uri="{FF2B5EF4-FFF2-40B4-BE49-F238E27FC236}">
                <a16:creationId xmlns:a16="http://schemas.microsoft.com/office/drawing/2014/main" id="{2A59DDE8-E130-44EB-A9EC-9151272AFD75}"/>
              </a:ext>
            </a:extLst>
          </p:cNvPr>
          <p:cNvSpPr/>
          <p:nvPr/>
        </p:nvSpPr>
        <p:spPr bwMode="auto">
          <a:xfrm>
            <a:off x="453065" y="2487804"/>
            <a:ext cx="482675" cy="1704109"/>
          </a:xfrm>
          <a:prstGeom prst="rect">
            <a:avLst/>
          </a:prstGeom>
          <a:solidFill>
            <a:srgbClr val="002060"/>
          </a:solidFill>
          <a:ln>
            <a:solidFill>
              <a:schemeClr val="tx1"/>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vert270" wrap="square" lIns="10800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de-de" sz="900" b="1"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PROGRAMM UND LEISTUNG</a:t>
            </a:r>
          </a:p>
        </p:txBody>
      </p:sp>
      <p:sp>
        <p:nvSpPr>
          <p:cNvPr id="11" name="Rectangle 10">
            <a:extLst>
              <a:ext uri="{FF2B5EF4-FFF2-40B4-BE49-F238E27FC236}">
                <a16:creationId xmlns:a16="http://schemas.microsoft.com/office/drawing/2014/main" id="{90AD1CF5-BBF1-2396-78AA-9A2F3D3EB016}"/>
              </a:ext>
            </a:extLst>
          </p:cNvPr>
          <p:cNvSpPr/>
          <p:nvPr/>
        </p:nvSpPr>
        <p:spPr bwMode="auto">
          <a:xfrm>
            <a:off x="1062543" y="4615524"/>
            <a:ext cx="4410623" cy="769897"/>
          </a:xfrm>
          <a:prstGeom prst="rect">
            <a:avLst/>
          </a:prstGeom>
          <a:solidFill>
            <a:schemeClr val="bg1">
              <a:lumMod val="65000"/>
            </a:schemeClr>
          </a:solidFill>
          <a:ln w="3175">
            <a:solidFill>
              <a:schemeClr val="bg1">
                <a:lumMod val="75000"/>
              </a:schemeClr>
            </a:solidFill>
            <a:prstDash val="solid"/>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45720" rIns="89642" bIns="143407"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r>
              <a:rPr kumimoji="0" lang="de-de" sz="1100" b="1" i="0" u="none" strike="noStrike" kern="1200" cap="none" spc="0" normalizeH="0" baseline="0" noProof="0" dirty="0">
                <a:ln>
                  <a:noFill/>
                </a:ln>
                <a:solidFill>
                  <a:srgbClr val="FFFFFF"/>
                </a:solidFill>
                <a:effectLst/>
                <a:uLnTx/>
                <a:uFillTx/>
                <a:latin typeface="Segoe UI"/>
                <a:ea typeface="+mn-ea"/>
                <a:cs typeface="Segoe UI" pitchFamily="34" charset="0"/>
              </a:rPr>
              <a:t>Partnergeführt, </a:t>
            </a:r>
          </a:p>
          <a:p>
            <a:pPr marL="0" marR="0" lvl="0" indent="0" algn="ctr" defTabSz="913927" rtl="0" eaLnBrk="1" fontAlgn="base" latinLnBrk="0" hangingPunct="1">
              <a:lnSpc>
                <a:spcPct val="90000"/>
              </a:lnSpc>
              <a:spcBef>
                <a:spcPct val="0"/>
              </a:spcBef>
              <a:spcAft>
                <a:spcPct val="0"/>
              </a:spcAft>
              <a:buClrTx/>
              <a:buSzTx/>
              <a:buFontTx/>
              <a:buNone/>
              <a:tabLst/>
              <a:defRPr/>
            </a:pPr>
            <a:r>
              <a:rPr kumimoji="0" lang="de-de" sz="1100" b="1" i="0" u="none" strike="noStrike" kern="1200" cap="none" spc="0" normalizeH="0" baseline="0" noProof="0" dirty="0">
                <a:ln>
                  <a:noFill/>
                </a:ln>
                <a:solidFill>
                  <a:srgbClr val="FFFFFF"/>
                </a:solidFill>
                <a:effectLst/>
                <a:uLnTx/>
                <a:uFillTx/>
                <a:latin typeface="Segoe UI"/>
                <a:ea typeface="+mn-ea"/>
                <a:cs typeface="Segoe UI" pitchFamily="34" charset="0"/>
              </a:rPr>
              <a:t>„Zeigen und Erzählen“-Optionen </a:t>
            </a:r>
            <a:r>
              <a:rPr kumimoji="0" lang="de-de" sz="1100" b="1" i="0" u="none" strike="noStrike" kern="1200" cap="none" spc="0" normalizeH="0" baseline="0" noProof="0">
                <a:ln>
                  <a:noFill/>
                </a:ln>
                <a:solidFill>
                  <a:srgbClr val="FFFFFF"/>
                </a:solidFill>
                <a:effectLst/>
                <a:uLnTx/>
                <a:uFillTx/>
                <a:latin typeface="Segoe UI"/>
                <a:ea typeface="+mn-ea"/>
                <a:cs typeface="Segoe UI" pitchFamily="34" charset="0"/>
              </a:rPr>
              <a:t>basierend </a:t>
            </a:r>
            <a:br>
              <a:rPr kumimoji="0" lang="de-de" sz="1100" b="1" i="0" u="none" strike="noStrike" kern="1200" cap="none" spc="0" normalizeH="0" baseline="0" noProof="0">
                <a:ln>
                  <a:noFill/>
                </a:ln>
                <a:solidFill>
                  <a:srgbClr val="FFFFFF"/>
                </a:solidFill>
                <a:effectLst/>
                <a:uLnTx/>
                <a:uFillTx/>
                <a:latin typeface="Segoe UI"/>
                <a:ea typeface="+mn-ea"/>
                <a:cs typeface="Segoe UI" pitchFamily="34" charset="0"/>
              </a:rPr>
            </a:br>
            <a:r>
              <a:rPr kumimoji="0" lang="de-de" sz="1100" b="1" i="0" u="none" strike="noStrike" kern="1200" cap="none" spc="0" normalizeH="0" baseline="0" noProof="0">
                <a:ln>
                  <a:noFill/>
                </a:ln>
                <a:solidFill>
                  <a:srgbClr val="FFFFFF"/>
                </a:solidFill>
                <a:effectLst/>
                <a:uLnTx/>
                <a:uFillTx/>
                <a:latin typeface="Segoe UI"/>
                <a:ea typeface="+mn-ea"/>
                <a:cs typeface="Segoe UI" pitchFamily="34" charset="0"/>
              </a:rPr>
              <a:t>auf </a:t>
            </a:r>
            <a:r>
              <a:rPr kumimoji="0" lang="de-de" sz="1100" b="1" i="0" u="none" strike="noStrike" kern="1200" cap="none" spc="0" normalizeH="0" baseline="0" noProof="0" dirty="0">
                <a:ln>
                  <a:noFill/>
                </a:ln>
                <a:solidFill>
                  <a:srgbClr val="FFFFFF"/>
                </a:solidFill>
                <a:effectLst/>
                <a:uLnTx/>
                <a:uFillTx/>
                <a:latin typeface="Segoe UI"/>
                <a:ea typeface="+mn-ea"/>
                <a:cs typeface="Segoe UI" pitchFamily="34" charset="0"/>
              </a:rPr>
              <a:t>Berechtigungskriterien des Programms</a:t>
            </a:r>
          </a:p>
        </p:txBody>
      </p:sp>
      <p:sp>
        <p:nvSpPr>
          <p:cNvPr id="12" name="Rectangle 11">
            <a:extLst>
              <a:ext uri="{FF2B5EF4-FFF2-40B4-BE49-F238E27FC236}">
                <a16:creationId xmlns:a16="http://schemas.microsoft.com/office/drawing/2014/main" id="{1F25B236-AE84-65B4-3901-BE8A7CD4E305}"/>
              </a:ext>
            </a:extLst>
          </p:cNvPr>
          <p:cNvSpPr/>
          <p:nvPr/>
        </p:nvSpPr>
        <p:spPr bwMode="auto">
          <a:xfrm>
            <a:off x="5549012" y="4615524"/>
            <a:ext cx="4244343" cy="769897"/>
          </a:xfrm>
          <a:prstGeom prst="rect">
            <a:avLst/>
          </a:prstGeom>
          <a:solidFill>
            <a:schemeClr val="bg1">
              <a:lumMod val="65000"/>
            </a:schemeClr>
          </a:solidFill>
          <a:ln w="3175">
            <a:solidFill>
              <a:schemeClr val="bg1">
                <a:lumMod val="75000"/>
              </a:schemeClr>
            </a:solidFill>
            <a:prstDash val="solid"/>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45720" rIns="89642" bIns="143407"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r>
              <a:rPr kumimoji="0" lang="de-de" sz="1100" b="1" i="0" u="none" strike="noStrike" kern="1200" cap="none" spc="0" normalizeH="0" baseline="0" noProof="0" dirty="0">
                <a:ln>
                  <a:noFill/>
                </a:ln>
                <a:solidFill>
                  <a:srgbClr val="FFFFFF"/>
                </a:solidFill>
                <a:effectLst/>
                <a:uLnTx/>
                <a:uFillTx/>
                <a:latin typeface="Segoe UI"/>
                <a:ea typeface="+mn-ea"/>
                <a:cs typeface="Segoe UI" pitchFamily="34" charset="0"/>
              </a:rPr>
              <a:t>Produktrabatte, die über MSFT-Verkäufer erhältlich </a:t>
            </a:r>
            <a:r>
              <a:rPr kumimoji="0" lang="de-de" sz="1100" b="1" i="0" u="none" strike="noStrike" kern="1200" cap="none" spc="0" normalizeH="0" baseline="0" noProof="0">
                <a:ln>
                  <a:noFill/>
                </a:ln>
                <a:solidFill>
                  <a:srgbClr val="FFFFFF"/>
                </a:solidFill>
                <a:effectLst/>
                <a:uLnTx/>
                <a:uFillTx/>
                <a:latin typeface="Segoe UI"/>
                <a:ea typeface="+mn-ea"/>
                <a:cs typeface="Segoe UI" pitchFamily="34" charset="0"/>
              </a:rPr>
              <a:t>sind </a:t>
            </a:r>
            <a:br>
              <a:rPr kumimoji="0" lang="de-de" sz="1100" b="1" i="0" u="none" strike="noStrike" kern="1200" cap="none" spc="0" normalizeH="0" baseline="0" noProof="0">
                <a:ln>
                  <a:noFill/>
                </a:ln>
                <a:solidFill>
                  <a:srgbClr val="FFFFFF"/>
                </a:solidFill>
                <a:effectLst/>
                <a:uLnTx/>
                <a:uFillTx/>
                <a:latin typeface="Segoe UI"/>
                <a:ea typeface="+mn-ea"/>
                <a:cs typeface="Segoe UI" pitchFamily="34" charset="0"/>
              </a:rPr>
            </a:br>
            <a:r>
              <a:rPr kumimoji="0" lang="de-de" sz="1100" b="1" i="0" u="none" strike="noStrike" kern="1200" cap="none" spc="0" normalizeH="0" baseline="0" noProof="0">
                <a:ln>
                  <a:noFill/>
                </a:ln>
                <a:solidFill>
                  <a:srgbClr val="FFFFFF"/>
                </a:solidFill>
                <a:effectLst/>
                <a:uLnTx/>
                <a:uFillTx/>
                <a:latin typeface="Segoe UI"/>
                <a:ea typeface="+mn-ea"/>
                <a:cs typeface="Segoe UI" pitchFamily="34" charset="0"/>
              </a:rPr>
              <a:t>und </a:t>
            </a:r>
            <a:r>
              <a:rPr kumimoji="0" lang="de-de" sz="1100" b="1" i="0" u="none" strike="noStrike" kern="1200" cap="none" spc="0" normalizeH="0" baseline="0" noProof="0" dirty="0">
                <a:ln>
                  <a:noFill/>
                </a:ln>
                <a:solidFill>
                  <a:srgbClr val="FFFFFF"/>
                </a:solidFill>
                <a:effectLst/>
                <a:uLnTx/>
                <a:uFillTx/>
                <a:latin typeface="Segoe UI"/>
                <a:ea typeface="+mn-ea"/>
                <a:cs typeface="Segoe UI" pitchFamily="34" charset="0"/>
              </a:rPr>
              <a:t>für qualifizierte Leads gelten, die von diesen akzeptiert werden; Gleiches gilt für Deployment-Angebote</a:t>
            </a:r>
          </a:p>
        </p:txBody>
      </p:sp>
      <p:sp>
        <p:nvSpPr>
          <p:cNvPr id="14" name="Rectangle 13">
            <a:extLst>
              <a:ext uri="{FF2B5EF4-FFF2-40B4-BE49-F238E27FC236}">
                <a16:creationId xmlns:a16="http://schemas.microsoft.com/office/drawing/2014/main" id="{D30406EF-0C59-883F-2C04-777F2D3C0329}"/>
              </a:ext>
            </a:extLst>
          </p:cNvPr>
          <p:cNvSpPr/>
          <p:nvPr/>
        </p:nvSpPr>
        <p:spPr bwMode="auto">
          <a:xfrm>
            <a:off x="9870588" y="4615526"/>
            <a:ext cx="1754552" cy="769897"/>
          </a:xfrm>
          <a:prstGeom prst="rect">
            <a:avLst/>
          </a:prstGeom>
          <a:solidFill>
            <a:schemeClr val="bg1">
              <a:lumMod val="65000"/>
            </a:schemeClr>
          </a:solidFill>
          <a:ln w="3175">
            <a:solidFill>
              <a:schemeClr val="bg1">
                <a:lumMod val="75000"/>
              </a:schemeClr>
            </a:solidFill>
            <a:prstDash val="solid"/>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45720" rIns="89642" bIns="143407"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r>
              <a:rPr kumimoji="0" lang="de-de" sz="1100" b="1" i="0" u="none" strike="noStrike" kern="1200" cap="none" spc="0" normalizeH="0" baseline="0" noProof="0">
                <a:ln>
                  <a:noFill/>
                </a:ln>
                <a:solidFill>
                  <a:srgbClr val="FFFFFF"/>
                </a:solidFill>
                <a:effectLst/>
                <a:uLnTx/>
                <a:uFillTx/>
                <a:latin typeface="Segoe UI"/>
                <a:ea typeface="+mn-ea"/>
                <a:cs typeface="Segoe UI" pitchFamily="34" charset="0"/>
              </a:rPr>
              <a:t>Partnergeführt, </a:t>
            </a:r>
          </a:p>
          <a:p>
            <a:pPr marL="0" marR="0" lvl="0" indent="0" algn="ctr" defTabSz="913927" rtl="0" eaLnBrk="1" fontAlgn="base" latinLnBrk="0" hangingPunct="1">
              <a:lnSpc>
                <a:spcPct val="90000"/>
              </a:lnSpc>
              <a:spcBef>
                <a:spcPct val="0"/>
              </a:spcBef>
              <a:spcAft>
                <a:spcPct val="0"/>
              </a:spcAft>
              <a:buClrTx/>
              <a:buSzTx/>
              <a:buFontTx/>
              <a:buNone/>
              <a:tabLst/>
              <a:defRPr/>
            </a:pPr>
            <a:r>
              <a:rPr kumimoji="0" lang="de-de" sz="1100" b="1" i="0" u="none" strike="noStrike" kern="1200" cap="none" spc="0" normalizeH="0" baseline="0" noProof="0">
                <a:ln>
                  <a:noFill/>
                </a:ln>
                <a:solidFill>
                  <a:srgbClr val="FFFFFF"/>
                </a:solidFill>
                <a:effectLst/>
                <a:uLnTx/>
                <a:uFillTx/>
                <a:latin typeface="Segoe UI"/>
                <a:ea typeface="+mn-ea"/>
                <a:cs typeface="Segoe UI" pitchFamily="34" charset="0"/>
              </a:rPr>
              <a:t>basierend auf Berechtigungskriterien des Programms</a:t>
            </a:r>
          </a:p>
        </p:txBody>
      </p:sp>
      <p:sp>
        <p:nvSpPr>
          <p:cNvPr id="15" name="Rectangle 14">
            <a:extLst>
              <a:ext uri="{FF2B5EF4-FFF2-40B4-BE49-F238E27FC236}">
                <a16:creationId xmlns:a16="http://schemas.microsoft.com/office/drawing/2014/main" id="{E5B67E6A-9CD8-2B83-02A5-7F223E4AC817}"/>
              </a:ext>
            </a:extLst>
          </p:cNvPr>
          <p:cNvSpPr/>
          <p:nvPr/>
        </p:nvSpPr>
        <p:spPr bwMode="auto">
          <a:xfrm>
            <a:off x="445770" y="4615524"/>
            <a:ext cx="482676" cy="769899"/>
          </a:xfrm>
          <a:prstGeom prst="rect">
            <a:avLst/>
          </a:prstGeom>
          <a:solidFill>
            <a:schemeClr val="bg1">
              <a:lumMod val="65000"/>
            </a:schemeClr>
          </a:solidFill>
          <a:ln>
            <a:solidFill>
              <a:schemeClr val="bg1">
                <a:lumMod val="75000"/>
              </a:schemeClr>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vert270"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de-de" sz="900" b="1"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DETAILS</a:t>
            </a:r>
          </a:p>
        </p:txBody>
      </p:sp>
      <p:sp>
        <p:nvSpPr>
          <p:cNvPr id="16" name="TextBox 15">
            <a:extLst>
              <a:ext uri="{FF2B5EF4-FFF2-40B4-BE49-F238E27FC236}">
                <a16:creationId xmlns:a16="http://schemas.microsoft.com/office/drawing/2014/main" id="{0B6515EE-DBB3-3027-1D8F-DA59A6133A2C}"/>
              </a:ext>
            </a:extLst>
          </p:cNvPr>
          <p:cNvSpPr txBox="1"/>
          <p:nvPr/>
        </p:nvSpPr>
        <p:spPr>
          <a:xfrm>
            <a:off x="1117094" y="6354934"/>
            <a:ext cx="10905966" cy="4616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1" u="none" strike="noStrike" kern="1200" cap="none" spc="0" normalizeH="0" baseline="0" noProof="0">
                <a:ln>
                  <a:noFill/>
                </a:ln>
                <a:solidFill>
                  <a:srgbClr val="000000"/>
                </a:solidFill>
                <a:effectLst/>
                <a:uLnTx/>
                <a:uFillTx/>
                <a:latin typeface="Segoe UI"/>
                <a:ea typeface="+mn-ea"/>
                <a:cs typeface="+mn-cs"/>
              </a:rPr>
              <a:t>Änderungen der Incentive- und Programmauszahlungsoptionen sind vorbehalten; jede Option hängt von den Berechtigung für Partner und Kunden ab.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1" u="none" strike="noStrike" kern="1200" cap="none" spc="0" normalizeH="0" baseline="0" noProof="0">
                <a:ln>
                  <a:noFill/>
                </a:ln>
                <a:solidFill>
                  <a:srgbClr val="000000"/>
                </a:solidFill>
                <a:effectLst/>
                <a:uLnTx/>
                <a:uFillTx/>
                <a:latin typeface="Segoe UI"/>
                <a:ea typeface="+mn-ea"/>
                <a:cs typeface="+mn-cs"/>
              </a:rPr>
              <a:t>* Der Partner muss FastTrack-fähig sein, um für M365-Deployment-Angebote berechtigt zu sein.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1" u="none" strike="noStrike" kern="1200" cap="none" spc="0" normalizeH="0" baseline="0" noProof="0">
                <a:ln>
                  <a:noFill/>
                </a:ln>
                <a:solidFill>
                  <a:srgbClr val="000000"/>
                </a:solidFill>
                <a:effectLst/>
                <a:uLnTx/>
                <a:uFillTx/>
                <a:latin typeface="Segoe UI"/>
                <a:ea typeface="+mn-ea"/>
                <a:cs typeface="+mn-cs"/>
              </a:rPr>
              <a:t> </a:t>
            </a:r>
          </a:p>
        </p:txBody>
      </p:sp>
      <p:sp>
        <p:nvSpPr>
          <p:cNvPr id="22" name="Rectangle 21">
            <a:extLst>
              <a:ext uri="{FF2B5EF4-FFF2-40B4-BE49-F238E27FC236}">
                <a16:creationId xmlns:a16="http://schemas.microsoft.com/office/drawing/2014/main" id="{E7936067-1497-FC62-47D7-2FE654F18F4A}"/>
              </a:ext>
            </a:extLst>
          </p:cNvPr>
          <p:cNvSpPr/>
          <p:nvPr/>
        </p:nvSpPr>
        <p:spPr bwMode="auto">
          <a:xfrm>
            <a:off x="5549013" y="2495807"/>
            <a:ext cx="2197949" cy="1704109"/>
          </a:xfrm>
          <a:prstGeom prst="rect">
            <a:avLst/>
          </a:prstGeom>
          <a:solidFill>
            <a:schemeClr val="bg1"/>
          </a:solidFill>
          <a:ln w="3175">
            <a:solidFill>
              <a:srgbClr val="002060"/>
            </a:solidFill>
            <a:prstDash val="solid"/>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45720" rIns="89642" bIns="143407" numCol="1" spcCol="0" rtlCol="0" fromWordArt="0" anchor="ctr" anchorCtr="0" forceAA="0" compatLnSpc="1">
            <a:prstTxWarp prst="textNoShape">
              <a:avLst/>
            </a:prstTxWarp>
            <a:noAutofit/>
          </a:bodyPr>
          <a:lstStyle/>
          <a:p>
            <a:pPr marL="0" marR="0" lvl="0" indent="0" algn="l" defTabSz="913927" rtl="0" eaLnBrk="1" fontAlgn="base" latinLnBrk="0" hangingPunct="1">
              <a:lnSpc>
                <a:spcPct val="90000"/>
              </a:lnSpc>
              <a:spcBef>
                <a:spcPct val="0"/>
              </a:spcBef>
              <a:spcAft>
                <a:spcPct val="0"/>
              </a:spcAft>
              <a:buClrTx/>
              <a:buSzTx/>
              <a:buFontTx/>
              <a:buNone/>
              <a:tabLst/>
              <a:defRPr/>
            </a:pPr>
            <a:r>
              <a:rPr kumimoji="0" lang="de-de" sz="1100" b="1" i="0" u="none" strike="noStrike" kern="1200" cap="none" spc="0" normalizeH="0" baseline="0" noProof="0" dirty="0">
                <a:ln>
                  <a:noFill/>
                </a:ln>
                <a:solidFill>
                  <a:srgbClr val="000000"/>
                </a:solidFill>
                <a:effectLst/>
                <a:uLnTx/>
                <a:uFillTx/>
                <a:latin typeface="Segoe UI"/>
                <a:ea typeface="+mn-ea"/>
                <a:cs typeface="Segoe UI" pitchFamily="34" charset="0"/>
              </a:rPr>
              <a:t>[CSI]: </a:t>
            </a:r>
            <a:r>
              <a:rPr kumimoji="0" lang="de-de" sz="1100" b="0" i="0" u="none" strike="noStrike" kern="1200" cap="none" spc="0" normalizeH="0" baseline="0" noProof="0" dirty="0">
                <a:ln>
                  <a:noFill/>
                </a:ln>
                <a:solidFill>
                  <a:srgbClr val="000000"/>
                </a:solidFill>
                <a:effectLst/>
                <a:uLnTx/>
                <a:uFillTx/>
                <a:latin typeface="Segoe UI"/>
                <a:ea typeface="+mn-ea"/>
                <a:cs typeface="Segoe UI" pitchFamily="34" charset="0"/>
              </a:rPr>
              <a:t>Meilenstein 2-Beratung</a:t>
            </a:r>
          </a:p>
          <a:p>
            <a:pPr marL="0" marR="0" lvl="0" indent="0" algn="l" defTabSz="913927" rtl="0" eaLnBrk="1" fontAlgn="base" latinLnBrk="0" hangingPunct="1">
              <a:lnSpc>
                <a:spcPct val="9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Segoe UI"/>
              <a:ea typeface="+mn-ea"/>
              <a:cs typeface="Segoe UI" pitchFamily="34" charset="0"/>
            </a:endParaRPr>
          </a:p>
          <a:p>
            <a:pPr marL="0" marR="0" lvl="0" indent="0" algn="l" defTabSz="913927" rtl="0" eaLnBrk="1" fontAlgn="base" latinLnBrk="0" hangingPunct="1">
              <a:lnSpc>
                <a:spcPct val="90000"/>
              </a:lnSpc>
              <a:spcBef>
                <a:spcPct val="0"/>
              </a:spcBef>
              <a:spcAft>
                <a:spcPct val="0"/>
              </a:spcAft>
              <a:buClrTx/>
              <a:buSzTx/>
              <a:buFontTx/>
              <a:buNone/>
              <a:tabLst/>
              <a:defRPr/>
            </a:pPr>
            <a:r>
              <a:rPr kumimoji="0" lang="de-de" sz="1100" b="1" i="0" u="none" strike="noStrike" kern="1200" cap="none" spc="0" normalizeH="0" baseline="0" noProof="0" dirty="0">
                <a:ln>
                  <a:noFill/>
                </a:ln>
                <a:solidFill>
                  <a:srgbClr val="000000"/>
                </a:solidFill>
                <a:effectLst/>
                <a:uLnTx/>
                <a:uFillTx/>
                <a:latin typeface="Segoe UI"/>
                <a:ea typeface="+mn-ea"/>
                <a:cs typeface="Segoe UI" pitchFamily="34" charset="0"/>
              </a:rPr>
              <a:t>[MAICPP] </a:t>
            </a:r>
            <a:r>
              <a:rPr kumimoji="0" lang="de-de" sz="1100" b="0" i="0" u="none" strike="noStrike" kern="1200" cap="none" spc="0" normalizeH="0" baseline="0" noProof="0" dirty="0">
                <a:ln>
                  <a:noFill/>
                </a:ln>
                <a:solidFill>
                  <a:srgbClr val="000000"/>
                </a:solidFill>
                <a:effectLst/>
                <a:uLnTx/>
                <a:uFillTx/>
                <a:latin typeface="Segoe UI"/>
                <a:ea typeface="+mn-ea"/>
                <a:cs typeface="Segoe UI" pitchFamily="34" charset="0"/>
              </a:rPr>
              <a:t>Incentives für Transaktionen: EA und CSP</a:t>
            </a:r>
            <a:endParaRPr kumimoji="0" lang="en-US" sz="1100" b="1" i="0" u="none" strike="noStrike" kern="1200" cap="none" spc="0" normalizeH="0" baseline="0" noProof="0" dirty="0">
              <a:ln>
                <a:noFill/>
              </a:ln>
              <a:solidFill>
                <a:srgbClr val="000000"/>
              </a:solidFill>
              <a:effectLst/>
              <a:uLnTx/>
              <a:uFillTx/>
              <a:latin typeface="Segoe UI"/>
              <a:ea typeface="+mn-ea"/>
              <a:cs typeface="Segoe UI" pitchFamily="34" charset="0"/>
            </a:endParaRPr>
          </a:p>
          <a:p>
            <a:pPr marL="0" marR="0" lvl="0" indent="0" algn="l" defTabSz="913927" rtl="0" eaLnBrk="1" fontAlgn="base" latinLnBrk="0" hangingPunct="1">
              <a:lnSpc>
                <a:spcPct val="9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Segoe UI"/>
              <a:ea typeface="+mn-ea"/>
              <a:cs typeface="Segoe UI" pitchFamily="34" charset="0"/>
            </a:endParaRPr>
          </a:p>
          <a:p>
            <a:pPr marL="0" marR="0" lvl="0" indent="0" algn="l" defTabSz="913927" rtl="0" eaLnBrk="1" fontAlgn="base" latinLnBrk="0" hangingPunct="1">
              <a:lnSpc>
                <a:spcPct val="90000"/>
              </a:lnSpc>
              <a:spcBef>
                <a:spcPct val="0"/>
              </a:spcBef>
              <a:spcAft>
                <a:spcPct val="0"/>
              </a:spcAft>
              <a:buClrTx/>
              <a:buSzTx/>
              <a:buFontTx/>
              <a:buNone/>
              <a:tabLst/>
              <a:defRPr/>
            </a:pPr>
            <a:r>
              <a:rPr kumimoji="0" lang="de-de" sz="1100" b="1" i="0" u="none" strike="noStrike" kern="1200" cap="none" spc="0" normalizeH="0" baseline="0" noProof="0" dirty="0">
                <a:ln>
                  <a:noFill/>
                </a:ln>
                <a:solidFill>
                  <a:srgbClr val="000000"/>
                </a:solidFill>
                <a:effectLst/>
                <a:uLnTx/>
                <a:uFillTx/>
                <a:latin typeface="Segoe UI"/>
                <a:ea typeface="+mn-ea"/>
                <a:cs typeface="Segoe UI" pitchFamily="34" charset="0"/>
              </a:rPr>
              <a:t>[Ausgewählte Partner]</a:t>
            </a:r>
          </a:p>
          <a:p>
            <a:pPr marL="0" marR="0" lvl="0" indent="0" algn="l" defTabSz="913927" rtl="0" eaLnBrk="1" fontAlgn="base" latinLnBrk="0" hangingPunct="1">
              <a:lnSpc>
                <a:spcPct val="90000"/>
              </a:lnSpc>
              <a:spcBef>
                <a:spcPct val="0"/>
              </a:spcBef>
              <a:spcAft>
                <a:spcPct val="0"/>
              </a:spcAft>
              <a:buClrTx/>
              <a:buSzTx/>
              <a:buFontTx/>
              <a:buNone/>
              <a:tabLst/>
              <a:defRPr/>
            </a:pPr>
            <a:r>
              <a:rPr kumimoji="0" lang="de-de" sz="1100" b="0" i="0" u="none" strike="noStrike" kern="1200" cap="none" spc="0" normalizeH="0" baseline="0" noProof="0" dirty="0">
                <a:ln>
                  <a:noFill/>
                </a:ln>
                <a:solidFill>
                  <a:srgbClr val="000000"/>
                </a:solidFill>
                <a:effectLst/>
                <a:uLnTx/>
                <a:uFillTx/>
                <a:latin typeface="Segoe UI"/>
                <a:ea typeface="+mn-ea"/>
                <a:cs typeface="Segoe UI" pitchFamily="34" charset="0"/>
              </a:rPr>
              <a:t>Produktrabatte:</a:t>
            </a:r>
          </a:p>
          <a:p>
            <a:pPr marL="0" marR="0" lvl="0" indent="0" algn="l" defTabSz="913927" rtl="0" eaLnBrk="1" fontAlgn="base" latinLnBrk="0" hangingPunct="1">
              <a:lnSpc>
                <a:spcPct val="90000"/>
              </a:lnSpc>
              <a:spcBef>
                <a:spcPct val="0"/>
              </a:spcBef>
              <a:spcAft>
                <a:spcPct val="0"/>
              </a:spcAft>
              <a:buClrTx/>
              <a:buSzTx/>
              <a:buFontTx/>
              <a:buNone/>
              <a:tabLst/>
              <a:defRPr/>
            </a:pPr>
            <a:r>
              <a:rPr kumimoji="0" lang="de-de" sz="1100" b="0" i="0" u="none" strike="noStrike" kern="1200" cap="none" spc="0" normalizeH="0" baseline="0" noProof="0" dirty="0">
                <a:ln>
                  <a:noFill/>
                </a:ln>
                <a:solidFill>
                  <a:srgbClr val="000000"/>
                </a:solidFill>
                <a:effectLst/>
                <a:uLnTx/>
                <a:uFillTx/>
                <a:latin typeface="Segoe UI"/>
                <a:ea typeface="+mn-ea"/>
                <a:cs typeface="Segoe UI" pitchFamily="34" charset="0"/>
              </a:rPr>
              <a:t>BP/E3/E5 SKUs + Sentinel</a:t>
            </a:r>
          </a:p>
        </p:txBody>
      </p:sp>
      <p:sp>
        <p:nvSpPr>
          <p:cNvPr id="10" name="Title 16">
            <a:extLst>
              <a:ext uri="{FF2B5EF4-FFF2-40B4-BE49-F238E27FC236}">
                <a16:creationId xmlns:a16="http://schemas.microsoft.com/office/drawing/2014/main" id="{0A8EA66B-1091-BE16-4257-3C2DDECC6DFF}"/>
              </a:ext>
            </a:extLst>
          </p:cNvPr>
          <p:cNvSpPr>
            <a:spLocks noGrp="1"/>
          </p:cNvSpPr>
          <p:nvPr>
            <p:ph type="title"/>
          </p:nvPr>
        </p:nvSpPr>
        <p:spPr>
          <a:xfrm>
            <a:off x="588264" y="378923"/>
            <a:ext cx="11434796" cy="923330"/>
          </a:xfrm>
        </p:spPr>
        <p:txBody>
          <a:bodyPr/>
          <a:lstStyle/>
          <a:p>
            <a:r>
              <a:rPr lang="de-de" sz="3000" dirty="0">
                <a:gradFill>
                  <a:gsLst>
                    <a:gs pos="100000">
                      <a:schemeClr val="tx1"/>
                    </a:gs>
                    <a:gs pos="83000">
                      <a:schemeClr val="tx1"/>
                    </a:gs>
                  </a:gsLst>
                  <a:lin ang="5400000" scaled="1"/>
                </a:gradFill>
              </a:rPr>
              <a:t>Beispiel für eine NIS2-Customer Journey, bei der Microsoft Security-Incentives genutzt werden  </a:t>
            </a:r>
          </a:p>
        </p:txBody>
      </p:sp>
      <p:cxnSp>
        <p:nvCxnSpPr>
          <p:cNvPr id="3" name="Straight Connector 2">
            <a:extLst>
              <a:ext uri="{FF2B5EF4-FFF2-40B4-BE49-F238E27FC236}">
                <a16:creationId xmlns:a16="http://schemas.microsoft.com/office/drawing/2014/main" id="{949F14A0-F22A-9D1F-64E5-3FC4823A030F}"/>
              </a:ext>
            </a:extLst>
          </p:cNvPr>
          <p:cNvCxnSpPr>
            <a:cxnSpLocks/>
          </p:cNvCxnSpPr>
          <p:nvPr/>
        </p:nvCxnSpPr>
        <p:spPr>
          <a:xfrm>
            <a:off x="1082702" y="1914884"/>
            <a:ext cx="4627966" cy="0"/>
          </a:xfrm>
          <a:prstGeom prst="line">
            <a:avLst/>
          </a:prstGeom>
          <a:ln w="12700">
            <a:solidFill>
              <a:srgbClr val="00206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5C68BB1-FA73-83AD-3322-43AB36634753}"/>
              </a:ext>
            </a:extLst>
          </p:cNvPr>
          <p:cNvSpPr>
            <a:spLocks/>
          </p:cNvSpPr>
          <p:nvPr/>
        </p:nvSpPr>
        <p:spPr bwMode="auto">
          <a:xfrm>
            <a:off x="2155053" y="1807162"/>
            <a:ext cx="1239493" cy="215444"/>
          </a:xfrm>
          <a:prstGeom prst="rect">
            <a:avLst/>
          </a:prstGeom>
          <a:solidFill>
            <a:srgbClr val="002060"/>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de-de" sz="1400" b="0" i="0" u="none" strike="noStrike" kern="1200" cap="none" spc="0" normalizeH="0" baseline="0" noProof="0">
                <a:ln>
                  <a:noFill/>
                </a:ln>
                <a:solidFill>
                  <a:srgbClr val="FFFFFF"/>
                </a:solidFill>
                <a:effectLst/>
                <a:uLnTx/>
                <a:uFillTx/>
                <a:latin typeface="Segoe UI Semibold"/>
                <a:ea typeface="+mn-ea"/>
                <a:cs typeface="Segoe UI" pitchFamily="34" charset="0"/>
              </a:rPr>
              <a:t>Pre-Sales</a:t>
            </a:r>
          </a:p>
        </p:txBody>
      </p:sp>
      <p:cxnSp>
        <p:nvCxnSpPr>
          <p:cNvPr id="5" name="Straight Connector 4">
            <a:extLst>
              <a:ext uri="{FF2B5EF4-FFF2-40B4-BE49-F238E27FC236}">
                <a16:creationId xmlns:a16="http://schemas.microsoft.com/office/drawing/2014/main" id="{456FAEDC-4896-4BA2-3DB8-679FEABA10E3}"/>
              </a:ext>
            </a:extLst>
          </p:cNvPr>
          <p:cNvCxnSpPr>
            <a:cxnSpLocks/>
          </p:cNvCxnSpPr>
          <p:nvPr/>
        </p:nvCxnSpPr>
        <p:spPr>
          <a:xfrm>
            <a:off x="7335210" y="1914884"/>
            <a:ext cx="4275167" cy="0"/>
          </a:xfrm>
          <a:prstGeom prst="line">
            <a:avLst/>
          </a:prstGeom>
          <a:ln w="12700">
            <a:solidFill>
              <a:srgbClr val="00206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E9F066B0-750D-026C-1BFC-0E0E6D67BDB6}"/>
              </a:ext>
            </a:extLst>
          </p:cNvPr>
          <p:cNvSpPr>
            <a:spLocks/>
          </p:cNvSpPr>
          <p:nvPr/>
        </p:nvSpPr>
        <p:spPr bwMode="auto">
          <a:xfrm>
            <a:off x="8853047" y="1807162"/>
            <a:ext cx="1239493" cy="215444"/>
          </a:xfrm>
          <a:prstGeom prst="rect">
            <a:avLst/>
          </a:prstGeom>
          <a:solidFill>
            <a:srgbClr val="002060"/>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de-de" sz="1400" b="0" i="0" u="none" strike="noStrike" kern="1200" cap="none" spc="0" normalizeH="0" baseline="0" noProof="0">
                <a:ln>
                  <a:noFill/>
                </a:ln>
                <a:solidFill>
                  <a:srgbClr val="FFFFFF"/>
                </a:solidFill>
                <a:effectLst/>
                <a:uLnTx/>
                <a:uFillTx/>
                <a:latin typeface="Segoe UI Semibold"/>
                <a:ea typeface="+mn-ea"/>
                <a:cs typeface="Segoe UI" pitchFamily="34" charset="0"/>
              </a:rPr>
              <a:t>Post-Sales</a:t>
            </a:r>
          </a:p>
        </p:txBody>
      </p:sp>
      <p:sp>
        <p:nvSpPr>
          <p:cNvPr id="9" name="Rectangle 8">
            <a:extLst>
              <a:ext uri="{FF2B5EF4-FFF2-40B4-BE49-F238E27FC236}">
                <a16:creationId xmlns:a16="http://schemas.microsoft.com/office/drawing/2014/main" id="{97039386-318B-2A63-8BE3-9108EC68D7E6}"/>
              </a:ext>
            </a:extLst>
          </p:cNvPr>
          <p:cNvSpPr>
            <a:spLocks/>
          </p:cNvSpPr>
          <p:nvPr/>
        </p:nvSpPr>
        <p:spPr bwMode="auto">
          <a:xfrm>
            <a:off x="5779149" y="1807162"/>
            <a:ext cx="1499786" cy="215444"/>
          </a:xfrm>
          <a:prstGeom prst="rect">
            <a:avLst/>
          </a:prstGeom>
          <a:solidFill>
            <a:srgbClr val="002060"/>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de-de" sz="14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rPr>
              <a:t>Beim Verkauf</a:t>
            </a:r>
          </a:p>
        </p:txBody>
      </p:sp>
      <p:sp>
        <p:nvSpPr>
          <p:cNvPr id="2" name="Star: 5 Points 1">
            <a:extLst>
              <a:ext uri="{FF2B5EF4-FFF2-40B4-BE49-F238E27FC236}">
                <a16:creationId xmlns:a16="http://schemas.microsoft.com/office/drawing/2014/main" id="{56804FF8-9E62-5C84-A018-824FC5017597}"/>
              </a:ext>
            </a:extLst>
          </p:cNvPr>
          <p:cNvSpPr/>
          <p:nvPr/>
        </p:nvSpPr>
        <p:spPr bwMode="auto">
          <a:xfrm>
            <a:off x="1082702" y="5727656"/>
            <a:ext cx="229263" cy="222945"/>
          </a:xfrm>
          <a:prstGeom prst="star5">
            <a:avLst/>
          </a:prstGeom>
          <a:solidFill>
            <a:srgbClr val="FFC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 name="TextBox 12">
            <a:extLst>
              <a:ext uri="{FF2B5EF4-FFF2-40B4-BE49-F238E27FC236}">
                <a16:creationId xmlns:a16="http://schemas.microsoft.com/office/drawing/2014/main" id="{59480E97-6152-D376-0A7C-581510A89F00}"/>
              </a:ext>
            </a:extLst>
          </p:cNvPr>
          <p:cNvSpPr txBox="1"/>
          <p:nvPr/>
        </p:nvSpPr>
        <p:spPr>
          <a:xfrm>
            <a:off x="1401021" y="5772186"/>
            <a:ext cx="10905966" cy="2923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a:ln>
                  <a:noFill/>
                </a:ln>
                <a:solidFill>
                  <a:srgbClr val="000000"/>
                </a:solidFill>
                <a:effectLst/>
                <a:uLnTx/>
                <a:uFillTx/>
                <a:latin typeface="Segoe UI"/>
                <a:ea typeface="+mn-ea"/>
                <a:cs typeface="+mn-cs"/>
              </a:rPr>
              <a:t>CSAT bezieht die NIS2-Prinzipien und bekannte Kontrollen in die Berichtsanalyse und -ergebnisse ein (verfügbar über unser Solution Desk-Programm)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a:ln>
                  <a:noFill/>
                </a:ln>
                <a:solidFill>
                  <a:srgbClr val="000000"/>
                </a:solidFill>
                <a:effectLst/>
                <a:uLnTx/>
                <a:uFillTx/>
                <a:latin typeface="Segoe UI"/>
                <a:ea typeface="+mn-ea"/>
                <a:cs typeface="+mn-cs"/>
              </a:rPr>
              <a:t> </a:t>
            </a:r>
          </a:p>
        </p:txBody>
      </p:sp>
    </p:spTree>
    <p:extLst>
      <p:ext uri="{BB962C8B-B14F-4D97-AF65-F5344CB8AC3E}">
        <p14:creationId xmlns:p14="http://schemas.microsoft.com/office/powerpoint/2010/main" val="18301883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6" grpId="0" animBg="1"/>
      <p:bldP spid="28" grpId="0" animBg="1"/>
      <p:bldP spid="6" grpId="0" animBg="1"/>
      <p:bldP spid="11" grpId="0" animBg="1"/>
      <p:bldP spid="12" grpId="0" animBg="1"/>
      <p:bldP spid="14" grpId="0" animBg="1"/>
      <p:bldP spid="15" grpId="0" animBg="1"/>
      <p:bldP spid="16" grpId="0"/>
      <p:bldP spid="22" grpId="0" animBg="1"/>
      <p:bldP spid="4" grpId="0" animBg="1"/>
      <p:bldP spid="7" grpId="0" animBg="1"/>
      <p:bldP spid="9" grpId="0" animBg="1"/>
      <p:bldP spid="2" grpId="0" animBg="1"/>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71BB61-15F2-2BD0-F8A5-21CEF03EB9A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81291" y="0"/>
            <a:ext cx="6609438" cy="6858000"/>
          </a:xfrm>
          <a:prstGeom prst="rect">
            <a:avLst/>
          </a:prstGeom>
        </p:spPr>
      </p:pic>
      <p:sp>
        <p:nvSpPr>
          <p:cNvPr id="2" name="Title 1">
            <a:extLst>
              <a:ext uri="{FF2B5EF4-FFF2-40B4-BE49-F238E27FC236}">
                <a16:creationId xmlns:a16="http://schemas.microsoft.com/office/drawing/2014/main" id="{2A186735-707E-C64D-A5F2-27814325A5EA}"/>
              </a:ext>
            </a:extLst>
          </p:cNvPr>
          <p:cNvSpPr>
            <a:spLocks noGrp="1"/>
          </p:cNvSpPr>
          <p:nvPr>
            <p:ph type="title" idx="4294967295"/>
          </p:nvPr>
        </p:nvSpPr>
        <p:spPr>
          <a:xfrm>
            <a:off x="584200" y="457200"/>
            <a:ext cx="4416425" cy="553998"/>
          </a:xfrm>
        </p:spPr>
        <p:txBody>
          <a:bodyPr anchor="t"/>
          <a:lstStyle/>
          <a:p>
            <a:r>
              <a:rPr lang="de-de"/>
              <a:t>Inhalt</a:t>
            </a:r>
          </a:p>
        </p:txBody>
      </p:sp>
      <p:sp>
        <p:nvSpPr>
          <p:cNvPr id="3" name="Text Placeholder 2">
            <a:extLst>
              <a:ext uri="{FF2B5EF4-FFF2-40B4-BE49-F238E27FC236}">
                <a16:creationId xmlns:a16="http://schemas.microsoft.com/office/drawing/2014/main" id="{70BE4ACB-C154-F64C-B4D3-B1F8A97695BF}"/>
              </a:ext>
            </a:extLst>
          </p:cNvPr>
          <p:cNvSpPr>
            <a:spLocks noGrp="1"/>
          </p:cNvSpPr>
          <p:nvPr>
            <p:ph type="body" sz="quarter" idx="11"/>
          </p:nvPr>
        </p:nvSpPr>
        <p:spPr>
          <a:xfrm>
            <a:off x="584200" y="1436688"/>
            <a:ext cx="4557143" cy="4709588"/>
          </a:xfrm>
        </p:spPr>
        <p:txBody>
          <a:bodyPr vert="horz" wrap="square" lIns="0" tIns="0" rIns="0" bIns="0" rtlCol="0" anchor="t">
            <a:noAutofit/>
          </a:bodyPr>
          <a:lstStyle/>
          <a:p>
            <a:pPr marL="342900" indent="-342900">
              <a:buFont typeface="Arial" panose="020B0604020202020204" pitchFamily="34" charset="0"/>
              <a:buChar char="•"/>
            </a:pPr>
            <a:r>
              <a:rPr lang="de-de" sz="2000" b="1" dirty="0"/>
              <a:t>Kampagnenübersicht</a:t>
            </a:r>
          </a:p>
          <a:p>
            <a:pPr marL="571500" lvl="1" indent="-342900">
              <a:buFont typeface="Arial" panose="020B0604020202020204" pitchFamily="34" charset="0"/>
              <a:buChar char="•"/>
            </a:pPr>
            <a:r>
              <a:rPr lang="de-de" sz="2000" dirty="0"/>
              <a:t>Botschaft an Partner</a:t>
            </a:r>
          </a:p>
          <a:p>
            <a:pPr marL="571500" lvl="1" indent="-342900">
              <a:buFont typeface="Arial" panose="020B0604020202020204" pitchFamily="34" charset="0"/>
              <a:buChar char="•"/>
            </a:pPr>
            <a:r>
              <a:rPr lang="de-de" sz="2000" dirty="0"/>
              <a:t>Überblick über die Nachfragegenerierung</a:t>
            </a:r>
          </a:p>
          <a:p>
            <a:pPr marL="342900" indent="-342900">
              <a:buFont typeface="Arial" panose="020B0604020202020204" pitchFamily="34" charset="0"/>
              <a:buChar char="•"/>
            </a:pPr>
            <a:r>
              <a:rPr lang="de-de" sz="2000" b="1" dirty="0"/>
              <a:t>Geeignete Zielgruppe ansprechen</a:t>
            </a:r>
            <a:r>
              <a:rPr lang="de-de" sz="2000" dirty="0"/>
              <a:t>: </a:t>
            </a:r>
          </a:p>
          <a:p>
            <a:pPr marL="571500" lvl="1" indent="-342900">
              <a:buFont typeface="Arial" panose="020B0604020202020204" pitchFamily="34" charset="0"/>
              <a:buChar char="•"/>
            </a:pPr>
            <a:r>
              <a:rPr lang="de-de" sz="1800" dirty="0"/>
              <a:t>Zielgruppe</a:t>
            </a:r>
          </a:p>
          <a:p>
            <a:pPr marL="571500" lvl="1" indent="-342900">
              <a:buFont typeface="Arial" panose="020B0604020202020204" pitchFamily="34" charset="0"/>
              <a:buChar char="•"/>
            </a:pPr>
            <a:r>
              <a:rPr lang="de-de" sz="1800" dirty="0"/>
              <a:t>Hauptaussagen </a:t>
            </a:r>
          </a:p>
          <a:p>
            <a:pPr marL="571500" lvl="1" indent="-342900">
              <a:buFont typeface="Arial" panose="020B0604020202020204" pitchFamily="34" charset="0"/>
              <a:buChar char="•"/>
            </a:pPr>
            <a:r>
              <a:rPr lang="de-de" sz="1800" dirty="0"/>
              <a:t>Kampagnen-Textbausteine</a:t>
            </a:r>
          </a:p>
          <a:p>
            <a:pPr marL="342900" indent="-342900">
              <a:buFont typeface="Arial" panose="020B0604020202020204" pitchFamily="34" charset="0"/>
              <a:buChar char="•"/>
            </a:pPr>
            <a:r>
              <a:rPr lang="de-de" sz="2000" b="1" dirty="0"/>
              <a:t>Kampagne entwerfen</a:t>
            </a:r>
            <a:r>
              <a:rPr lang="de-de" sz="2000" dirty="0"/>
              <a:t>: </a:t>
            </a:r>
          </a:p>
          <a:p>
            <a:pPr marL="571500" lvl="1" indent="-342900">
              <a:buFont typeface="Arial" panose="020B0604020202020204" pitchFamily="34" charset="0"/>
              <a:buChar char="•"/>
            </a:pPr>
            <a:r>
              <a:rPr lang="de-de" sz="1800" dirty="0"/>
              <a:t>Kampagnenphasen</a:t>
            </a:r>
          </a:p>
          <a:p>
            <a:pPr marL="571500" lvl="1" indent="-342900">
              <a:buFont typeface="Arial" panose="020B0604020202020204" pitchFamily="34" charset="0"/>
              <a:buChar char="•"/>
            </a:pPr>
            <a:r>
              <a:rPr lang="de-de" sz="1800" dirty="0"/>
              <a:t>PMC-Ressourcenbibliothek</a:t>
            </a:r>
          </a:p>
          <a:p>
            <a:pPr marL="342900" indent="-342900">
              <a:buFont typeface="Arial" panose="020B0604020202020204" pitchFamily="34" charset="0"/>
              <a:buChar char="•"/>
            </a:pPr>
            <a:r>
              <a:rPr lang="de-de" sz="2000" b="1" dirty="0"/>
              <a:t>Bewerben, nachverfolgen und Geschäft abschließen</a:t>
            </a:r>
            <a:r>
              <a:rPr lang="de-de" sz="2000" dirty="0"/>
              <a:t>: </a:t>
            </a:r>
          </a:p>
          <a:p>
            <a:pPr marL="571500" lvl="1" indent="-342900">
              <a:buFont typeface="Arial" panose="020B0604020202020204" pitchFamily="34" charset="0"/>
              <a:buChar char="•"/>
            </a:pPr>
            <a:r>
              <a:rPr lang="de-de" sz="1800" dirty="0"/>
              <a:t>Checklisten und Leitfäden </a:t>
            </a:r>
          </a:p>
        </p:txBody>
      </p:sp>
    </p:spTree>
    <p:extLst>
      <p:ext uri="{BB962C8B-B14F-4D97-AF65-F5344CB8AC3E}">
        <p14:creationId xmlns:p14="http://schemas.microsoft.com/office/powerpoint/2010/main" val="950304667"/>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3B049D9D-5193-90E5-EDF5-F60FFFAF9E80}"/>
              </a:ext>
            </a:extLst>
          </p:cNvPr>
          <p:cNvSpPr>
            <a:spLocks noGrp="1"/>
          </p:cNvSpPr>
          <p:nvPr>
            <p:ph type="title"/>
          </p:nvPr>
        </p:nvSpPr>
        <p:spPr>
          <a:xfrm>
            <a:off x="443123" y="3152001"/>
            <a:ext cx="3345106" cy="553998"/>
          </a:xfrm>
        </p:spPr>
        <p:txBody>
          <a:bodyPr/>
          <a:lstStyle/>
          <a:p>
            <a:r>
              <a:rPr lang="de-de"/>
              <a:t>Holen Sie sich Ihren Sieg</a:t>
            </a:r>
          </a:p>
        </p:txBody>
      </p:sp>
      <p:grpSp>
        <p:nvGrpSpPr>
          <p:cNvPr id="26" name="Group 25" descr="1">
            <a:extLst>
              <a:ext uri="{FF2B5EF4-FFF2-40B4-BE49-F238E27FC236}">
                <a16:creationId xmlns:a16="http://schemas.microsoft.com/office/drawing/2014/main" id="{AEFB8FCE-2103-773D-1FD7-B0178A8B985A}"/>
              </a:ext>
            </a:extLst>
          </p:cNvPr>
          <p:cNvGrpSpPr/>
          <p:nvPr/>
        </p:nvGrpSpPr>
        <p:grpSpPr>
          <a:xfrm>
            <a:off x="5147848" y="2183320"/>
            <a:ext cx="828676" cy="828676"/>
            <a:chOff x="-1267578" y="837134"/>
            <a:chExt cx="828676" cy="828676"/>
          </a:xfrm>
        </p:grpSpPr>
        <p:sp>
          <p:nvSpPr>
            <p:cNvPr id="30" name="Freeform 5">
              <a:extLst>
                <a:ext uri="{FF2B5EF4-FFF2-40B4-BE49-F238E27FC236}">
                  <a16:creationId xmlns:a16="http://schemas.microsoft.com/office/drawing/2014/main" id="{605C210A-705D-C11E-E7B8-4E07B489105F}"/>
                </a:ext>
              </a:extLst>
            </p:cNvPr>
            <p:cNvSpPr>
              <a:spLocks/>
            </p:cNvSpPr>
            <p:nvPr/>
          </p:nvSpPr>
          <p:spPr bwMode="auto">
            <a:xfrm>
              <a:off x="-1267578" y="837134"/>
              <a:ext cx="828676" cy="828676"/>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solidFill>
              <a:srgbClr val="00206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1" name="Freeform 5">
              <a:extLst>
                <a:ext uri="{FF2B5EF4-FFF2-40B4-BE49-F238E27FC236}">
                  <a16:creationId xmlns:a16="http://schemas.microsoft.com/office/drawing/2014/main" id="{7021CCAF-01A3-2247-068D-0361702A293D}"/>
                </a:ext>
              </a:extLst>
            </p:cNvPr>
            <p:cNvSpPr>
              <a:spLocks/>
            </p:cNvSpPr>
            <p:nvPr/>
          </p:nvSpPr>
          <p:spPr bwMode="auto">
            <a:xfrm>
              <a:off x="-1158150" y="946562"/>
              <a:ext cx="609820" cy="609820"/>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solidFill>
              <a:schemeClr val="bg1"/>
            </a:solidFill>
            <a:ln w="28575">
              <a:gradFill flip="none" rotWithShape="1">
                <a:gsLst>
                  <a:gs pos="45000">
                    <a:schemeClr val="bg1"/>
                  </a:gs>
                  <a:gs pos="100000">
                    <a:schemeClr val="bg1">
                      <a:lumMod val="85000"/>
                    </a:schemeClr>
                  </a:gs>
                </a:gsLst>
                <a:lin ang="2700000" scaled="1"/>
                <a:tileRect/>
              </a:gradFill>
              <a:headEnd type="none" w="med" len="med"/>
              <a:tailEnd type="none" w="med" len="med"/>
            </a:ln>
            <a:effectLst>
              <a:outerShdw blurRad="342900" dist="38100" dir="2700000" algn="tl" rotWithShape="0">
                <a:prstClr val="black">
                  <a:alpha val="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de-de" sz="2800" b="1" i="0" u="none" strike="noStrike" kern="1200" cap="none" spc="0" normalizeH="0" baseline="0" noProof="0">
                  <a:ln>
                    <a:noFill/>
                  </a:ln>
                  <a:solidFill>
                    <a:srgbClr val="002060"/>
                  </a:solidFill>
                  <a:effectLst/>
                  <a:uLnTx/>
                  <a:uFillTx/>
                  <a:latin typeface="Segoe UI"/>
                  <a:ea typeface="+mn-ea"/>
                  <a:cs typeface="Segoe UI" pitchFamily="34" charset="0"/>
                </a:rPr>
                <a:t>1</a:t>
              </a:r>
            </a:p>
          </p:txBody>
        </p:sp>
      </p:grpSp>
      <p:sp>
        <p:nvSpPr>
          <p:cNvPr id="17" name="Content Placeholder 35">
            <a:extLst>
              <a:ext uri="{FF2B5EF4-FFF2-40B4-BE49-F238E27FC236}">
                <a16:creationId xmlns:a16="http://schemas.microsoft.com/office/drawing/2014/main" id="{4084F051-56A8-7864-EA43-B72A4C1A0101}"/>
              </a:ext>
            </a:extLst>
          </p:cNvPr>
          <p:cNvSpPr txBox="1">
            <a:spLocks/>
          </p:cNvSpPr>
          <p:nvPr/>
        </p:nvSpPr>
        <p:spPr>
          <a:xfrm>
            <a:off x="6237778" y="1858996"/>
            <a:ext cx="5692965" cy="1477328"/>
          </a:xfrm>
          <a:prstGeom prst="rect">
            <a:avLst/>
          </a:prstGeom>
        </p:spPr>
        <p:txBody>
          <a:bodyPr vert="horz" wrap="square" lIns="0" tIns="0" rIns="0" bIns="0" rtlCol="0" anchor="ctr" anchorCtr="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2400"/>
              </a:spcAft>
              <a:buNone/>
              <a:defRPr/>
            </a:pPr>
            <a:r>
              <a:rPr kumimoji="0" lang="de-de" sz="2400" b="0" i="0" u="none" strike="noStrike" kern="1200" cap="none" spc="0" normalizeH="0" baseline="0" noProof="0" dirty="0">
                <a:ln>
                  <a:noFill/>
                </a:ln>
                <a:solidFill>
                  <a:srgbClr val="000000"/>
                </a:solidFill>
                <a:effectLst/>
                <a:uLnTx/>
                <a:uFillTx/>
                <a:latin typeface="Segoe UI"/>
                <a:ea typeface="+mn-ea"/>
                <a:cs typeface="Segoe UI"/>
              </a:rPr>
              <a:t>Co-Selling </a:t>
            </a:r>
            <a:r>
              <a:rPr kumimoji="0" lang="de-de" sz="2400" b="0" i="0" u="none" strike="noStrike" kern="1200" cap="none" spc="0" normalizeH="0" baseline="0" noProof="0">
                <a:ln>
                  <a:noFill/>
                </a:ln>
                <a:solidFill>
                  <a:srgbClr val="000000"/>
                </a:solidFill>
                <a:effectLst/>
                <a:uLnTx/>
                <a:uFillTx/>
                <a:latin typeface="Segoe UI"/>
                <a:ea typeface="+mn-ea"/>
                <a:cs typeface="Segoe UI"/>
              </a:rPr>
              <a:t>mit Microsoft:</a:t>
            </a:r>
            <a:r>
              <a:rPr lang="de-de" sz="2400">
                <a:solidFill>
                  <a:srgbClr val="000000"/>
                </a:solidFill>
                <a:latin typeface="Segoe UI"/>
                <a:cs typeface="Segoe UI"/>
              </a:rPr>
              <a:t> </a:t>
            </a:r>
            <a:r>
              <a:rPr kumimoji="0" lang="de-de" sz="2400" b="0" i="0" u="none" strike="noStrike" kern="1200" cap="none" spc="0" normalizeH="0" baseline="0" noProof="0" dirty="0">
                <a:ln>
                  <a:noFill/>
                </a:ln>
                <a:solidFill>
                  <a:srgbClr val="000000"/>
                </a:solidFill>
                <a:effectLst/>
                <a:uLnTx/>
                <a:uFillTx/>
                <a:latin typeface="Segoe UI"/>
                <a:ea typeface="+mn-ea"/>
                <a:cs typeface="Segoe UI"/>
              </a:rPr>
              <a:t>für den Vertrieb qualifizierter Lead in Partner Center</a:t>
            </a:r>
            <a:r>
              <a:rPr lang="de-de" sz="2400" dirty="0">
                <a:solidFill>
                  <a:srgbClr val="000000"/>
                </a:solidFill>
                <a:latin typeface="Segoe UI"/>
                <a:cs typeface="Segoe UI"/>
              </a:rPr>
              <a:t> </a:t>
            </a:r>
            <a:r>
              <a:rPr kumimoji="0" lang="de-de" sz="2400" b="1" i="0" u="none" strike="noStrike" kern="1200" cap="none" spc="0" normalizeH="0" baseline="0" noProof="0" dirty="0">
                <a:ln>
                  <a:noFill/>
                </a:ln>
                <a:solidFill>
                  <a:srgbClr val="000000"/>
                </a:solidFill>
                <a:effectLst/>
                <a:uLnTx/>
                <a:uFillTx/>
                <a:latin typeface="Segoe UI"/>
                <a:ea typeface="+mn-ea"/>
                <a:cs typeface="Segoe UI"/>
              </a:rPr>
              <a:t>(Marketingkampagnen-ID: #NIS2</a:t>
            </a:r>
            <a:r>
              <a:rPr kumimoji="0" lang="de-de" sz="2400" b="1" i="0" u="none" strike="noStrike" kern="1200" cap="none" spc="0" normalizeH="0" baseline="0" noProof="0">
                <a:ln>
                  <a:noFill/>
                </a:ln>
                <a:solidFill>
                  <a:srgbClr val="000000"/>
                </a:solidFill>
                <a:effectLst/>
                <a:uLnTx/>
                <a:uFillTx/>
                <a:latin typeface="Segoe UI"/>
                <a:ea typeface="+mn-ea"/>
                <a:cs typeface="Segoe UI"/>
              </a:rPr>
              <a:t>; </a:t>
            </a:r>
            <a:br>
              <a:rPr kumimoji="0" lang="de-de" sz="2400" b="1" i="0" u="none" strike="noStrike" kern="1200" cap="none" spc="0" normalizeH="0" baseline="0" noProof="0">
                <a:ln>
                  <a:noFill/>
                </a:ln>
                <a:solidFill>
                  <a:srgbClr val="000000"/>
                </a:solidFill>
                <a:effectLst/>
                <a:uLnTx/>
                <a:uFillTx/>
                <a:latin typeface="Segoe UI"/>
                <a:ea typeface="+mn-ea"/>
                <a:cs typeface="Segoe UI"/>
              </a:rPr>
            </a:br>
            <a:r>
              <a:rPr kumimoji="0" lang="de-de" sz="2400" b="1" i="0" u="none" strike="noStrike" kern="1200" cap="none" spc="0" normalizeH="0" baseline="0" noProof="0">
                <a:ln>
                  <a:noFill/>
                </a:ln>
                <a:solidFill>
                  <a:srgbClr val="000000"/>
                </a:solidFill>
                <a:effectLst/>
                <a:uLnTx/>
                <a:uFillTx/>
                <a:latin typeface="Segoe UI"/>
                <a:ea typeface="+mn-ea"/>
                <a:cs typeface="Segoe UI"/>
              </a:rPr>
              <a:t>NIS2 </a:t>
            </a:r>
            <a:r>
              <a:rPr kumimoji="0" lang="de-de" sz="2400" b="1" i="0" u="none" strike="noStrike" kern="1200" cap="none" spc="0" normalizeH="0" baseline="0" noProof="0" dirty="0">
                <a:ln>
                  <a:noFill/>
                </a:ln>
                <a:solidFill>
                  <a:srgbClr val="000000"/>
                </a:solidFill>
                <a:effectLst/>
                <a:uLnTx/>
                <a:uFillTx/>
                <a:latin typeface="Segoe UI"/>
                <a:ea typeface="+mn-ea"/>
                <a:cs typeface="Segoe UI"/>
              </a:rPr>
              <a:t>in Referral-Titel aufnehmen)</a:t>
            </a:r>
          </a:p>
        </p:txBody>
      </p:sp>
      <p:grpSp>
        <p:nvGrpSpPr>
          <p:cNvPr id="33" name="Group 32" descr="2">
            <a:extLst>
              <a:ext uri="{FF2B5EF4-FFF2-40B4-BE49-F238E27FC236}">
                <a16:creationId xmlns:a16="http://schemas.microsoft.com/office/drawing/2014/main" id="{27684A6B-E74C-DD1A-7CC4-B7B772C09EC1}"/>
              </a:ext>
            </a:extLst>
          </p:cNvPr>
          <p:cNvGrpSpPr/>
          <p:nvPr/>
        </p:nvGrpSpPr>
        <p:grpSpPr>
          <a:xfrm>
            <a:off x="5147848" y="3865538"/>
            <a:ext cx="828676" cy="828676"/>
            <a:chOff x="-1267578" y="837134"/>
            <a:chExt cx="828676" cy="828676"/>
          </a:xfrm>
        </p:grpSpPr>
        <p:sp>
          <p:nvSpPr>
            <p:cNvPr id="35" name="Freeform 5">
              <a:extLst>
                <a:ext uri="{FF2B5EF4-FFF2-40B4-BE49-F238E27FC236}">
                  <a16:creationId xmlns:a16="http://schemas.microsoft.com/office/drawing/2014/main" id="{72AC42E3-3795-EAC7-5BB0-1A2151BBC675}"/>
                </a:ext>
              </a:extLst>
            </p:cNvPr>
            <p:cNvSpPr>
              <a:spLocks/>
            </p:cNvSpPr>
            <p:nvPr/>
          </p:nvSpPr>
          <p:spPr bwMode="auto">
            <a:xfrm>
              <a:off x="-1267578" y="837134"/>
              <a:ext cx="828676" cy="828676"/>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solidFill>
              <a:srgbClr val="00206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6" name="Freeform 5">
              <a:extLst>
                <a:ext uri="{FF2B5EF4-FFF2-40B4-BE49-F238E27FC236}">
                  <a16:creationId xmlns:a16="http://schemas.microsoft.com/office/drawing/2014/main" id="{A3A8D2C8-1F65-1390-C18F-52EEE0C8EA75}"/>
                </a:ext>
              </a:extLst>
            </p:cNvPr>
            <p:cNvSpPr>
              <a:spLocks/>
            </p:cNvSpPr>
            <p:nvPr/>
          </p:nvSpPr>
          <p:spPr bwMode="auto">
            <a:xfrm>
              <a:off x="-1158150" y="946562"/>
              <a:ext cx="609820" cy="609820"/>
            </a:xfrm>
            <a:custGeom>
              <a:avLst/>
              <a:gdLst>
                <a:gd name="T0" fmla="*/ 200 w 400"/>
                <a:gd name="T1" fmla="*/ 0 h 400"/>
                <a:gd name="T2" fmla="*/ 200 w 400"/>
                <a:gd name="T3" fmla="*/ 0 h 400"/>
                <a:gd name="T4" fmla="*/ 253 w 400"/>
                <a:gd name="T5" fmla="*/ 7 h 400"/>
                <a:gd name="T6" fmla="*/ 301 w 400"/>
                <a:gd name="T7" fmla="*/ 28 h 400"/>
                <a:gd name="T8" fmla="*/ 341 w 400"/>
                <a:gd name="T9" fmla="*/ 59 h 400"/>
                <a:gd name="T10" fmla="*/ 372 w 400"/>
                <a:gd name="T11" fmla="*/ 99 h 400"/>
                <a:gd name="T12" fmla="*/ 393 w 400"/>
                <a:gd name="T13" fmla="*/ 147 h 400"/>
                <a:gd name="T14" fmla="*/ 400 w 400"/>
                <a:gd name="T15" fmla="*/ 200 h 400"/>
                <a:gd name="T16" fmla="*/ 393 w 400"/>
                <a:gd name="T17" fmla="*/ 253 h 400"/>
                <a:gd name="T18" fmla="*/ 372 w 400"/>
                <a:gd name="T19" fmla="*/ 301 h 400"/>
                <a:gd name="T20" fmla="*/ 341 w 400"/>
                <a:gd name="T21" fmla="*/ 342 h 400"/>
                <a:gd name="T22" fmla="*/ 301 w 400"/>
                <a:gd name="T23" fmla="*/ 373 h 400"/>
                <a:gd name="T24" fmla="*/ 253 w 400"/>
                <a:gd name="T25" fmla="*/ 393 h 400"/>
                <a:gd name="T26" fmla="*/ 200 w 400"/>
                <a:gd name="T27" fmla="*/ 400 h 400"/>
                <a:gd name="T28" fmla="*/ 147 w 400"/>
                <a:gd name="T29" fmla="*/ 393 h 400"/>
                <a:gd name="T30" fmla="*/ 99 w 400"/>
                <a:gd name="T31" fmla="*/ 373 h 400"/>
                <a:gd name="T32" fmla="*/ 58 w 400"/>
                <a:gd name="T33" fmla="*/ 342 h 400"/>
                <a:gd name="T34" fmla="*/ 27 w 400"/>
                <a:gd name="T35" fmla="*/ 301 h 400"/>
                <a:gd name="T36" fmla="*/ 7 w 400"/>
                <a:gd name="T37" fmla="*/ 253 h 400"/>
                <a:gd name="T38" fmla="*/ 0 w 400"/>
                <a:gd name="T39" fmla="*/ 200 h 400"/>
                <a:gd name="T40" fmla="*/ 7 w 400"/>
                <a:gd name="T41" fmla="*/ 147 h 400"/>
                <a:gd name="T42" fmla="*/ 27 w 400"/>
                <a:gd name="T43" fmla="*/ 99 h 400"/>
                <a:gd name="T44" fmla="*/ 58 w 400"/>
                <a:gd name="T45" fmla="*/ 59 h 400"/>
                <a:gd name="T46" fmla="*/ 99 w 400"/>
                <a:gd name="T47" fmla="*/ 28 h 400"/>
                <a:gd name="T48" fmla="*/ 147 w 400"/>
                <a:gd name="T49" fmla="*/ 7 h 400"/>
                <a:gd name="T50" fmla="*/ 200 w 400"/>
                <a:gd name="T5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400">
                  <a:moveTo>
                    <a:pt x="200" y="0"/>
                  </a:moveTo>
                  <a:lnTo>
                    <a:pt x="200" y="0"/>
                  </a:lnTo>
                  <a:cubicBezTo>
                    <a:pt x="218" y="0"/>
                    <a:pt x="236" y="3"/>
                    <a:pt x="253" y="7"/>
                  </a:cubicBezTo>
                  <a:cubicBezTo>
                    <a:pt x="270" y="12"/>
                    <a:pt x="286" y="19"/>
                    <a:pt x="301" y="28"/>
                  </a:cubicBezTo>
                  <a:cubicBezTo>
                    <a:pt x="316" y="36"/>
                    <a:pt x="329" y="47"/>
                    <a:pt x="341" y="59"/>
                  </a:cubicBezTo>
                  <a:cubicBezTo>
                    <a:pt x="353" y="71"/>
                    <a:pt x="364" y="84"/>
                    <a:pt x="372" y="99"/>
                  </a:cubicBezTo>
                  <a:cubicBezTo>
                    <a:pt x="381" y="114"/>
                    <a:pt x="388" y="130"/>
                    <a:pt x="393" y="147"/>
                  </a:cubicBezTo>
                  <a:cubicBezTo>
                    <a:pt x="397" y="164"/>
                    <a:pt x="400" y="182"/>
                    <a:pt x="400" y="200"/>
                  </a:cubicBezTo>
                  <a:cubicBezTo>
                    <a:pt x="400" y="219"/>
                    <a:pt x="397" y="236"/>
                    <a:pt x="393" y="253"/>
                  </a:cubicBezTo>
                  <a:cubicBezTo>
                    <a:pt x="388" y="270"/>
                    <a:pt x="381" y="286"/>
                    <a:pt x="372" y="301"/>
                  </a:cubicBezTo>
                  <a:cubicBezTo>
                    <a:pt x="364" y="316"/>
                    <a:pt x="353" y="329"/>
                    <a:pt x="341" y="342"/>
                  </a:cubicBezTo>
                  <a:cubicBezTo>
                    <a:pt x="329" y="354"/>
                    <a:pt x="316" y="364"/>
                    <a:pt x="301" y="373"/>
                  </a:cubicBezTo>
                  <a:cubicBezTo>
                    <a:pt x="286" y="381"/>
                    <a:pt x="270" y="388"/>
                    <a:pt x="253" y="393"/>
                  </a:cubicBezTo>
                  <a:cubicBezTo>
                    <a:pt x="236" y="398"/>
                    <a:pt x="218" y="400"/>
                    <a:pt x="200" y="400"/>
                  </a:cubicBezTo>
                  <a:cubicBezTo>
                    <a:pt x="181" y="400"/>
                    <a:pt x="164" y="398"/>
                    <a:pt x="147" y="393"/>
                  </a:cubicBezTo>
                  <a:cubicBezTo>
                    <a:pt x="130" y="388"/>
                    <a:pt x="114" y="381"/>
                    <a:pt x="99" y="373"/>
                  </a:cubicBezTo>
                  <a:cubicBezTo>
                    <a:pt x="84" y="364"/>
                    <a:pt x="71" y="354"/>
                    <a:pt x="58" y="342"/>
                  </a:cubicBezTo>
                  <a:cubicBezTo>
                    <a:pt x="46" y="329"/>
                    <a:pt x="36" y="316"/>
                    <a:pt x="27" y="301"/>
                  </a:cubicBezTo>
                  <a:cubicBezTo>
                    <a:pt x="19" y="286"/>
                    <a:pt x="12" y="270"/>
                    <a:pt x="7" y="253"/>
                  </a:cubicBezTo>
                  <a:cubicBezTo>
                    <a:pt x="2" y="236"/>
                    <a:pt x="0" y="219"/>
                    <a:pt x="0" y="200"/>
                  </a:cubicBezTo>
                  <a:cubicBezTo>
                    <a:pt x="0" y="182"/>
                    <a:pt x="2" y="164"/>
                    <a:pt x="7" y="147"/>
                  </a:cubicBezTo>
                  <a:cubicBezTo>
                    <a:pt x="12" y="130"/>
                    <a:pt x="19" y="114"/>
                    <a:pt x="27" y="99"/>
                  </a:cubicBezTo>
                  <a:cubicBezTo>
                    <a:pt x="36" y="84"/>
                    <a:pt x="46" y="71"/>
                    <a:pt x="58" y="59"/>
                  </a:cubicBezTo>
                  <a:cubicBezTo>
                    <a:pt x="71" y="47"/>
                    <a:pt x="84" y="36"/>
                    <a:pt x="99" y="28"/>
                  </a:cubicBezTo>
                  <a:cubicBezTo>
                    <a:pt x="114" y="19"/>
                    <a:pt x="130" y="12"/>
                    <a:pt x="147" y="7"/>
                  </a:cubicBezTo>
                  <a:cubicBezTo>
                    <a:pt x="164" y="3"/>
                    <a:pt x="181" y="0"/>
                    <a:pt x="200" y="0"/>
                  </a:cubicBezTo>
                  <a:close/>
                </a:path>
              </a:pathLst>
            </a:custGeom>
            <a:solidFill>
              <a:schemeClr val="bg1"/>
            </a:solidFill>
            <a:ln w="28575">
              <a:gradFill flip="none" rotWithShape="1">
                <a:gsLst>
                  <a:gs pos="45000">
                    <a:schemeClr val="bg1"/>
                  </a:gs>
                  <a:gs pos="100000">
                    <a:schemeClr val="bg1">
                      <a:lumMod val="85000"/>
                    </a:schemeClr>
                  </a:gs>
                </a:gsLst>
                <a:lin ang="2700000" scaled="1"/>
                <a:tileRect/>
              </a:gradFill>
              <a:headEnd type="none" w="med" len="med"/>
              <a:tailEnd type="none" w="med" len="med"/>
            </a:ln>
            <a:effectLst>
              <a:outerShdw blurRad="342900" dist="38100" dir="2700000" algn="tl" rotWithShape="0">
                <a:prstClr val="black">
                  <a:alpha val="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de-de" sz="2800" b="1" i="0" u="none" strike="noStrike" kern="1200" cap="none" spc="0" normalizeH="0" baseline="0" noProof="0">
                  <a:ln>
                    <a:noFill/>
                  </a:ln>
                  <a:solidFill>
                    <a:srgbClr val="002060"/>
                  </a:solidFill>
                  <a:effectLst/>
                  <a:uLnTx/>
                  <a:uFillTx/>
                  <a:latin typeface="Segoe UI"/>
                  <a:ea typeface="+mn-ea"/>
                  <a:cs typeface="Segoe UI" pitchFamily="34" charset="0"/>
                </a:rPr>
                <a:t>2</a:t>
              </a:r>
            </a:p>
          </p:txBody>
        </p:sp>
      </p:grpSp>
      <p:sp>
        <p:nvSpPr>
          <p:cNvPr id="23" name="Content Placeholder 35">
            <a:extLst>
              <a:ext uri="{FF2B5EF4-FFF2-40B4-BE49-F238E27FC236}">
                <a16:creationId xmlns:a16="http://schemas.microsoft.com/office/drawing/2014/main" id="{C9ABB813-42BD-F642-C685-C196F1CE3A7C}"/>
              </a:ext>
            </a:extLst>
          </p:cNvPr>
          <p:cNvSpPr txBox="1">
            <a:spLocks/>
          </p:cNvSpPr>
          <p:nvPr/>
        </p:nvSpPr>
        <p:spPr>
          <a:xfrm>
            <a:off x="6273674" y="3896443"/>
            <a:ext cx="5692964" cy="738664"/>
          </a:xfrm>
          <a:prstGeom prst="rect">
            <a:avLst/>
          </a:prstGeom>
        </p:spPr>
        <p:txBody>
          <a:bodyPr vert="horz" wrap="square" lIns="0" tIns="0" rIns="0" bIns="0" rtlCol="0" anchor="ctr" anchorCtr="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2400"/>
              </a:spcAft>
              <a:buNone/>
              <a:defRPr/>
            </a:pPr>
            <a:r>
              <a:rPr lang="de-de" sz="2400" dirty="0">
                <a:solidFill>
                  <a:srgbClr val="000000"/>
                </a:solidFill>
                <a:latin typeface="Segoe UI"/>
                <a:cs typeface="Segoe UI"/>
              </a:rPr>
              <a:t>Maximieren Sie </a:t>
            </a:r>
            <a:r>
              <a:rPr kumimoji="0" lang="de-de" sz="2400" b="0" i="0" u="none" strike="noStrike" kern="1200" cap="none" spc="0" normalizeH="0" baseline="0" noProof="0" dirty="0">
                <a:ln>
                  <a:noFill/>
                </a:ln>
                <a:solidFill>
                  <a:srgbClr val="000000"/>
                </a:solidFill>
                <a:effectLst/>
                <a:uLnTx/>
                <a:uFillTx/>
                <a:latin typeface="Segoe UI"/>
                <a:ea typeface="+mn-ea"/>
                <a:cs typeface="Segoe UI"/>
              </a:rPr>
              <a:t>Ihre Chancen mit CPOR und PAL (schnell beanspruchen!)</a:t>
            </a:r>
            <a:r>
              <a:rPr lang="de-de" sz="2400" dirty="0">
                <a:solidFill>
                  <a:srgbClr val="000000"/>
                </a:solidFill>
                <a:latin typeface="Segoe UI"/>
                <a:cs typeface="Segoe UI"/>
              </a:rPr>
              <a:t> </a:t>
            </a:r>
            <a:endParaRPr kumimoji="0" lang="en-US" sz="24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endParaRPr>
          </a:p>
        </p:txBody>
      </p:sp>
    </p:spTree>
    <p:extLst>
      <p:ext uri="{BB962C8B-B14F-4D97-AF65-F5344CB8AC3E}">
        <p14:creationId xmlns:p14="http://schemas.microsoft.com/office/powerpoint/2010/main" val="3835472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DCB72C-594D-D677-0CC8-19C89849521E}"/>
              </a:ext>
            </a:extLst>
          </p:cNvPr>
          <p:cNvSpPr>
            <a:spLocks noGrp="1"/>
          </p:cNvSpPr>
          <p:nvPr>
            <p:ph type="title"/>
          </p:nvPr>
        </p:nvSpPr>
        <p:spPr/>
        <p:txBody>
          <a:bodyPr/>
          <a:lstStyle/>
          <a:p>
            <a:r>
              <a:rPr lang="de-de"/>
              <a:t>Passen Sie Ihre Kampagnenressourcen an</a:t>
            </a:r>
          </a:p>
        </p:txBody>
      </p:sp>
    </p:spTree>
    <p:extLst>
      <p:ext uri="{BB962C8B-B14F-4D97-AF65-F5344CB8AC3E}">
        <p14:creationId xmlns:p14="http://schemas.microsoft.com/office/powerpoint/2010/main" val="1625049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7DDF2-CB16-58FB-C0F6-FEB89166D576}"/>
              </a:ext>
            </a:extLst>
          </p:cNvPr>
          <p:cNvSpPr>
            <a:spLocks noGrp="1"/>
          </p:cNvSpPr>
          <p:nvPr>
            <p:ph type="title"/>
          </p:nvPr>
        </p:nvSpPr>
        <p:spPr>
          <a:xfrm>
            <a:off x="588263" y="457200"/>
            <a:ext cx="8033223" cy="553998"/>
          </a:xfrm>
        </p:spPr>
        <p:txBody>
          <a:bodyPr/>
          <a:lstStyle/>
          <a:p>
            <a:pPr defTabSz="457200"/>
            <a:r>
              <a:rPr lang="de-de" sz="3600" dirty="0">
                <a:solidFill>
                  <a:prstClr val="black"/>
                </a:solidFill>
              </a:rPr>
              <a:t>Individuelles Gestalten </a:t>
            </a:r>
            <a:r>
              <a:rPr lang="de-de" dirty="0">
                <a:solidFill>
                  <a:prstClr val="black"/>
                </a:solidFill>
              </a:rPr>
              <a:t>der E-Mails</a:t>
            </a:r>
            <a:endParaRPr lang="en-US" dirty="0"/>
          </a:p>
        </p:txBody>
      </p:sp>
      <p:sp>
        <p:nvSpPr>
          <p:cNvPr id="9" name="TextBox 8">
            <a:extLst>
              <a:ext uri="{FF2B5EF4-FFF2-40B4-BE49-F238E27FC236}">
                <a16:creationId xmlns:a16="http://schemas.microsoft.com/office/drawing/2014/main" id="{2F7485B1-714D-F83C-DFED-14B2DE7C87F9}"/>
              </a:ext>
            </a:extLst>
          </p:cNvPr>
          <p:cNvSpPr txBox="1">
            <a:spLocks noChangeAspect="1"/>
          </p:cNvSpPr>
          <p:nvPr/>
        </p:nvSpPr>
        <p:spPr>
          <a:xfrm>
            <a:off x="594359" y="1283657"/>
            <a:ext cx="293914" cy="293914"/>
          </a:xfrm>
          <a:prstGeom prst="rect">
            <a:avLst/>
          </a:prstGeom>
          <a:solidFill>
            <a:srgbClr val="FFFF00"/>
          </a:solidFill>
        </p:spPr>
        <p:txBody>
          <a:bodyPr wrap="square" rtlCol="0" anchor="ctr">
            <a:noAutofit/>
          </a:bodyPr>
          <a:lstStyle/>
          <a:p>
            <a:pPr algn="ctr" defTabSz="457200"/>
            <a:r>
              <a:rPr lang="de-de" sz="1600" b="1">
                <a:solidFill>
                  <a:prstClr val="black"/>
                </a:solidFill>
                <a:cs typeface="Segoe UI" panose="020B0502040204020203" pitchFamily="34" charset="0"/>
              </a:rPr>
              <a:t>1</a:t>
            </a:r>
          </a:p>
        </p:txBody>
      </p:sp>
      <p:sp>
        <p:nvSpPr>
          <p:cNvPr id="8" name="TextBox 7">
            <a:extLst>
              <a:ext uri="{FF2B5EF4-FFF2-40B4-BE49-F238E27FC236}">
                <a16:creationId xmlns:a16="http://schemas.microsoft.com/office/drawing/2014/main" id="{5B804269-5770-9902-B197-C65CE3FBF572}"/>
              </a:ext>
            </a:extLst>
          </p:cNvPr>
          <p:cNvSpPr txBox="1"/>
          <p:nvPr/>
        </p:nvSpPr>
        <p:spPr>
          <a:xfrm>
            <a:off x="1042652" y="1283657"/>
            <a:ext cx="3967805" cy="460511"/>
          </a:xfrm>
          <a:prstGeom prst="rect">
            <a:avLst/>
          </a:prstGeom>
          <a:noFill/>
        </p:spPr>
        <p:txBody>
          <a:bodyPr wrap="square" lIns="0" tIns="0" rIns="0" bIns="0" rtlCol="0">
            <a:spAutoFit/>
          </a:bodyPr>
          <a:lstStyle/>
          <a:p>
            <a:pPr defTabSz="457200">
              <a:lnSpc>
                <a:spcPct val="95000"/>
              </a:lnSpc>
              <a:spcBef>
                <a:spcPts val="600"/>
              </a:spcBef>
            </a:pPr>
            <a:r>
              <a:rPr lang="de-de" sz="1050" b="1" dirty="0">
                <a:solidFill>
                  <a:srgbClr val="2F2F2F"/>
                </a:solidFill>
                <a:cs typeface="Arial" panose="020B0604020202020204" pitchFamily="34" charset="0"/>
              </a:rPr>
              <a:t>Ersetzen Sie den Logo-Platzhalter </a:t>
            </a:r>
            <a:r>
              <a:rPr lang="de-de" sz="1050" dirty="0">
                <a:solidFill>
                  <a:srgbClr val="2F2F2F"/>
                </a:solidFill>
                <a:cs typeface="Arial" panose="020B0604020202020204" pitchFamily="34" charset="0"/>
              </a:rPr>
              <a:t>durch Ihr Firmenlogo. Stellen Sie gemäß den Richtlinien für Partnermarken von Microsoft sicher, dass Ihr Logo 120 Prozent der Größe des Microsoft 365-Logos hat.</a:t>
            </a:r>
          </a:p>
        </p:txBody>
      </p:sp>
      <p:sp>
        <p:nvSpPr>
          <p:cNvPr id="5" name="TextBox 4">
            <a:extLst>
              <a:ext uri="{FF2B5EF4-FFF2-40B4-BE49-F238E27FC236}">
                <a16:creationId xmlns:a16="http://schemas.microsoft.com/office/drawing/2014/main" id="{849C31B7-58AD-19E8-D26B-D67BB061BFEA}"/>
              </a:ext>
            </a:extLst>
          </p:cNvPr>
          <p:cNvSpPr txBox="1">
            <a:spLocks noChangeAspect="1"/>
          </p:cNvSpPr>
          <p:nvPr/>
        </p:nvSpPr>
        <p:spPr>
          <a:xfrm>
            <a:off x="594358" y="1926250"/>
            <a:ext cx="293914" cy="293914"/>
          </a:xfrm>
          <a:prstGeom prst="rect">
            <a:avLst/>
          </a:prstGeom>
          <a:solidFill>
            <a:srgbClr val="FFFF00"/>
          </a:solidFill>
        </p:spPr>
        <p:txBody>
          <a:bodyPr wrap="square" rtlCol="0" anchor="ctr">
            <a:noAutofit/>
          </a:bodyPr>
          <a:lstStyle/>
          <a:p>
            <a:pPr algn="ctr" defTabSz="457200"/>
            <a:r>
              <a:rPr lang="de-de" sz="1600" b="1">
                <a:solidFill>
                  <a:prstClr val="black"/>
                </a:solidFill>
                <a:cs typeface="Segoe UI" panose="020B0502040204020203" pitchFamily="34" charset="0"/>
              </a:rPr>
              <a:t>2</a:t>
            </a:r>
          </a:p>
        </p:txBody>
      </p:sp>
      <p:sp>
        <p:nvSpPr>
          <p:cNvPr id="4" name="TextBox 3">
            <a:extLst>
              <a:ext uri="{FF2B5EF4-FFF2-40B4-BE49-F238E27FC236}">
                <a16:creationId xmlns:a16="http://schemas.microsoft.com/office/drawing/2014/main" id="{BBDB14AD-7344-D3E6-C7E7-83420E3F7A66}"/>
              </a:ext>
            </a:extLst>
          </p:cNvPr>
          <p:cNvSpPr txBox="1"/>
          <p:nvPr/>
        </p:nvSpPr>
        <p:spPr>
          <a:xfrm>
            <a:off x="1033894" y="1924355"/>
            <a:ext cx="4914060" cy="921021"/>
          </a:xfrm>
          <a:prstGeom prst="rect">
            <a:avLst/>
          </a:prstGeom>
          <a:noFill/>
        </p:spPr>
        <p:txBody>
          <a:bodyPr wrap="square" lIns="0" tIns="0" rIns="0" bIns="0" rtlCol="0" anchor="t">
            <a:spAutoFit/>
          </a:bodyPr>
          <a:lstStyle/>
          <a:p>
            <a:pPr defTabSz="457200">
              <a:lnSpc>
                <a:spcPct val="95000"/>
              </a:lnSpc>
            </a:pPr>
            <a:r>
              <a:rPr lang="de-de" sz="1050" b="1" dirty="0">
                <a:solidFill>
                  <a:srgbClr val="2F2F2F"/>
                </a:solidFill>
                <a:cs typeface="Segoe UI Semibold"/>
              </a:rPr>
              <a:t>Ersetzen Sie die Vorlagenschriftart durch Ihre Markenschriftart</a:t>
            </a:r>
            <a:r>
              <a:rPr lang="de-de" sz="1050" dirty="0">
                <a:solidFill>
                  <a:srgbClr val="2F2F2F"/>
                </a:solidFill>
                <a:cs typeface="Segoe UI"/>
              </a:rPr>
              <a:t> mit passender Schriftgröße. (Beachten Sie, dass die Schriftgrößen variieren und Sie möglicherweise Ihre Größe anpassen müssen.) Banner- und Fußzeilen-Overlays können auch an Ihre Markenbilder/-farben angepasst werden.</a:t>
            </a:r>
            <a:r>
              <a:rPr lang="de-de" sz="1050" dirty="0">
                <a:solidFill>
                  <a:srgbClr val="000000"/>
                </a:solidFill>
                <a:cs typeface="Segoe UI"/>
              </a:rPr>
              <a:t> </a:t>
            </a:r>
            <a:r>
              <a:rPr lang="de-de" sz="1050" b="1" dirty="0">
                <a:solidFill>
                  <a:srgbClr val="000000"/>
                </a:solidFill>
                <a:cs typeface="Segoe UI"/>
              </a:rPr>
              <a:t>In dieser Vorlage </a:t>
            </a:r>
            <a:r>
              <a:rPr lang="de-de" sz="1050" b="1">
                <a:solidFill>
                  <a:srgbClr val="000000"/>
                </a:solidFill>
                <a:cs typeface="Segoe UI"/>
              </a:rPr>
              <a:t>enthaltene </a:t>
            </a:r>
            <a:br>
              <a:rPr lang="de-de" sz="1050" b="1">
                <a:solidFill>
                  <a:srgbClr val="000000"/>
                </a:solidFill>
                <a:cs typeface="Segoe UI"/>
              </a:rPr>
            </a:br>
            <a:r>
              <a:rPr lang="de-de" sz="1050" b="1">
                <a:solidFill>
                  <a:srgbClr val="000000"/>
                </a:solidFill>
                <a:cs typeface="Segoe UI"/>
              </a:rPr>
              <a:t>Bilder </a:t>
            </a:r>
            <a:r>
              <a:rPr lang="de-de" sz="1050" b="1" dirty="0">
                <a:solidFill>
                  <a:srgbClr val="000000"/>
                </a:solidFill>
                <a:cs typeface="Segoe UI"/>
              </a:rPr>
              <a:t>dürfen ausschließlich zur Verwendung in dieser Vorlage </a:t>
            </a:r>
            <a:r>
              <a:rPr lang="de-de" sz="1050" b="1">
                <a:solidFill>
                  <a:srgbClr val="000000"/>
                </a:solidFill>
                <a:cs typeface="Segoe UI"/>
              </a:rPr>
              <a:t>verbleiben </a:t>
            </a:r>
            <a:br>
              <a:rPr lang="de-de" sz="1050" b="1">
                <a:solidFill>
                  <a:srgbClr val="000000"/>
                </a:solidFill>
                <a:cs typeface="Segoe UI"/>
              </a:rPr>
            </a:br>
            <a:r>
              <a:rPr lang="de-de" sz="1050" b="1">
                <a:solidFill>
                  <a:srgbClr val="000000"/>
                </a:solidFill>
                <a:cs typeface="Segoe UI"/>
              </a:rPr>
              <a:t>und </a:t>
            </a:r>
            <a:r>
              <a:rPr lang="de-de" sz="1050" b="1" dirty="0">
                <a:solidFill>
                  <a:srgbClr val="000000"/>
                </a:solidFill>
                <a:cs typeface="Segoe UI"/>
              </a:rPr>
              <a:t>dürfen nicht geändert oder an anderer Stelle verwendet werden.</a:t>
            </a:r>
            <a:endParaRPr lang="en-US" sz="1050" b="1" dirty="0">
              <a:solidFill>
                <a:srgbClr val="2F2F2F"/>
              </a:solidFill>
              <a:cs typeface="Segoe UI Semibold" panose="020B0502040204020203" pitchFamily="34" charset="0"/>
            </a:endParaRPr>
          </a:p>
        </p:txBody>
      </p:sp>
      <p:sp>
        <p:nvSpPr>
          <p:cNvPr id="7" name="TextBox 6">
            <a:extLst>
              <a:ext uri="{FF2B5EF4-FFF2-40B4-BE49-F238E27FC236}">
                <a16:creationId xmlns:a16="http://schemas.microsoft.com/office/drawing/2014/main" id="{6D12D249-96C5-D2A9-ED2D-71E29729D2B2}"/>
              </a:ext>
            </a:extLst>
          </p:cNvPr>
          <p:cNvSpPr txBox="1">
            <a:spLocks noChangeAspect="1"/>
          </p:cNvSpPr>
          <p:nvPr/>
        </p:nvSpPr>
        <p:spPr>
          <a:xfrm>
            <a:off x="588263" y="3080196"/>
            <a:ext cx="293914" cy="293914"/>
          </a:xfrm>
          <a:prstGeom prst="rect">
            <a:avLst/>
          </a:prstGeom>
          <a:solidFill>
            <a:srgbClr val="FFFF00"/>
          </a:solidFill>
        </p:spPr>
        <p:txBody>
          <a:bodyPr wrap="square" rtlCol="0" anchor="ctr">
            <a:noAutofit/>
          </a:bodyPr>
          <a:lstStyle/>
          <a:p>
            <a:pPr algn="ctr" defTabSz="457200"/>
            <a:r>
              <a:rPr lang="de-de" sz="1600" b="1">
                <a:solidFill>
                  <a:prstClr val="black"/>
                </a:solidFill>
                <a:cs typeface="Segoe UI" panose="020B0502040204020203" pitchFamily="34" charset="0"/>
              </a:rPr>
              <a:t>3</a:t>
            </a:r>
          </a:p>
        </p:txBody>
      </p:sp>
      <p:sp>
        <p:nvSpPr>
          <p:cNvPr id="6" name="TextBox 5">
            <a:extLst>
              <a:ext uri="{FF2B5EF4-FFF2-40B4-BE49-F238E27FC236}">
                <a16:creationId xmlns:a16="http://schemas.microsoft.com/office/drawing/2014/main" id="{32DF2D15-1BA6-73EF-FE87-2C48B7011353}"/>
              </a:ext>
            </a:extLst>
          </p:cNvPr>
          <p:cNvSpPr txBox="1"/>
          <p:nvPr/>
        </p:nvSpPr>
        <p:spPr>
          <a:xfrm>
            <a:off x="1042653" y="3128283"/>
            <a:ext cx="1931064" cy="307007"/>
          </a:xfrm>
          <a:prstGeom prst="rect">
            <a:avLst/>
          </a:prstGeom>
          <a:noFill/>
        </p:spPr>
        <p:txBody>
          <a:bodyPr wrap="square" lIns="0" tIns="0" rIns="0" bIns="0" rtlCol="0">
            <a:spAutoFit/>
          </a:bodyPr>
          <a:lstStyle/>
          <a:p>
            <a:pPr defTabSz="457200">
              <a:lnSpc>
                <a:spcPct val="95000"/>
              </a:lnSpc>
            </a:pPr>
            <a:r>
              <a:rPr lang="de-de" sz="1050" b="1" dirty="0">
                <a:solidFill>
                  <a:srgbClr val="2F2F2F"/>
                </a:solidFill>
                <a:cs typeface="Segoe UI Semibold" panose="020B0502040204020203" pitchFamily="34" charset="0"/>
              </a:rPr>
              <a:t>Fügen Sie den Namen der Empfänger ein. </a:t>
            </a:r>
            <a:endParaRPr lang="en-US" sz="1050" dirty="0">
              <a:solidFill>
                <a:srgbClr val="2F2F2F"/>
              </a:solidFill>
              <a:cs typeface="Segoe UI Semibold" panose="020B0502040204020203" pitchFamily="34" charset="0"/>
            </a:endParaRPr>
          </a:p>
        </p:txBody>
      </p:sp>
      <p:sp>
        <p:nvSpPr>
          <p:cNvPr id="11" name="TextBox 10">
            <a:extLst>
              <a:ext uri="{FF2B5EF4-FFF2-40B4-BE49-F238E27FC236}">
                <a16:creationId xmlns:a16="http://schemas.microsoft.com/office/drawing/2014/main" id="{E5DE01FB-F5C9-5978-BE1D-35C4662B5BEF}"/>
              </a:ext>
            </a:extLst>
          </p:cNvPr>
          <p:cNvSpPr txBox="1">
            <a:spLocks noChangeAspect="1"/>
          </p:cNvSpPr>
          <p:nvPr/>
        </p:nvSpPr>
        <p:spPr>
          <a:xfrm>
            <a:off x="607778" y="3505696"/>
            <a:ext cx="293914" cy="293914"/>
          </a:xfrm>
          <a:prstGeom prst="rect">
            <a:avLst/>
          </a:prstGeom>
          <a:solidFill>
            <a:srgbClr val="FFFF00"/>
          </a:solidFill>
        </p:spPr>
        <p:txBody>
          <a:bodyPr wrap="square" rtlCol="0" anchor="ctr">
            <a:noAutofit/>
          </a:bodyPr>
          <a:lstStyle/>
          <a:p>
            <a:pPr algn="ctr" defTabSz="457200"/>
            <a:r>
              <a:rPr lang="de-de" sz="1600" b="1">
                <a:solidFill>
                  <a:prstClr val="black"/>
                </a:solidFill>
                <a:cs typeface="Segoe UI" panose="020B0502040204020203" pitchFamily="34" charset="0"/>
              </a:rPr>
              <a:t>4</a:t>
            </a:r>
          </a:p>
        </p:txBody>
      </p:sp>
      <p:sp>
        <p:nvSpPr>
          <p:cNvPr id="10" name="TextBox 9">
            <a:extLst>
              <a:ext uri="{FF2B5EF4-FFF2-40B4-BE49-F238E27FC236}">
                <a16:creationId xmlns:a16="http://schemas.microsoft.com/office/drawing/2014/main" id="{C903133F-9F5B-31AA-B6FE-3AA1911C109F}"/>
              </a:ext>
            </a:extLst>
          </p:cNvPr>
          <p:cNvSpPr txBox="1"/>
          <p:nvPr/>
        </p:nvSpPr>
        <p:spPr>
          <a:xfrm>
            <a:off x="1056072" y="3502046"/>
            <a:ext cx="3228546" cy="460511"/>
          </a:xfrm>
          <a:prstGeom prst="rect">
            <a:avLst/>
          </a:prstGeom>
          <a:noFill/>
        </p:spPr>
        <p:txBody>
          <a:bodyPr wrap="square" lIns="0" tIns="0" rIns="0" bIns="0" rtlCol="0">
            <a:spAutoFit/>
          </a:bodyPr>
          <a:lstStyle/>
          <a:p>
            <a:pPr defTabSz="457200">
              <a:lnSpc>
                <a:spcPct val="95000"/>
              </a:lnSpc>
            </a:pPr>
            <a:r>
              <a:rPr lang="de-de" sz="1050" b="1">
                <a:solidFill>
                  <a:srgbClr val="2F2F2F"/>
                </a:solidFill>
                <a:cs typeface="Segoe UI Semibold" panose="020B0502040204020203" pitchFamily="34" charset="0"/>
              </a:rPr>
              <a:t>Ersetzen Sie alle gelb hervorgehobenen Bereiche </a:t>
            </a:r>
            <a:r>
              <a:rPr lang="de-de" sz="1050">
                <a:solidFill>
                  <a:srgbClr val="2F2F2F"/>
                </a:solidFill>
                <a:cs typeface="Segoe UI Semibold" panose="020B0502040204020203" pitchFamily="34" charset="0"/>
              </a:rPr>
              <a:t>durch</a:t>
            </a:r>
            <a:r>
              <a:rPr lang="de-de" sz="1050" b="1">
                <a:solidFill>
                  <a:srgbClr val="2F2F2F"/>
                </a:solidFill>
                <a:cs typeface="Segoe UI Semibold" panose="020B0502040204020203" pitchFamily="34" charset="0"/>
              </a:rPr>
              <a:t> </a:t>
            </a:r>
            <a:r>
              <a:rPr lang="de-de" sz="1050">
                <a:solidFill>
                  <a:srgbClr val="2F2F2F"/>
                </a:solidFill>
                <a:cs typeface="Segoe UI Semibold" panose="020B0502040204020203" pitchFamily="34" charset="0"/>
              </a:rPr>
              <a:t>den Namen Ihres eigenen Unternehmens und die Einzelheiten zu den Vorteilen, sofern vermerkt.</a:t>
            </a:r>
            <a:endParaRPr lang="en-US" sz="1050">
              <a:solidFill>
                <a:srgbClr val="2F2F2F"/>
              </a:solidFill>
              <a:cs typeface="Segoe UI Semibold" panose="020B0502040204020203" pitchFamily="34" charset="0"/>
            </a:endParaRPr>
          </a:p>
        </p:txBody>
      </p:sp>
      <p:sp>
        <p:nvSpPr>
          <p:cNvPr id="13" name="TextBox 12">
            <a:extLst>
              <a:ext uri="{FF2B5EF4-FFF2-40B4-BE49-F238E27FC236}">
                <a16:creationId xmlns:a16="http://schemas.microsoft.com/office/drawing/2014/main" id="{8AB23FFB-3ACB-F3D3-0029-17BECDD8662D}"/>
              </a:ext>
            </a:extLst>
          </p:cNvPr>
          <p:cNvSpPr txBox="1">
            <a:spLocks noChangeAspect="1"/>
          </p:cNvSpPr>
          <p:nvPr/>
        </p:nvSpPr>
        <p:spPr>
          <a:xfrm>
            <a:off x="588263" y="4088197"/>
            <a:ext cx="293914" cy="293914"/>
          </a:xfrm>
          <a:prstGeom prst="rect">
            <a:avLst/>
          </a:prstGeom>
          <a:solidFill>
            <a:srgbClr val="FFFF00"/>
          </a:solidFill>
        </p:spPr>
        <p:txBody>
          <a:bodyPr wrap="square" rtlCol="0" anchor="ctr">
            <a:noAutofit/>
          </a:bodyPr>
          <a:lstStyle/>
          <a:p>
            <a:pPr algn="ctr" defTabSz="457200"/>
            <a:r>
              <a:rPr lang="de-de" sz="1600" b="1">
                <a:solidFill>
                  <a:prstClr val="black"/>
                </a:solidFill>
                <a:cs typeface="Segoe UI" panose="020B0502040204020203" pitchFamily="34" charset="0"/>
              </a:rPr>
              <a:t>5</a:t>
            </a:r>
          </a:p>
        </p:txBody>
      </p:sp>
      <p:sp>
        <p:nvSpPr>
          <p:cNvPr id="12" name="TextBox 11">
            <a:extLst>
              <a:ext uri="{FF2B5EF4-FFF2-40B4-BE49-F238E27FC236}">
                <a16:creationId xmlns:a16="http://schemas.microsoft.com/office/drawing/2014/main" id="{B12A198C-1202-E034-51E6-C04FAD391EE5}"/>
              </a:ext>
            </a:extLst>
          </p:cNvPr>
          <p:cNvSpPr txBox="1"/>
          <p:nvPr/>
        </p:nvSpPr>
        <p:spPr>
          <a:xfrm>
            <a:off x="1042652" y="4062675"/>
            <a:ext cx="3325098" cy="460511"/>
          </a:xfrm>
          <a:prstGeom prst="rect">
            <a:avLst/>
          </a:prstGeom>
          <a:noFill/>
        </p:spPr>
        <p:txBody>
          <a:bodyPr wrap="square" lIns="0" tIns="0" rIns="0" bIns="0" rtlCol="0">
            <a:spAutoFit/>
          </a:bodyPr>
          <a:lstStyle/>
          <a:p>
            <a:pPr defTabSz="457200">
              <a:lnSpc>
                <a:spcPct val="95000"/>
              </a:lnSpc>
            </a:pPr>
            <a:r>
              <a:rPr lang="de-de" sz="1050" b="1">
                <a:solidFill>
                  <a:srgbClr val="2F2F2F"/>
                </a:solidFill>
                <a:cs typeface="Segoe UI Semibold" panose="020B0502040204020203" pitchFamily="34" charset="0"/>
              </a:rPr>
              <a:t>Verknüpfen Sie den Text „Zur Infografik“ </a:t>
            </a:r>
            <a:r>
              <a:rPr lang="de-de" sz="1050">
                <a:solidFill>
                  <a:srgbClr val="2F2F2F"/>
                </a:solidFill>
                <a:cs typeface="Segoe UI Semibold" panose="020B0502040204020203" pitchFamily="34" charset="0"/>
              </a:rPr>
              <a:t>(oder dem E-Book für E-Mail Nr. 2) mit Ihrer individuellen URL für die Gated Landingpage.</a:t>
            </a:r>
            <a:endParaRPr lang="en-US" sz="1050">
              <a:solidFill>
                <a:srgbClr val="2F2F2F"/>
              </a:solidFill>
              <a:cs typeface="Segoe UI Semibold" panose="020B0502040204020203" pitchFamily="34" charset="0"/>
            </a:endParaRPr>
          </a:p>
        </p:txBody>
      </p:sp>
      <p:sp>
        <p:nvSpPr>
          <p:cNvPr id="25" name="TextBox 24">
            <a:extLst>
              <a:ext uri="{FF2B5EF4-FFF2-40B4-BE49-F238E27FC236}">
                <a16:creationId xmlns:a16="http://schemas.microsoft.com/office/drawing/2014/main" id="{A71B58FD-6C22-D145-A253-433371B92F3F}"/>
              </a:ext>
            </a:extLst>
          </p:cNvPr>
          <p:cNvSpPr txBox="1">
            <a:spLocks noChangeAspect="1"/>
          </p:cNvSpPr>
          <p:nvPr/>
        </p:nvSpPr>
        <p:spPr>
          <a:xfrm>
            <a:off x="607778" y="4916194"/>
            <a:ext cx="293914" cy="293914"/>
          </a:xfrm>
          <a:prstGeom prst="rect">
            <a:avLst/>
          </a:prstGeom>
          <a:solidFill>
            <a:srgbClr val="FFFF00"/>
          </a:solidFill>
        </p:spPr>
        <p:txBody>
          <a:bodyPr wrap="square" rtlCol="0" anchor="ctr">
            <a:noAutofit/>
          </a:bodyPr>
          <a:lstStyle/>
          <a:p>
            <a:pPr algn="ctr" defTabSz="457200"/>
            <a:r>
              <a:rPr lang="de-de" sz="1600" b="1">
                <a:solidFill>
                  <a:prstClr val="black"/>
                </a:solidFill>
                <a:cs typeface="Segoe UI" panose="020B0502040204020203" pitchFamily="34" charset="0"/>
              </a:rPr>
              <a:t>6</a:t>
            </a:r>
          </a:p>
        </p:txBody>
      </p:sp>
      <p:sp>
        <p:nvSpPr>
          <p:cNvPr id="23" name="TextBox 22">
            <a:extLst>
              <a:ext uri="{FF2B5EF4-FFF2-40B4-BE49-F238E27FC236}">
                <a16:creationId xmlns:a16="http://schemas.microsoft.com/office/drawing/2014/main" id="{A833661D-0E46-2F19-ABD2-4E7D9E7C709E}"/>
              </a:ext>
            </a:extLst>
          </p:cNvPr>
          <p:cNvSpPr txBox="1"/>
          <p:nvPr/>
        </p:nvSpPr>
        <p:spPr>
          <a:xfrm>
            <a:off x="1068014" y="4968409"/>
            <a:ext cx="3911910" cy="307007"/>
          </a:xfrm>
          <a:prstGeom prst="rect">
            <a:avLst/>
          </a:prstGeom>
          <a:noFill/>
        </p:spPr>
        <p:txBody>
          <a:bodyPr wrap="square" lIns="0" tIns="0" rIns="0" bIns="0" rtlCol="0">
            <a:spAutoFit/>
          </a:bodyPr>
          <a:lstStyle/>
          <a:p>
            <a:pPr defTabSz="457200">
              <a:lnSpc>
                <a:spcPct val="95000"/>
              </a:lnSpc>
            </a:pPr>
            <a:r>
              <a:rPr lang="de-de" sz="1050" b="1">
                <a:solidFill>
                  <a:srgbClr val="2F2F2F"/>
                </a:solidFill>
                <a:cs typeface="Segoe UI Semibold" panose="020B0502040204020203" pitchFamily="34" charset="0"/>
              </a:rPr>
              <a:t>Fügen Sie Ihre Kontaktinformationen, Ihre Handlungsaufforderung und entsprechende Links hinzu.</a:t>
            </a:r>
            <a:endParaRPr lang="en-US" sz="1050">
              <a:solidFill>
                <a:srgbClr val="2F2F2F"/>
              </a:solidFill>
              <a:cs typeface="Segoe UI Semibold" panose="020B0502040204020203" pitchFamily="34" charset="0"/>
            </a:endParaRPr>
          </a:p>
        </p:txBody>
      </p:sp>
      <p:sp>
        <p:nvSpPr>
          <p:cNvPr id="21" name="TextBox 20">
            <a:extLst>
              <a:ext uri="{FF2B5EF4-FFF2-40B4-BE49-F238E27FC236}">
                <a16:creationId xmlns:a16="http://schemas.microsoft.com/office/drawing/2014/main" id="{D8CFF930-4645-3AEA-E351-80664BD33267}"/>
              </a:ext>
            </a:extLst>
          </p:cNvPr>
          <p:cNvSpPr txBox="1">
            <a:spLocks noChangeAspect="1"/>
          </p:cNvSpPr>
          <p:nvPr/>
        </p:nvSpPr>
        <p:spPr>
          <a:xfrm>
            <a:off x="607778" y="5345004"/>
            <a:ext cx="293914" cy="293914"/>
          </a:xfrm>
          <a:prstGeom prst="rect">
            <a:avLst/>
          </a:prstGeom>
          <a:solidFill>
            <a:srgbClr val="FFFF00"/>
          </a:solidFill>
        </p:spPr>
        <p:txBody>
          <a:bodyPr wrap="square" rtlCol="0" anchor="ctr">
            <a:noAutofit/>
          </a:bodyPr>
          <a:lstStyle/>
          <a:p>
            <a:pPr algn="ctr" defTabSz="457200"/>
            <a:r>
              <a:rPr lang="de-de" sz="1600" b="1">
                <a:solidFill>
                  <a:prstClr val="black"/>
                </a:solidFill>
                <a:cs typeface="Segoe UI" panose="020B0502040204020203" pitchFamily="34" charset="0"/>
              </a:rPr>
              <a:t>7</a:t>
            </a:r>
          </a:p>
        </p:txBody>
      </p:sp>
      <p:sp>
        <p:nvSpPr>
          <p:cNvPr id="20" name="TextBox 19">
            <a:extLst>
              <a:ext uri="{FF2B5EF4-FFF2-40B4-BE49-F238E27FC236}">
                <a16:creationId xmlns:a16="http://schemas.microsoft.com/office/drawing/2014/main" id="{4AEC7936-E5A4-9E38-0EB2-2A7CBB64E64D}"/>
              </a:ext>
            </a:extLst>
          </p:cNvPr>
          <p:cNvSpPr txBox="1"/>
          <p:nvPr/>
        </p:nvSpPr>
        <p:spPr>
          <a:xfrm>
            <a:off x="1042651" y="5407493"/>
            <a:ext cx="2292731" cy="153504"/>
          </a:xfrm>
          <a:prstGeom prst="rect">
            <a:avLst/>
          </a:prstGeom>
          <a:noFill/>
        </p:spPr>
        <p:txBody>
          <a:bodyPr wrap="square" lIns="0" tIns="0" rIns="0" bIns="0" rtlCol="0">
            <a:spAutoFit/>
          </a:bodyPr>
          <a:lstStyle/>
          <a:p>
            <a:pPr defTabSz="457200">
              <a:lnSpc>
                <a:spcPct val="95000"/>
              </a:lnSpc>
            </a:pPr>
            <a:r>
              <a:rPr lang="de-de" sz="1050" b="1">
                <a:solidFill>
                  <a:srgbClr val="2F2F2F"/>
                </a:solidFill>
                <a:cs typeface="Segoe UI Semibold" panose="020B0502040204020203" pitchFamily="34" charset="0"/>
              </a:rPr>
              <a:t>Fügen Sie die Absendersignatur ein.</a:t>
            </a:r>
            <a:endParaRPr lang="en-US" sz="1050">
              <a:solidFill>
                <a:srgbClr val="2F2F2F"/>
              </a:solidFill>
              <a:cs typeface="Segoe UI Semibold" panose="020B0502040204020203" pitchFamily="34" charset="0"/>
            </a:endParaRPr>
          </a:p>
        </p:txBody>
      </p:sp>
      <p:sp>
        <p:nvSpPr>
          <p:cNvPr id="35" name="TextBox 34">
            <a:extLst>
              <a:ext uri="{FF2B5EF4-FFF2-40B4-BE49-F238E27FC236}">
                <a16:creationId xmlns:a16="http://schemas.microsoft.com/office/drawing/2014/main" id="{F4FAEE89-DAF7-50D4-AF19-2BD104304279}"/>
              </a:ext>
            </a:extLst>
          </p:cNvPr>
          <p:cNvSpPr txBox="1">
            <a:spLocks noChangeAspect="1"/>
          </p:cNvSpPr>
          <p:nvPr/>
        </p:nvSpPr>
        <p:spPr>
          <a:xfrm>
            <a:off x="588263" y="5798605"/>
            <a:ext cx="293914" cy="293914"/>
          </a:xfrm>
          <a:prstGeom prst="rect">
            <a:avLst/>
          </a:prstGeom>
          <a:solidFill>
            <a:srgbClr val="FFFF00"/>
          </a:solidFill>
        </p:spPr>
        <p:txBody>
          <a:bodyPr wrap="square" rtlCol="0" anchor="ctr">
            <a:noAutofit/>
          </a:bodyPr>
          <a:lstStyle/>
          <a:p>
            <a:pPr algn="ctr" defTabSz="457200"/>
            <a:r>
              <a:rPr lang="de-de" sz="1600" b="1">
                <a:solidFill>
                  <a:prstClr val="black"/>
                </a:solidFill>
                <a:cs typeface="Segoe UI" panose="020B0502040204020203" pitchFamily="34" charset="0"/>
              </a:rPr>
              <a:t>8</a:t>
            </a:r>
          </a:p>
        </p:txBody>
      </p:sp>
      <p:sp>
        <p:nvSpPr>
          <p:cNvPr id="34" name="TextBox 33">
            <a:extLst>
              <a:ext uri="{FF2B5EF4-FFF2-40B4-BE49-F238E27FC236}">
                <a16:creationId xmlns:a16="http://schemas.microsoft.com/office/drawing/2014/main" id="{342322F5-0873-90DD-5492-FD1351C8A26F}"/>
              </a:ext>
            </a:extLst>
          </p:cNvPr>
          <p:cNvSpPr txBox="1"/>
          <p:nvPr/>
        </p:nvSpPr>
        <p:spPr>
          <a:xfrm>
            <a:off x="1031819" y="5796740"/>
            <a:ext cx="4071404" cy="307007"/>
          </a:xfrm>
          <a:prstGeom prst="rect">
            <a:avLst/>
          </a:prstGeom>
          <a:noFill/>
        </p:spPr>
        <p:txBody>
          <a:bodyPr wrap="square" lIns="0" tIns="0" rIns="0" bIns="0" rtlCol="0">
            <a:spAutoFit/>
          </a:bodyPr>
          <a:lstStyle/>
          <a:p>
            <a:pPr defTabSz="457200">
              <a:lnSpc>
                <a:spcPct val="95000"/>
              </a:lnSpc>
            </a:pPr>
            <a:r>
              <a:rPr lang="de-de" sz="1050" b="1">
                <a:solidFill>
                  <a:srgbClr val="2F2F2F"/>
                </a:solidFill>
                <a:cs typeface="Segoe UI Semibold" panose="020B0502040204020203" pitchFamily="34" charset="0"/>
              </a:rPr>
              <a:t>Fügen Sie Ihre Copyright- und Unternehmensinformationen sowie Links zu Datenschutzrichtlinien und Abmeldeoptionen ein.</a:t>
            </a:r>
            <a:endParaRPr lang="en-US" sz="1050">
              <a:solidFill>
                <a:srgbClr val="2F2F2F"/>
              </a:solidFill>
              <a:cs typeface="Segoe UI Semibold" panose="020B0502040204020203" pitchFamily="34" charset="0"/>
            </a:endParaRPr>
          </a:p>
        </p:txBody>
      </p:sp>
      <p:pic>
        <p:nvPicPr>
          <p:cNvPr id="16" name="Picture 6" descr="Eine Person, die mit einem Computer an einem Schreibtisch sitzt&#10;&#10;Automatisch generierte Bezeichnung">
            <a:extLst>
              <a:ext uri="{FF2B5EF4-FFF2-40B4-BE49-F238E27FC236}">
                <a16:creationId xmlns:a16="http://schemas.microsoft.com/office/drawing/2014/main" id="{088DE158-B622-B972-7D62-8C26E07298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1544" y="1080935"/>
            <a:ext cx="4118892" cy="469613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7" name="Connector: Elbow 16">
            <a:extLst>
              <a:ext uri="{FF2B5EF4-FFF2-40B4-BE49-F238E27FC236}">
                <a16:creationId xmlns:a16="http://schemas.microsoft.com/office/drawing/2014/main" id="{540BFED9-A3D9-FB91-A682-FC08F49FFE65}"/>
              </a:ext>
              <a:ext uri="{C183D7F6-B498-43B3-948B-1728B52AA6E4}">
                <adec:decorative xmlns:adec="http://schemas.microsoft.com/office/drawing/2017/decorative" val="1"/>
              </a:ext>
            </a:extLst>
          </p:cNvPr>
          <p:cNvCxnSpPr>
            <a:cxnSpLocks/>
          </p:cNvCxnSpPr>
          <p:nvPr/>
        </p:nvCxnSpPr>
        <p:spPr>
          <a:xfrm flipV="1">
            <a:off x="5165827" y="1307914"/>
            <a:ext cx="1939823" cy="252742"/>
          </a:xfrm>
          <a:prstGeom prst="bentConnector3">
            <a:avLst>
              <a:gd name="adj1" fmla="val 50000"/>
            </a:avLst>
          </a:prstGeom>
          <a:ln w="19050">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91D5622E-1F62-F420-5C1F-F289CD73075C}"/>
              </a:ext>
              <a:ext uri="{C183D7F6-B498-43B3-948B-1728B52AA6E4}">
                <adec:decorative xmlns:adec="http://schemas.microsoft.com/office/drawing/2017/decorative" val="1"/>
              </a:ext>
            </a:extLst>
          </p:cNvPr>
          <p:cNvCxnSpPr>
            <a:cxnSpLocks/>
          </p:cNvCxnSpPr>
          <p:nvPr/>
        </p:nvCxnSpPr>
        <p:spPr>
          <a:xfrm flipV="1">
            <a:off x="3049611" y="3094381"/>
            <a:ext cx="4056039" cy="127484"/>
          </a:xfrm>
          <a:prstGeom prst="bentConnector3">
            <a:avLst>
              <a:gd name="adj1" fmla="val 50000"/>
            </a:avLst>
          </a:prstGeom>
          <a:ln w="19050">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2BDB700C-5E84-1885-B29F-9A466A9A8850}"/>
              </a:ext>
              <a:ext uri="{C183D7F6-B498-43B3-948B-1728B52AA6E4}">
                <adec:decorative xmlns:adec="http://schemas.microsoft.com/office/drawing/2017/decorative" val="1"/>
              </a:ext>
            </a:extLst>
          </p:cNvPr>
          <p:cNvCxnSpPr>
            <a:cxnSpLocks/>
          </p:cNvCxnSpPr>
          <p:nvPr/>
        </p:nvCxnSpPr>
        <p:spPr>
          <a:xfrm flipV="1">
            <a:off x="4731026" y="3339106"/>
            <a:ext cx="2374624" cy="358090"/>
          </a:xfrm>
          <a:prstGeom prst="bentConnector3">
            <a:avLst>
              <a:gd name="adj1" fmla="val 56685"/>
            </a:avLst>
          </a:prstGeom>
          <a:ln w="19050">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2B8BD90D-B404-1726-8707-07C3FD2F28A0}"/>
              </a:ext>
              <a:ext uri="{C183D7F6-B498-43B3-948B-1728B52AA6E4}">
                <adec:decorative xmlns:adec="http://schemas.microsoft.com/office/drawing/2017/decorative" val="1"/>
              </a:ext>
            </a:extLst>
          </p:cNvPr>
          <p:cNvCxnSpPr>
            <a:cxnSpLocks/>
          </p:cNvCxnSpPr>
          <p:nvPr/>
        </p:nvCxnSpPr>
        <p:spPr>
          <a:xfrm>
            <a:off x="4367750" y="4359391"/>
            <a:ext cx="2737900" cy="556803"/>
          </a:xfrm>
          <a:prstGeom prst="bentConnector3">
            <a:avLst>
              <a:gd name="adj1" fmla="val 50000"/>
            </a:avLst>
          </a:prstGeom>
          <a:ln w="19050">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133E45DA-7A2B-DCEA-24D7-BE76EE8CD821}"/>
              </a:ext>
              <a:ext uri="{C183D7F6-B498-43B3-948B-1728B52AA6E4}">
                <adec:decorative xmlns:adec="http://schemas.microsoft.com/office/drawing/2017/decorative" val="1"/>
              </a:ext>
            </a:extLst>
          </p:cNvPr>
          <p:cNvCxnSpPr>
            <a:cxnSpLocks/>
          </p:cNvCxnSpPr>
          <p:nvPr/>
        </p:nvCxnSpPr>
        <p:spPr>
          <a:xfrm>
            <a:off x="4979924" y="5061993"/>
            <a:ext cx="2125726" cy="28301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22F160F-93E7-0E3E-EB69-33958F859656}"/>
              </a:ext>
              <a:ext uri="{C183D7F6-B498-43B3-948B-1728B52AA6E4}">
                <adec:decorative xmlns:adec="http://schemas.microsoft.com/office/drawing/2017/decorative" val="1"/>
              </a:ext>
            </a:extLst>
          </p:cNvPr>
          <p:cNvCxnSpPr>
            <a:cxnSpLocks/>
            <a:stCxn id="20" idx="3"/>
          </p:cNvCxnSpPr>
          <p:nvPr/>
        </p:nvCxnSpPr>
        <p:spPr>
          <a:xfrm flipV="1">
            <a:off x="3335382" y="5443113"/>
            <a:ext cx="3770268" cy="4113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4B1A642-10B8-3EAA-2430-2A72A4638E0D}"/>
              </a:ext>
              <a:ext uri="{C183D7F6-B498-43B3-948B-1728B52AA6E4}">
                <adec:decorative xmlns:adec="http://schemas.microsoft.com/office/drawing/2017/decorative" val="1"/>
              </a:ext>
            </a:extLst>
          </p:cNvPr>
          <p:cNvCxnSpPr>
            <a:cxnSpLocks/>
          </p:cNvCxnSpPr>
          <p:nvPr/>
        </p:nvCxnSpPr>
        <p:spPr>
          <a:xfrm flipV="1">
            <a:off x="5187827" y="5578389"/>
            <a:ext cx="1917823" cy="41350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975824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B9843A-8AE5-5F66-FFD2-B11B27B6D692}"/>
              </a:ext>
            </a:extLst>
          </p:cNvPr>
          <p:cNvSpPr>
            <a:spLocks noGrp="1"/>
          </p:cNvSpPr>
          <p:nvPr>
            <p:ph type="title" idx="4294967295"/>
          </p:nvPr>
        </p:nvSpPr>
        <p:spPr>
          <a:xfrm>
            <a:off x="541137" y="457200"/>
            <a:ext cx="6948488" cy="492443"/>
          </a:xfrm>
        </p:spPr>
        <p:txBody>
          <a:bodyPr>
            <a:noAutofit/>
          </a:bodyPr>
          <a:lstStyle/>
          <a:p>
            <a:r>
              <a:rPr lang="de-de" sz="3200" dirty="0">
                <a:cs typeface="Segoe UI"/>
              </a:rPr>
              <a:t>NIS2: die Verkaufschance für Partner</a:t>
            </a:r>
          </a:p>
        </p:txBody>
      </p:sp>
      <p:sp>
        <p:nvSpPr>
          <p:cNvPr id="7" name="Rectangle 6">
            <a:extLst>
              <a:ext uri="{FF2B5EF4-FFF2-40B4-BE49-F238E27FC236}">
                <a16:creationId xmlns:a16="http://schemas.microsoft.com/office/drawing/2014/main" id="{888D4912-1958-817F-6C85-7E3FDD6F770A}"/>
              </a:ext>
              <a:ext uri="{C183D7F6-B498-43B3-948B-1728B52AA6E4}">
                <adec:decorative xmlns:adec="http://schemas.microsoft.com/office/drawing/2017/decorative" val="1"/>
              </a:ext>
            </a:extLst>
          </p:cNvPr>
          <p:cNvSpPr/>
          <p:nvPr/>
        </p:nvSpPr>
        <p:spPr bwMode="auto">
          <a:xfrm>
            <a:off x="7184571" y="0"/>
            <a:ext cx="5007429"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 name="Text Placeholder 13">
            <a:extLst>
              <a:ext uri="{FF2B5EF4-FFF2-40B4-BE49-F238E27FC236}">
                <a16:creationId xmlns:a16="http://schemas.microsoft.com/office/drawing/2014/main" id="{6D9C86CF-09AE-8C59-DAFF-37CE04BF8A72}"/>
              </a:ext>
            </a:extLst>
          </p:cNvPr>
          <p:cNvSpPr>
            <a:spLocks noGrp="1"/>
          </p:cNvSpPr>
          <p:nvPr/>
        </p:nvSpPr>
        <p:spPr>
          <a:xfrm>
            <a:off x="541136" y="1551982"/>
            <a:ext cx="6512679" cy="5539978"/>
          </a:xfrm>
          <a:prstGeom prst="rect">
            <a:avLst/>
          </a:prstGeom>
        </p:spPr>
        <p:txBody>
          <a:bodyPr vert="horz" wrap="square" lIns="0" tIns="0" rIns="0" bIns="0" rtlCol="0"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400">
              <a:lnSpc>
                <a:spcPct val="90000"/>
              </a:lnSpc>
              <a:spcBef>
                <a:spcPts val="0"/>
              </a:spcBef>
              <a:buSzTx/>
              <a:buNone/>
              <a:defRPr/>
            </a:pPr>
            <a:r>
              <a:rPr kumimoji="0" lang="de-de" sz="1800" b="0" i="0" u="none" strike="noStrike" kern="1200" cap="none" spc="-20" normalizeH="0" noProof="0" dirty="0">
                <a:ln>
                  <a:noFill/>
                </a:ln>
                <a:solidFill>
                  <a:srgbClr val="8661C5"/>
                </a:solidFill>
                <a:effectLst/>
                <a:uLnTx/>
                <a:uFillTx/>
                <a:latin typeface="Calibri" panose="020F0502020204030204"/>
                <a:ea typeface="+mn-ea"/>
                <a:cs typeface="+mn-cs"/>
              </a:rPr>
              <a:t>Diese neue europäische Cybersicherheitsrichtlinie tritt im Oktober 2024 in Kraft. Viele Unternehmen werden sich an die neuen Maßnahmen halten müssen, was für Sie eine große Chance bedeutet, Bestands- und Neukunden dabei zu helfen, ihre Sicherheit zu modernisieren </a:t>
            </a:r>
            <a:r>
              <a:rPr kumimoji="0" lang="de-de" sz="1800" b="0" i="0" u="none" strike="noStrike" kern="1200" cap="none" spc="-20" normalizeH="0" noProof="0">
                <a:ln>
                  <a:noFill/>
                </a:ln>
                <a:solidFill>
                  <a:srgbClr val="8661C5"/>
                </a:solidFill>
                <a:effectLst/>
                <a:uLnTx/>
                <a:uFillTx/>
                <a:latin typeface="Calibri" panose="020F0502020204030204"/>
                <a:ea typeface="+mn-ea"/>
                <a:cs typeface="+mn-cs"/>
              </a:rPr>
              <a:t>und </a:t>
            </a:r>
            <a:br>
              <a:rPr kumimoji="0" lang="de-de" sz="1800" b="0" i="0" u="none" strike="noStrike" kern="1200" cap="none" spc="-20" normalizeH="0" noProof="0">
                <a:ln>
                  <a:noFill/>
                </a:ln>
                <a:solidFill>
                  <a:srgbClr val="8661C5"/>
                </a:solidFill>
                <a:effectLst/>
                <a:uLnTx/>
                <a:uFillTx/>
                <a:latin typeface="Calibri" panose="020F0502020204030204"/>
                <a:ea typeface="+mn-ea"/>
                <a:cs typeface="+mn-cs"/>
              </a:rPr>
            </a:br>
            <a:r>
              <a:rPr kumimoji="0" lang="de-de" sz="1800" b="0" i="0" u="none" strike="noStrike" kern="1200" cap="none" spc="-20" normalizeH="0" noProof="0">
                <a:ln>
                  <a:noFill/>
                </a:ln>
                <a:solidFill>
                  <a:srgbClr val="8661C5"/>
                </a:solidFill>
                <a:effectLst/>
                <a:uLnTx/>
                <a:uFillTx/>
                <a:latin typeface="Calibri" panose="020F0502020204030204"/>
                <a:ea typeface="+mn-ea"/>
                <a:cs typeface="+mn-cs"/>
              </a:rPr>
              <a:t>NIS2-konform </a:t>
            </a:r>
            <a:r>
              <a:rPr kumimoji="0" lang="de-de" sz="1800" b="0" i="0" u="none" strike="noStrike" kern="1200" cap="none" spc="-20" normalizeH="0" noProof="0" dirty="0">
                <a:ln>
                  <a:noFill/>
                </a:ln>
                <a:solidFill>
                  <a:srgbClr val="8661C5"/>
                </a:solidFill>
                <a:effectLst/>
                <a:uLnTx/>
                <a:uFillTx/>
                <a:latin typeface="Calibri" panose="020F0502020204030204"/>
                <a:ea typeface="+mn-ea"/>
                <a:cs typeface="+mn-cs"/>
              </a:rPr>
              <a:t>zu werden.</a:t>
            </a:r>
            <a:r>
              <a:rPr lang="de-de" sz="1800" spc="-20" dirty="0">
                <a:solidFill>
                  <a:srgbClr val="8661C5"/>
                </a:solidFill>
                <a:latin typeface="Calibri" panose="020F0502020204030204"/>
                <a:cs typeface="+mn-cs"/>
              </a:rPr>
              <a:t> Der Microsoft Security-Stack erfüllt </a:t>
            </a:r>
            <a:r>
              <a:rPr lang="de-de" sz="1800" spc="-20">
                <a:solidFill>
                  <a:srgbClr val="8661C5"/>
                </a:solidFill>
                <a:latin typeface="Calibri" panose="020F0502020204030204"/>
                <a:cs typeface="+mn-cs"/>
              </a:rPr>
              <a:t>mehr </a:t>
            </a:r>
            <a:br>
              <a:rPr lang="de-de" sz="1800" spc="-20">
                <a:solidFill>
                  <a:srgbClr val="8661C5"/>
                </a:solidFill>
                <a:latin typeface="Calibri" panose="020F0502020204030204"/>
                <a:cs typeface="+mn-cs"/>
              </a:rPr>
            </a:br>
            <a:r>
              <a:rPr lang="de-de" sz="1800" spc="-20">
                <a:solidFill>
                  <a:srgbClr val="8661C5"/>
                </a:solidFill>
                <a:latin typeface="Calibri" panose="020F0502020204030204"/>
                <a:cs typeface="+mn-cs"/>
              </a:rPr>
              <a:t>als </a:t>
            </a:r>
            <a:r>
              <a:rPr lang="de-de" sz="1800" spc="-20" dirty="0">
                <a:solidFill>
                  <a:srgbClr val="8661C5"/>
                </a:solidFill>
                <a:latin typeface="Calibri" panose="020F0502020204030204"/>
                <a:cs typeface="+mn-cs"/>
              </a:rPr>
              <a:t>nur einige, wenn nicht sogar alle NIS2-Ziele und -Prinzipien</a:t>
            </a:r>
            <a:r>
              <a:rPr lang="de-de" sz="1800" spc="-20">
                <a:solidFill>
                  <a:srgbClr val="8661C5"/>
                </a:solidFill>
                <a:latin typeface="Calibri" panose="020F0502020204030204"/>
                <a:cs typeface="+mn-cs"/>
              </a:rPr>
              <a:t>. </a:t>
            </a:r>
            <a:br>
              <a:rPr lang="de-de" sz="1800" spc="-20">
                <a:solidFill>
                  <a:srgbClr val="8661C5"/>
                </a:solidFill>
                <a:latin typeface="Calibri" panose="020F0502020204030204"/>
                <a:cs typeface="+mn-cs"/>
              </a:rPr>
            </a:br>
            <a:r>
              <a:rPr lang="de-de" sz="1800" spc="-20">
                <a:solidFill>
                  <a:srgbClr val="8661C5"/>
                </a:solidFill>
                <a:latin typeface="Calibri" panose="020F0502020204030204"/>
                <a:cs typeface="+mn-cs"/>
              </a:rPr>
              <a:t>Der </a:t>
            </a:r>
            <a:r>
              <a:rPr lang="de-de" sz="1800" spc="-20" dirty="0">
                <a:solidFill>
                  <a:srgbClr val="8661C5"/>
                </a:solidFill>
                <a:latin typeface="Calibri" panose="020F0502020204030204"/>
                <a:cs typeface="+mn-cs"/>
              </a:rPr>
              <a:t>gesamte Stack ist relevant und kann jede der Säulen unterstützen:</a:t>
            </a:r>
            <a:br>
              <a:rPr spc="-20"/>
            </a:br>
            <a:endParaRPr kumimoji="0" lang="en-US" sz="1800" b="1" i="0" u="none" strike="noStrike" kern="1200" cap="none" spc="-20" normalizeH="0" noProof="0" dirty="0">
              <a:ln>
                <a:noFill/>
              </a:ln>
              <a:solidFill>
                <a:prstClr val="black"/>
              </a:solidFill>
              <a:effectLst/>
              <a:uLnTx/>
              <a:uFillTx/>
              <a:latin typeface="Calibri" panose="020F0502020204030204"/>
              <a:ea typeface="+mn-ea"/>
              <a:cs typeface="+mn-cs"/>
            </a:endParaRPr>
          </a:p>
          <a:p>
            <a:pPr marL="347345" indent="-347345" algn="l" rtl="0" fontAlgn="base">
              <a:buFont typeface="Arial" panose="020B0604020202020204" pitchFamily="34" charset="0"/>
              <a:buChar char="•"/>
            </a:pPr>
            <a:r>
              <a:rPr lang="de-de" sz="1800" b="0" i="0" u="none" strike="noStrike" dirty="0">
                <a:solidFill>
                  <a:srgbClr val="000000"/>
                </a:solidFill>
                <a:effectLst/>
                <a:latin typeface="Segoe UI"/>
                <a:cs typeface="Segoe UI"/>
              </a:rPr>
              <a:t>Bedrohungsschutz</a:t>
            </a:r>
          </a:p>
          <a:p>
            <a:pPr marL="347345" indent="-347345" algn="l" rtl="0" fontAlgn="base">
              <a:buFont typeface="Arial" panose="020B0604020202020204" pitchFamily="34" charset="0"/>
              <a:buChar char="•"/>
            </a:pPr>
            <a:r>
              <a:rPr lang="de-de" sz="1800" dirty="0">
                <a:solidFill>
                  <a:srgbClr val="000000"/>
                </a:solidFill>
                <a:latin typeface="Segoe UI"/>
                <a:cs typeface="Segoe UI"/>
              </a:rPr>
              <a:t>Datensicherheit</a:t>
            </a:r>
          </a:p>
          <a:p>
            <a:pPr marL="347345" indent="-347345" algn="l" rtl="0" fontAlgn="base">
              <a:buFont typeface="Arial" panose="020B0604020202020204" pitchFamily="34" charset="0"/>
              <a:buChar char="•"/>
            </a:pPr>
            <a:r>
              <a:rPr lang="de-de" sz="1800" dirty="0">
                <a:solidFill>
                  <a:srgbClr val="000000"/>
                </a:solidFill>
                <a:latin typeface="Segoe UI"/>
                <a:cs typeface="Segoe UI"/>
              </a:rPr>
              <a:t>Sicherung der Produktivität</a:t>
            </a:r>
          </a:p>
          <a:p>
            <a:pPr marL="0" indent="0" algn="l" rtl="0" fontAlgn="base">
              <a:buNone/>
            </a:pPr>
            <a:endParaRPr lang="en-US" sz="1800" dirty="0">
              <a:solidFill>
                <a:srgbClr val="000000"/>
              </a:solidFill>
              <a:latin typeface="Segoe UI"/>
              <a:cs typeface="Segoe UI"/>
            </a:endParaRPr>
          </a:p>
          <a:p>
            <a:pPr marL="0" indent="0" algn="l" rtl="0" fontAlgn="base">
              <a:lnSpc>
                <a:spcPct val="90000"/>
              </a:lnSpc>
              <a:buNone/>
            </a:pPr>
            <a:r>
              <a:rPr lang="de-de" sz="1800">
                <a:solidFill>
                  <a:srgbClr val="8661C5"/>
                </a:solidFill>
                <a:latin typeface="Calibri" panose="020F0502020204030204"/>
                <a:cs typeface="+mn-cs"/>
              </a:rPr>
              <a:t>NIS2 ist ein einzigartiges, verkaufsförderndes Ereignis und stellt </a:t>
            </a:r>
            <a:br>
              <a:rPr lang="de-de" sz="1800">
                <a:solidFill>
                  <a:srgbClr val="8661C5"/>
                </a:solidFill>
                <a:latin typeface="Calibri" panose="020F0502020204030204"/>
                <a:cs typeface="+mn-cs"/>
              </a:rPr>
            </a:br>
            <a:r>
              <a:rPr lang="de-de" sz="1800">
                <a:solidFill>
                  <a:srgbClr val="8661C5"/>
                </a:solidFill>
                <a:latin typeface="Calibri" panose="020F0502020204030204"/>
                <a:cs typeface="+mn-cs"/>
              </a:rPr>
              <a:t>für Sie als Microsoft-Partner eine bedeutende Gelegenheit dar, </a:t>
            </a:r>
            <a:br>
              <a:rPr lang="de-de" sz="1800">
                <a:solidFill>
                  <a:srgbClr val="8661C5"/>
                </a:solidFill>
                <a:latin typeface="Calibri" panose="020F0502020204030204"/>
                <a:cs typeface="+mn-cs"/>
              </a:rPr>
            </a:br>
            <a:r>
              <a:rPr lang="de-de" sz="1800">
                <a:solidFill>
                  <a:srgbClr val="8661C5"/>
                </a:solidFill>
                <a:latin typeface="Calibri" panose="020F0502020204030204"/>
                <a:cs typeface="+mn-cs"/>
              </a:rPr>
              <a:t>eine proaktive Kampagne und ein Angebot für Kunden zu erstellen. Dabei geht es darum, wie Sie ihnen helfen können, sich auf NIS2 vorzubereiten, und zwar auf der Grundlage Ihres Alleinstellungs-merkmals auf dem Markt, d. h. Beratungsdienste für Datensicherheit, Überwachung rund um die Uhr usw. </a:t>
            </a:r>
            <a:endParaRPr lang="de-de" sz="1800" dirty="0">
              <a:solidFill>
                <a:srgbClr val="8661C5"/>
              </a:solidFill>
              <a:latin typeface="Calibri" panose="020F0502020204030204"/>
              <a:cs typeface="+mn-cs"/>
            </a:endParaRPr>
          </a:p>
        </p:txBody>
      </p:sp>
      <p:sp>
        <p:nvSpPr>
          <p:cNvPr id="4" name="Title 2">
            <a:extLst>
              <a:ext uri="{FF2B5EF4-FFF2-40B4-BE49-F238E27FC236}">
                <a16:creationId xmlns:a16="http://schemas.microsoft.com/office/drawing/2014/main" id="{EAEC9763-551F-1CC0-9770-0E50B4F1BBFD}"/>
              </a:ext>
            </a:extLst>
          </p:cNvPr>
          <p:cNvSpPr txBox="1">
            <a:spLocks/>
          </p:cNvSpPr>
          <p:nvPr/>
        </p:nvSpPr>
        <p:spPr>
          <a:xfrm>
            <a:off x="7895645" y="716223"/>
            <a:ext cx="4226686" cy="2123658"/>
          </a:xfrm>
          <a:prstGeom prst="rect">
            <a:avLst/>
          </a:prstGeom>
        </p:spPr>
        <p:txBody>
          <a:bodyPr vert="horz" wrap="square" lIns="0" tIns="0" rIns="0" bIns="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kumimoji="0" lang="de-de" sz="2200" b="0" i="0" u="none" strike="noStrike" kern="1200" cap="none" spc="-50" normalizeH="0" noProof="0" dirty="0">
                <a:ln w="3175">
                  <a:noFill/>
                </a:ln>
                <a:solidFill>
                  <a:srgbClr val="0078D4"/>
                </a:solidFill>
                <a:effectLst/>
                <a:uLnTx/>
                <a:uFillTx/>
                <a:latin typeface="Segoe UI Semibold"/>
                <a:ea typeface="+mj-lt"/>
                <a:cs typeface="Segoe UI Semibold"/>
              </a:rPr>
              <a:t>Starten Sie eine Kampagne</a:t>
            </a:r>
            <a:r>
              <a:rPr kumimoji="0" lang="de-de" sz="2200" b="0" i="0" u="none" strike="noStrike" kern="1200" cap="none" spc="-50" normalizeH="0" noProof="0">
                <a:ln w="3175">
                  <a:noFill/>
                </a:ln>
                <a:solidFill>
                  <a:srgbClr val="0078D4"/>
                </a:solidFill>
                <a:effectLst/>
                <a:uLnTx/>
                <a:uFillTx/>
                <a:latin typeface="Segoe UI Semibold"/>
                <a:ea typeface="+mj-lt"/>
                <a:cs typeface="Segoe UI Semibold"/>
              </a:rPr>
              <a:t>, </a:t>
            </a:r>
            <a:br>
              <a:rPr kumimoji="0" lang="de-de" sz="2200" b="0" i="0" u="none" strike="noStrike" kern="1200" cap="none" spc="-50" normalizeH="0" noProof="0">
                <a:ln w="3175">
                  <a:noFill/>
                </a:ln>
                <a:solidFill>
                  <a:srgbClr val="0078D4"/>
                </a:solidFill>
                <a:effectLst/>
                <a:uLnTx/>
                <a:uFillTx/>
                <a:latin typeface="Segoe UI Semibold"/>
                <a:ea typeface="+mj-lt"/>
                <a:cs typeface="Segoe UI Semibold"/>
              </a:rPr>
            </a:br>
            <a:r>
              <a:rPr kumimoji="0" lang="de-de" sz="2200" b="0" i="0" u="none" strike="noStrike" kern="1200" cap="none" spc="-50" normalizeH="0" noProof="0">
                <a:ln w="3175">
                  <a:noFill/>
                </a:ln>
                <a:solidFill>
                  <a:srgbClr val="0078D4"/>
                </a:solidFill>
                <a:effectLst/>
                <a:uLnTx/>
                <a:uFillTx/>
                <a:latin typeface="Segoe UI Semibold"/>
                <a:ea typeface="+mj-lt"/>
                <a:cs typeface="Segoe UI Semibold"/>
              </a:rPr>
              <a:t>um </a:t>
            </a:r>
            <a:r>
              <a:rPr kumimoji="0" lang="de-de" sz="2200" b="0" i="0" u="none" strike="noStrike" kern="1200" cap="none" spc="-50" normalizeH="0" noProof="0" dirty="0">
                <a:ln w="3175">
                  <a:noFill/>
                </a:ln>
                <a:solidFill>
                  <a:srgbClr val="0078D4"/>
                </a:solidFill>
                <a:effectLst/>
                <a:uLnTx/>
                <a:uFillTx/>
                <a:latin typeface="Segoe UI Semibold"/>
                <a:ea typeface="+mj-lt"/>
                <a:cs typeface="Segoe UI Semibold"/>
              </a:rPr>
              <a:t>den Bekanntheitsgrad bei Kunden zu </a:t>
            </a:r>
            <a:r>
              <a:rPr kumimoji="0" lang="de-de" sz="2200" b="0" i="0" u="none" strike="noStrike" kern="1200" cap="none" spc="-50" normalizeH="0" noProof="0" dirty="0">
                <a:ln w="3175">
                  <a:noFill/>
                </a:ln>
                <a:solidFill>
                  <a:srgbClr val="0078D4"/>
                </a:solidFill>
                <a:effectLst/>
                <a:uLnTx/>
                <a:uFillTx/>
                <a:latin typeface="Segoe UI Semibold"/>
                <a:ea typeface="+mj-lt"/>
                <a:cs typeface="Segoe UI"/>
              </a:rPr>
              <a:t>steigern</a:t>
            </a:r>
            <a:r>
              <a:rPr kumimoji="0" lang="de-de" sz="2200" b="0" i="0" u="none" strike="noStrike" kern="1200" cap="none" spc="-50" normalizeH="0" noProof="0" dirty="0">
                <a:ln w="3175">
                  <a:noFill/>
                </a:ln>
                <a:solidFill>
                  <a:srgbClr val="0078D4"/>
                </a:solidFill>
                <a:effectLst/>
                <a:uLnTx/>
                <a:uFillTx/>
                <a:latin typeface="Segoe UI Semibold"/>
                <a:ea typeface="+mn-ea"/>
                <a:cs typeface="Segoe UI"/>
              </a:rPr>
              <a:t>, Leads zu generieren und Verkaufschancen zu initiieren, indem Sie NIS2 als entscheidenden Hebel einsetzen.</a:t>
            </a:r>
            <a:endParaRPr kumimoji="0" lang="en-US" sz="2200" b="0" i="0" u="none" strike="noStrike" kern="1200" cap="none" spc="-50" normalizeH="0" noProof="0" dirty="0">
              <a:ln w="3175">
                <a:noFill/>
              </a:ln>
              <a:solidFill>
                <a:srgbClr val="0078D4"/>
              </a:solidFill>
              <a:effectLst/>
              <a:uLnTx/>
              <a:uFillTx/>
              <a:latin typeface="Segoe UI Semibold"/>
              <a:ea typeface="+mn-ea"/>
              <a:cs typeface="Segoe UI" pitchFamily="34" charset="0"/>
            </a:endParaRPr>
          </a:p>
        </p:txBody>
      </p:sp>
      <p:sp>
        <p:nvSpPr>
          <p:cNvPr id="5" name="Text Placeholder 4">
            <a:extLst>
              <a:ext uri="{FF2B5EF4-FFF2-40B4-BE49-F238E27FC236}">
                <a16:creationId xmlns:a16="http://schemas.microsoft.com/office/drawing/2014/main" id="{DE35FFE3-5CAD-7A3A-CB2F-183F734285A2}"/>
              </a:ext>
            </a:extLst>
          </p:cNvPr>
          <p:cNvSpPr txBox="1">
            <a:spLocks/>
          </p:cNvSpPr>
          <p:nvPr/>
        </p:nvSpPr>
        <p:spPr>
          <a:xfrm>
            <a:off x="7895645" y="3254464"/>
            <a:ext cx="4104766" cy="3009982"/>
          </a:xfrm>
          <a:prstGeom prst="rect">
            <a:avLst/>
          </a:prstGeom>
        </p:spPr>
        <p:txBody>
          <a:bodyPr lIns="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0"/>
              </a:spcBef>
              <a:spcAft>
                <a:spcPts val="1200"/>
              </a:spcAft>
              <a:defRPr/>
            </a:pPr>
            <a:r>
              <a:rPr lang="de-de" sz="1600" dirty="0">
                <a:solidFill>
                  <a:schemeClr val="tx1"/>
                </a:solidFill>
                <a:latin typeface="Segoe UI"/>
                <a:cs typeface="Segoe UI"/>
              </a:rPr>
              <a:t>Helfen Sie Ihren Kunden, eine solide Cybersicherheitsbasis aufzubauen </a:t>
            </a:r>
            <a:r>
              <a:rPr lang="de-de" sz="1600">
                <a:solidFill>
                  <a:schemeClr val="tx1"/>
                </a:solidFill>
                <a:latin typeface="Segoe UI"/>
                <a:cs typeface="Segoe UI"/>
              </a:rPr>
              <a:t>und </a:t>
            </a:r>
            <a:br>
              <a:rPr lang="de-de" sz="1600">
                <a:solidFill>
                  <a:schemeClr val="tx1"/>
                </a:solidFill>
                <a:latin typeface="Segoe UI"/>
                <a:cs typeface="Segoe UI"/>
              </a:rPr>
            </a:br>
            <a:r>
              <a:rPr lang="de-de" sz="1600">
                <a:solidFill>
                  <a:schemeClr val="tx1"/>
                </a:solidFill>
                <a:latin typeface="Segoe UI"/>
                <a:cs typeface="Segoe UI"/>
              </a:rPr>
              <a:t>sich </a:t>
            </a:r>
            <a:r>
              <a:rPr lang="de-de" sz="1600" dirty="0">
                <a:solidFill>
                  <a:schemeClr val="tx1"/>
                </a:solidFill>
                <a:latin typeface="Segoe UI"/>
                <a:cs typeface="Segoe UI"/>
              </a:rPr>
              <a:t>auf die Einhaltung der NIS2-Richtlinie vorzubereiten, indem Sie ein Bewusstsein dafür schaffen, wie Sie als Microsoft-Partner, Ihre Dienste und unsere Sicherheitslösungen diesen Weg unterstützen können. </a:t>
            </a:r>
            <a:br/>
            <a:br/>
            <a:r>
              <a:rPr kumimoji="0" lang="de-de" sz="1600" b="0" i="0" u="none" strike="noStrike" kern="1200" cap="none" spc="0" normalizeH="0" baseline="0" noProof="0" dirty="0">
                <a:ln>
                  <a:noFill/>
                </a:ln>
                <a:solidFill>
                  <a:schemeClr val="tx1"/>
                </a:solidFill>
                <a:effectLst/>
                <a:uLnTx/>
                <a:uFillTx/>
                <a:latin typeface="Segoe UI"/>
                <a:ea typeface="+mn-ea"/>
                <a:cs typeface="Segoe UI"/>
              </a:rPr>
              <a:t>Nutzen Sie diesen Leitfaden und die dazugehörigen Materialien,</a:t>
            </a:r>
            <a:r>
              <a:rPr lang="de-de" sz="1600" dirty="0">
                <a:solidFill>
                  <a:schemeClr val="tx1"/>
                </a:solidFill>
                <a:latin typeface="Segoe UI"/>
                <a:cs typeface="Segoe UI"/>
              </a:rPr>
              <a:t> </a:t>
            </a:r>
            <a:r>
              <a:rPr kumimoji="0" lang="de-de" sz="1600" b="0" i="0" u="none" strike="noStrike" kern="1200" cap="none" spc="0" normalizeH="0" baseline="0" noProof="0" dirty="0">
                <a:ln>
                  <a:noFill/>
                </a:ln>
                <a:solidFill>
                  <a:schemeClr val="tx1"/>
                </a:solidFill>
                <a:effectLst/>
                <a:uLnTx/>
                <a:uFillTx/>
                <a:latin typeface="Segoe UI"/>
                <a:ea typeface="+mn-ea"/>
                <a:cs typeface="Segoe UI"/>
              </a:rPr>
              <a:t>um Ihre Marketingkampagne</a:t>
            </a:r>
            <a:r>
              <a:rPr lang="de-de" sz="1600" dirty="0">
                <a:solidFill>
                  <a:schemeClr val="tx1"/>
                </a:solidFill>
                <a:latin typeface="Segoe UI"/>
                <a:cs typeface="Segoe UI"/>
              </a:rPr>
              <a:t> </a:t>
            </a:r>
            <a:r>
              <a:rPr kumimoji="0" lang="de-de" sz="1600" b="0" i="0" u="none" strike="noStrike" kern="1200" cap="none" spc="0" normalizeH="0" baseline="0" noProof="0" dirty="0">
                <a:ln>
                  <a:noFill/>
                </a:ln>
                <a:solidFill>
                  <a:schemeClr val="tx1"/>
                </a:solidFill>
                <a:effectLst/>
                <a:uLnTx/>
                <a:uFillTx/>
                <a:latin typeface="Segoe UI"/>
                <a:ea typeface="+mn-ea"/>
                <a:cs typeface="Segoe UI"/>
              </a:rPr>
              <a:t>und Ihren Verkaufstrichter zu erstellen, der die Vorteile</a:t>
            </a:r>
            <a:r>
              <a:rPr lang="de-de" sz="1600" dirty="0">
                <a:solidFill>
                  <a:schemeClr val="tx1"/>
                </a:solidFill>
                <a:latin typeface="Segoe UI"/>
                <a:cs typeface="Segoe UI"/>
              </a:rPr>
              <a:t> </a:t>
            </a:r>
            <a:r>
              <a:rPr kumimoji="0" lang="de-de" sz="1600" b="0" i="0" u="none" strike="noStrike" kern="1200" cap="none" spc="0" normalizeH="0" baseline="0" noProof="0" dirty="0">
                <a:ln>
                  <a:noFill/>
                </a:ln>
                <a:solidFill>
                  <a:schemeClr val="tx1"/>
                </a:solidFill>
                <a:effectLst/>
                <a:uLnTx/>
                <a:uFillTx/>
                <a:latin typeface="Segoe UI"/>
                <a:ea typeface="+mn-ea"/>
                <a:cs typeface="Segoe UI"/>
              </a:rPr>
              <a:t>von Microsoft Security auf </a:t>
            </a:r>
            <a:r>
              <a:rPr kumimoji="0" lang="de-de" sz="1600" b="0" i="0" u="none" strike="noStrike" kern="1200" cap="none" spc="0" normalizeH="0" baseline="0" noProof="0">
                <a:ln>
                  <a:noFill/>
                </a:ln>
                <a:solidFill>
                  <a:schemeClr val="tx1"/>
                </a:solidFill>
                <a:effectLst/>
                <a:uLnTx/>
                <a:uFillTx/>
                <a:latin typeface="Segoe UI"/>
                <a:ea typeface="+mn-ea"/>
                <a:cs typeface="Segoe UI"/>
              </a:rPr>
              <a:t>dem </a:t>
            </a:r>
            <a:br>
              <a:rPr kumimoji="0" lang="de-de" sz="1600" b="0" i="0" u="none" strike="noStrike" kern="1200" cap="none" spc="0" normalizeH="0" baseline="0" noProof="0">
                <a:ln>
                  <a:noFill/>
                </a:ln>
                <a:solidFill>
                  <a:schemeClr val="tx1"/>
                </a:solidFill>
                <a:effectLst/>
                <a:uLnTx/>
                <a:uFillTx/>
                <a:latin typeface="Segoe UI"/>
                <a:ea typeface="+mn-ea"/>
                <a:cs typeface="Segoe UI"/>
              </a:rPr>
            </a:br>
            <a:r>
              <a:rPr kumimoji="0" lang="de-de" sz="1600" b="0" i="0" u="none" strike="noStrike" kern="1200" cap="none" spc="0" normalizeH="0" baseline="0" noProof="0">
                <a:ln>
                  <a:noFill/>
                </a:ln>
                <a:solidFill>
                  <a:schemeClr val="tx1"/>
                </a:solidFill>
                <a:effectLst/>
                <a:uLnTx/>
                <a:uFillTx/>
                <a:latin typeface="Segoe UI"/>
                <a:ea typeface="+mn-ea"/>
                <a:cs typeface="Segoe UI"/>
              </a:rPr>
              <a:t>Weg </a:t>
            </a:r>
            <a:r>
              <a:rPr kumimoji="0" lang="de-de" sz="1600" b="0" i="0" u="none" strike="noStrike" kern="1200" cap="none" spc="0" normalizeH="0" baseline="0" noProof="0" dirty="0">
                <a:ln>
                  <a:noFill/>
                </a:ln>
                <a:solidFill>
                  <a:schemeClr val="tx1"/>
                </a:solidFill>
                <a:effectLst/>
                <a:uLnTx/>
                <a:uFillTx/>
                <a:latin typeface="Segoe UI"/>
                <a:ea typeface="+mn-ea"/>
                <a:cs typeface="Segoe UI"/>
              </a:rPr>
              <a:t>zur NIS2-Konformität hervorhebt.</a:t>
            </a:r>
            <a:endParaRPr lang="en-US" sz="1600" dirty="0">
              <a:solidFill>
                <a:schemeClr val="tx1"/>
              </a:solidFill>
              <a:latin typeface="Segoe UI"/>
              <a:cs typeface="Segoe UI"/>
            </a:endParaRPr>
          </a:p>
          <a:p>
            <a:pPr marL="0" marR="0" lvl="0" indent="0" algn="l" defTabSz="932742">
              <a:lnSpc>
                <a:spcPct val="90000"/>
              </a:lnSpc>
              <a:spcBef>
                <a:spcPts val="0"/>
              </a:spcBef>
              <a:spcAft>
                <a:spcPts val="1200"/>
              </a:spcAft>
              <a:buClrTx/>
              <a:buFont typeface="Wingdings" panose="05000000000000000000" pitchFamily="2" charset="2"/>
              <a:buNone/>
              <a:tabLst/>
              <a:defRPr/>
            </a:pPr>
            <a:endParaRPr lang="en-US" sz="1600" b="0" i="0" u="none" strike="noStrike" kern="1200" cap="none" spc="0" normalizeH="0" baseline="0" noProof="0" dirty="0">
              <a:ln>
                <a:noFill/>
              </a:ln>
              <a:solidFill>
                <a:srgbClr val="000000"/>
              </a:solidFill>
              <a:effectLst/>
              <a:uLnTx/>
              <a:uFillTx/>
              <a:latin typeface="Segoe UI"/>
              <a:cs typeface="Segoe UI"/>
            </a:endParaRPr>
          </a:p>
        </p:txBody>
      </p:sp>
    </p:spTree>
    <p:extLst>
      <p:ext uri="{BB962C8B-B14F-4D97-AF65-F5344CB8AC3E}">
        <p14:creationId xmlns:p14="http://schemas.microsoft.com/office/powerpoint/2010/main" val="255384312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03A58-8F02-754C-AD45-8136295694EC}"/>
              </a:ext>
            </a:extLst>
          </p:cNvPr>
          <p:cNvSpPr>
            <a:spLocks noGrp="1"/>
          </p:cNvSpPr>
          <p:nvPr>
            <p:ph type="title"/>
          </p:nvPr>
        </p:nvSpPr>
        <p:spPr>
          <a:xfrm>
            <a:off x="588263" y="464895"/>
            <a:ext cx="11986914" cy="538609"/>
          </a:xfrm>
        </p:spPr>
        <p:txBody>
          <a:bodyPr/>
          <a:lstStyle/>
          <a:p>
            <a:r>
              <a:rPr lang="de-de" sz="3500" dirty="0"/>
              <a:t>Übersicht über die Kampagne zur Nachfragegenerierung</a:t>
            </a:r>
          </a:p>
        </p:txBody>
      </p:sp>
      <p:sp>
        <p:nvSpPr>
          <p:cNvPr id="4" name="TextBox 3">
            <a:extLst>
              <a:ext uri="{FF2B5EF4-FFF2-40B4-BE49-F238E27FC236}">
                <a16:creationId xmlns:a16="http://schemas.microsoft.com/office/drawing/2014/main" id="{E98E2877-920C-7915-1E8A-759B6ADE189D}"/>
              </a:ext>
            </a:extLst>
          </p:cNvPr>
          <p:cNvSpPr txBox="1"/>
          <p:nvPr/>
        </p:nvSpPr>
        <p:spPr>
          <a:xfrm>
            <a:off x="584199" y="1632533"/>
            <a:ext cx="5320212" cy="1077218"/>
          </a:xfrm>
          <a:prstGeom prst="rect">
            <a:avLst/>
          </a:prstGeom>
          <a:noFill/>
        </p:spPr>
        <p:txBody>
          <a:bodyPr wrap="square" lIns="0" tIns="0" rIns="0" bIns="0" rtlCol="0">
            <a:spAutoFit/>
          </a:bodyPr>
          <a:lstStyle/>
          <a:p>
            <a:pPr algn="l"/>
            <a:r>
              <a:rPr lang="de-de" sz="1400" dirty="0"/>
              <a:t>Erstellen Sie eine Pipeline mit qualifizierten Interessenten, und steigern Sie das Interesse an Ihrem Service oder Ihrer Lösung in Verbindung mit NIS2. Nutzen Sie Zielgruppenadressierung und Nachrichtenanleitungen, Kampagnenverlauf, Ressourcenvorlagen, Aktivierungs-Checkliste und Zeitplan, um neue Leads zu generieren. </a:t>
            </a:r>
          </a:p>
        </p:txBody>
      </p:sp>
      <p:sp>
        <p:nvSpPr>
          <p:cNvPr id="5" name="TextBox 4">
            <a:extLst>
              <a:ext uri="{FF2B5EF4-FFF2-40B4-BE49-F238E27FC236}">
                <a16:creationId xmlns:a16="http://schemas.microsoft.com/office/drawing/2014/main" id="{A0D5B203-2539-9645-B159-329345F67A01}"/>
              </a:ext>
            </a:extLst>
          </p:cNvPr>
          <p:cNvSpPr txBox="1"/>
          <p:nvPr/>
        </p:nvSpPr>
        <p:spPr>
          <a:xfrm>
            <a:off x="1412152" y="4452389"/>
            <a:ext cx="1595437" cy="309958"/>
          </a:xfrm>
          <a:prstGeom prst="rect">
            <a:avLst/>
          </a:prstGeom>
          <a:solidFill>
            <a:srgbClr val="0078D4"/>
          </a:solidFill>
        </p:spPr>
        <p:txBody>
          <a:bodyPr wrap="square" lIns="90000" tIns="46800" rIns="90000" bIns="46800" rtlCol="0" anchor="b">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srgbClr val="FFFFFF"/>
                </a:solidFill>
                <a:effectLst/>
                <a:uLnTx/>
                <a:uFillTx/>
                <a:latin typeface="Segoe UI Semibold"/>
                <a:ea typeface="+mn-ea"/>
                <a:cs typeface="+mn-cs"/>
              </a:rPr>
              <a:t>Anvisieren</a:t>
            </a:r>
          </a:p>
        </p:txBody>
      </p:sp>
      <p:sp>
        <p:nvSpPr>
          <p:cNvPr id="19" name="TextBox 18">
            <a:extLst>
              <a:ext uri="{FF2B5EF4-FFF2-40B4-BE49-F238E27FC236}">
                <a16:creationId xmlns:a16="http://schemas.microsoft.com/office/drawing/2014/main" id="{0465F5B4-F20C-4841-8DBF-8F134BE149C0}"/>
              </a:ext>
            </a:extLst>
          </p:cNvPr>
          <p:cNvSpPr txBox="1"/>
          <p:nvPr/>
        </p:nvSpPr>
        <p:spPr>
          <a:xfrm>
            <a:off x="1412152" y="4773721"/>
            <a:ext cx="1595438" cy="1934450"/>
          </a:xfrm>
          <a:prstGeom prst="rect">
            <a:avLst/>
          </a:prstGeom>
          <a:solidFill>
            <a:schemeClr val="bg2"/>
          </a:solidFill>
        </p:spPr>
        <p:txBody>
          <a:bodyPr wrap="square" lIns="90000" tIns="46800" rIns="0" bIns="46800" rtlCol="0" anchor="t">
            <a:noAutofit/>
          </a:bodyPr>
          <a:lstStyle/>
          <a:p>
            <a:pPr defTabSz="914367">
              <a:defRPr/>
            </a:pPr>
            <a:r>
              <a:rPr lang="de-de" sz="1000" spc="-20" dirty="0">
                <a:solidFill>
                  <a:srgbClr val="000000"/>
                </a:solidFill>
              </a:rPr>
              <a:t>Bauen Sie </a:t>
            </a:r>
            <a:r>
              <a:rPr lang="de-de" sz="1000" spc="-20">
                <a:solidFill>
                  <a:srgbClr val="000000"/>
                </a:solidFill>
              </a:rPr>
              <a:t>eine Pipeline </a:t>
            </a:r>
            <a:br>
              <a:rPr lang="de-de" sz="1000" spc="-20">
                <a:solidFill>
                  <a:srgbClr val="000000"/>
                </a:solidFill>
              </a:rPr>
            </a:br>
            <a:r>
              <a:rPr lang="de-de" sz="1000" spc="-20">
                <a:solidFill>
                  <a:srgbClr val="000000"/>
                </a:solidFill>
              </a:rPr>
              <a:t>auf</a:t>
            </a:r>
            <a:r>
              <a:rPr lang="de-de" sz="1000" spc="-20" dirty="0">
                <a:solidFill>
                  <a:srgbClr val="000000"/>
                </a:solidFill>
              </a:rPr>
              <a:t>, </a:t>
            </a:r>
            <a:r>
              <a:rPr lang="de-de" sz="1000" spc="-20">
                <a:solidFill>
                  <a:srgbClr val="000000"/>
                </a:solidFill>
              </a:rPr>
              <a:t>indem Sie </a:t>
            </a:r>
            <a:r>
              <a:rPr lang="de-de" sz="1000" spc="-20" dirty="0">
                <a:solidFill>
                  <a:srgbClr val="000000"/>
                </a:solidFill>
              </a:rPr>
              <a:t>hochwertige Zielkunden </a:t>
            </a:r>
            <a:r>
              <a:rPr lang="de-de" sz="1000" spc="-20">
                <a:solidFill>
                  <a:srgbClr val="000000"/>
                </a:solidFill>
              </a:rPr>
              <a:t>ermitteln </a:t>
            </a:r>
            <a:br>
              <a:rPr lang="de-de" sz="1000" spc="-20">
                <a:solidFill>
                  <a:srgbClr val="000000"/>
                </a:solidFill>
              </a:rPr>
            </a:br>
            <a:r>
              <a:rPr lang="de-de" sz="1000" spc="-20">
                <a:solidFill>
                  <a:srgbClr val="000000"/>
                </a:solidFill>
              </a:rPr>
              <a:t>und mit vorrangigen </a:t>
            </a:r>
            <a:r>
              <a:rPr lang="de-de" sz="1000" spc="-20" dirty="0">
                <a:solidFill>
                  <a:srgbClr val="000000"/>
                </a:solidFill>
              </a:rPr>
              <a:t>Interessenten </a:t>
            </a:r>
            <a:r>
              <a:rPr lang="de-de" sz="1000" spc="-20">
                <a:solidFill>
                  <a:srgbClr val="000000"/>
                </a:solidFill>
              </a:rPr>
              <a:t>kombinieren. </a:t>
            </a:r>
            <a:r>
              <a:rPr lang="de-de" sz="1000">
                <a:solidFill>
                  <a:srgbClr val="000000"/>
                </a:solidFill>
              </a:rPr>
              <a:t>Die NIS2 wird für 18 Branchen </a:t>
            </a:r>
            <a:r>
              <a:rPr lang="de-de" sz="1000" dirty="0">
                <a:solidFill>
                  <a:srgbClr val="000000"/>
                </a:solidFill>
              </a:rPr>
              <a:t>gelten</a:t>
            </a:r>
            <a:r>
              <a:rPr lang="de-de" sz="1000">
                <a:solidFill>
                  <a:srgbClr val="000000"/>
                </a:solidFill>
              </a:rPr>
              <a:t>, </a:t>
            </a:r>
            <a:br>
              <a:rPr lang="de-de" sz="1000">
                <a:solidFill>
                  <a:srgbClr val="000000"/>
                </a:solidFill>
              </a:rPr>
            </a:br>
            <a:r>
              <a:rPr lang="de-de" sz="1000">
                <a:solidFill>
                  <a:srgbClr val="000000"/>
                </a:solidFill>
              </a:rPr>
              <a:t>und </a:t>
            </a:r>
            <a:r>
              <a:rPr lang="de-de" sz="1000" dirty="0">
                <a:solidFill>
                  <a:srgbClr val="000000"/>
                </a:solidFill>
              </a:rPr>
              <a:t>diese </a:t>
            </a:r>
            <a:r>
              <a:rPr lang="de-de" sz="1000">
                <a:solidFill>
                  <a:srgbClr val="000000"/>
                </a:solidFill>
              </a:rPr>
              <a:t>sind ein </a:t>
            </a:r>
            <a:br>
              <a:rPr lang="de-de" sz="1000">
                <a:solidFill>
                  <a:srgbClr val="000000"/>
                </a:solidFill>
              </a:rPr>
            </a:br>
            <a:r>
              <a:rPr lang="de-de" sz="1000">
                <a:solidFill>
                  <a:srgbClr val="000000"/>
                </a:solidFill>
              </a:rPr>
              <a:t>guter </a:t>
            </a:r>
            <a:r>
              <a:rPr lang="de-de" sz="1000" dirty="0">
                <a:solidFill>
                  <a:srgbClr val="000000"/>
                </a:solidFill>
              </a:rPr>
              <a:t>Anfang </a:t>
            </a:r>
          </a:p>
        </p:txBody>
      </p:sp>
      <p:cxnSp>
        <p:nvCxnSpPr>
          <p:cNvPr id="20" name="Elbow Connector 19">
            <a:extLst>
              <a:ext uri="{FF2B5EF4-FFF2-40B4-BE49-F238E27FC236}">
                <a16:creationId xmlns:a16="http://schemas.microsoft.com/office/drawing/2014/main" id="{0A63AB03-2992-8375-024B-1AEC41E52412}"/>
              </a:ext>
              <a:ext uri="{C183D7F6-B498-43B3-948B-1728B52AA6E4}">
                <adec:decorative xmlns:adec="http://schemas.microsoft.com/office/drawing/2017/decorative" val="1"/>
              </a:ext>
            </a:extLst>
          </p:cNvPr>
          <p:cNvCxnSpPr>
            <a:stCxn id="5" idx="3"/>
            <a:endCxn id="34" idx="1"/>
          </p:cNvCxnSpPr>
          <p:nvPr/>
        </p:nvCxnSpPr>
        <p:spPr>
          <a:xfrm flipV="1">
            <a:off x="3007589" y="4002038"/>
            <a:ext cx="290514" cy="605330"/>
          </a:xfrm>
          <a:prstGeom prst="bentConnector3">
            <a:avLst/>
          </a:prstGeom>
          <a:ln w="25400">
            <a:gradFill>
              <a:gsLst>
                <a:gs pos="0">
                  <a:srgbClr val="0078D4"/>
                </a:gs>
                <a:gs pos="100000">
                  <a:srgbClr val="405990"/>
                </a:gs>
              </a:gsLst>
              <a:lin ang="5400000" scaled="1"/>
            </a:gra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9064EAA-223F-7540-8C43-86099A823A94}"/>
              </a:ext>
            </a:extLst>
          </p:cNvPr>
          <p:cNvSpPr txBox="1"/>
          <p:nvPr/>
        </p:nvSpPr>
        <p:spPr>
          <a:xfrm>
            <a:off x="9277475" y="1571972"/>
            <a:ext cx="1595438" cy="1411286"/>
          </a:xfrm>
          <a:prstGeom prst="rect">
            <a:avLst/>
          </a:prstGeom>
          <a:solidFill>
            <a:srgbClr val="E7EFFF"/>
          </a:solidFill>
        </p:spPr>
        <p:txBody>
          <a:bodyPr wrap="square" lIns="90000" tIns="46800" rIns="90000" bIns="46800" rtlCol="0" anchor="t">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000" i="0" u="none" strike="noStrike" kern="0" cap="none" spc="0" normalizeH="0" baseline="0" noProof="0" dirty="0">
                <a:ln>
                  <a:noFill/>
                </a:ln>
                <a:effectLst/>
                <a:uLnTx/>
                <a:uFillTx/>
                <a:cs typeface="Arial" panose="020B0604020202020204" pitchFamily="34" charset="0"/>
              </a:rPr>
              <a:t>Im Partner Center über die Entwicklung von Verkaufschancen in der Pipeline informieren</a:t>
            </a:r>
          </a:p>
          <a:p>
            <a:pPr marL="0" marR="0" lvl="0" indent="0" defTabSz="914400" rtl="0" eaLnBrk="1" fontAlgn="auto" latinLnBrk="0" hangingPunct="1">
              <a:lnSpc>
                <a:spcPct val="100000"/>
              </a:lnSpc>
              <a:spcBef>
                <a:spcPts val="0"/>
              </a:spcBef>
              <a:spcAft>
                <a:spcPts val="0"/>
              </a:spcAft>
              <a:buClrTx/>
              <a:buSzTx/>
              <a:buFontTx/>
              <a:buNone/>
              <a:tabLst/>
              <a:defRPr/>
            </a:pPr>
            <a:r>
              <a:rPr lang="de-de" sz="950" kern="0" dirty="0">
                <a:cs typeface="Arial" panose="020B0604020202020204" pitchFamily="34" charset="0"/>
              </a:rPr>
              <a:t>(Stellen Sie sicher</a:t>
            </a:r>
            <a:r>
              <a:rPr lang="de-de" sz="950" kern="0">
                <a:cs typeface="Arial" panose="020B0604020202020204" pitchFamily="34" charset="0"/>
              </a:rPr>
              <a:t>, dass </a:t>
            </a:r>
            <a:r>
              <a:rPr lang="de-de" sz="950" kern="0" dirty="0">
                <a:cs typeface="Arial" panose="020B0604020202020204" pitchFamily="34" charset="0"/>
              </a:rPr>
              <a:t>alle Referrals im Feld „Marketingkampagnen-ID“ mit „#NIS2“ gekennzeichnet sind.)</a:t>
            </a:r>
            <a:endParaRPr kumimoji="0" lang="en-US" sz="950" i="0" u="none" strike="noStrike" kern="0" cap="none" spc="0" normalizeH="0" baseline="0" noProof="0" dirty="0">
              <a:ln>
                <a:noFill/>
              </a:ln>
              <a:effectLst/>
              <a:uLnTx/>
              <a:uFillTx/>
              <a:cs typeface="Arial" panose="020B0604020202020204" pitchFamily="34" charset="0"/>
            </a:endParaRPr>
          </a:p>
        </p:txBody>
      </p:sp>
      <p:pic>
        <p:nvPicPr>
          <p:cNvPr id="50" name="Graphic 49" descr="Handschlag mit einfarbiger Füllung">
            <a:extLst>
              <a:ext uri="{FF2B5EF4-FFF2-40B4-BE49-F238E27FC236}">
                <a16:creationId xmlns:a16="http://schemas.microsoft.com/office/drawing/2014/main" id="{2CE0C2D9-C7F8-65CA-D2E4-B15EB4D960F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42652" y="2215258"/>
            <a:ext cx="867956" cy="867956"/>
          </a:xfrm>
          <a:prstGeom prst="rect">
            <a:avLst/>
          </a:prstGeom>
        </p:spPr>
      </p:pic>
      <p:sp>
        <p:nvSpPr>
          <p:cNvPr id="34" name="TextBox 33">
            <a:extLst>
              <a:ext uri="{FF2B5EF4-FFF2-40B4-BE49-F238E27FC236}">
                <a16:creationId xmlns:a16="http://schemas.microsoft.com/office/drawing/2014/main" id="{A3ED8875-1E15-9249-A974-DAAEF6C0E126}"/>
              </a:ext>
            </a:extLst>
          </p:cNvPr>
          <p:cNvSpPr txBox="1"/>
          <p:nvPr/>
        </p:nvSpPr>
        <p:spPr>
          <a:xfrm>
            <a:off x="3298103" y="3847059"/>
            <a:ext cx="1595437" cy="309958"/>
          </a:xfrm>
          <a:prstGeom prst="rect">
            <a:avLst/>
          </a:prstGeom>
          <a:solidFill>
            <a:srgbClr val="405990"/>
          </a:solidFill>
        </p:spPr>
        <p:txBody>
          <a:bodyPr wrap="square" lIns="90000" tIns="46800" rIns="90000" bIns="46800" rtlCol="0" anchor="b">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srgbClr val="FFFFFF"/>
                </a:solidFill>
                <a:effectLst/>
                <a:uLnTx/>
                <a:uFillTx/>
                <a:latin typeface="Segoe UI Semibold"/>
                <a:ea typeface="+mn-ea"/>
                <a:cs typeface="+mn-cs"/>
              </a:rPr>
              <a:t>Entwickeln</a:t>
            </a:r>
          </a:p>
        </p:txBody>
      </p:sp>
      <p:sp>
        <p:nvSpPr>
          <p:cNvPr id="23" name="TextBox 22">
            <a:extLst>
              <a:ext uri="{FF2B5EF4-FFF2-40B4-BE49-F238E27FC236}">
                <a16:creationId xmlns:a16="http://schemas.microsoft.com/office/drawing/2014/main" id="{F99993B3-A3E7-2747-A435-387CD48F3366}"/>
              </a:ext>
            </a:extLst>
          </p:cNvPr>
          <p:cNvSpPr txBox="1"/>
          <p:nvPr/>
        </p:nvSpPr>
        <p:spPr>
          <a:xfrm>
            <a:off x="3298102" y="4157018"/>
            <a:ext cx="1595438" cy="1411287"/>
          </a:xfrm>
          <a:prstGeom prst="rect">
            <a:avLst/>
          </a:prstGeom>
          <a:solidFill>
            <a:schemeClr val="bg2"/>
          </a:solidFill>
        </p:spPr>
        <p:txBody>
          <a:bodyPr wrap="square" lIns="90000" tIns="46800" rIns="90000" bIns="46800"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20" normalizeH="0" noProof="0">
                <a:ln>
                  <a:noFill/>
                </a:ln>
                <a:solidFill>
                  <a:srgbClr val="000000"/>
                </a:solidFill>
                <a:effectLst/>
                <a:uLnTx/>
                <a:uFillTx/>
                <a:ea typeface="+mn-ea"/>
                <a:cs typeface="+mn-cs"/>
              </a:rPr>
              <a:t>Passen Sie die zur Verfügung gestellten Marketingressourcen </a:t>
            </a:r>
            <a:br>
              <a:rPr kumimoji="0" lang="de-de" sz="1000" b="0" i="0" u="none" strike="noStrike" kern="1200" cap="none" spc="-20" normalizeH="0" noProof="0">
                <a:ln>
                  <a:noFill/>
                </a:ln>
                <a:solidFill>
                  <a:srgbClr val="000000"/>
                </a:solidFill>
                <a:effectLst/>
                <a:uLnTx/>
                <a:uFillTx/>
                <a:ea typeface="+mn-ea"/>
                <a:cs typeface="+mn-cs"/>
              </a:rPr>
            </a:br>
            <a:r>
              <a:rPr kumimoji="0" lang="de-de" sz="1000" b="0" i="0" u="none" strike="noStrike" kern="1200" cap="none" spc="-20" normalizeH="0" noProof="0">
                <a:ln>
                  <a:noFill/>
                </a:ln>
                <a:solidFill>
                  <a:srgbClr val="000000"/>
                </a:solidFill>
                <a:effectLst/>
                <a:uLnTx/>
                <a:uFillTx/>
                <a:ea typeface="+mn-ea"/>
                <a:cs typeface="+mn-cs"/>
              </a:rPr>
              <a:t>für eine Co-Branding-Kampagne an den Wertbeitrag Ihrer Lösung und Ihre Unternehmens-</a:t>
            </a:r>
            <a:br>
              <a:rPr kumimoji="0" lang="de-de" sz="1000" b="0" i="0" u="none" strike="noStrike" kern="1200" cap="none" spc="-20" normalizeH="0" noProof="0">
                <a:ln>
                  <a:noFill/>
                </a:ln>
                <a:solidFill>
                  <a:srgbClr val="000000"/>
                </a:solidFill>
                <a:effectLst/>
                <a:uLnTx/>
                <a:uFillTx/>
                <a:ea typeface="+mn-ea"/>
                <a:cs typeface="+mn-cs"/>
              </a:rPr>
            </a:br>
            <a:r>
              <a:rPr kumimoji="0" lang="de-de" sz="1000" b="0" i="0" u="none" strike="noStrike" kern="1200" cap="none" spc="-20" normalizeH="0" noProof="0">
                <a:ln>
                  <a:noFill/>
                </a:ln>
                <a:solidFill>
                  <a:srgbClr val="000000"/>
                </a:solidFill>
                <a:effectLst/>
                <a:uLnTx/>
                <a:uFillTx/>
                <a:ea typeface="+mn-ea"/>
                <a:cs typeface="+mn-cs"/>
              </a:rPr>
              <a:t>botschaft an.</a:t>
            </a:r>
          </a:p>
        </p:txBody>
      </p:sp>
      <p:cxnSp>
        <p:nvCxnSpPr>
          <p:cNvPr id="22" name="Elbow Connector 21">
            <a:extLst>
              <a:ext uri="{FF2B5EF4-FFF2-40B4-BE49-F238E27FC236}">
                <a16:creationId xmlns:a16="http://schemas.microsoft.com/office/drawing/2014/main" id="{55BA8318-9189-85BA-A1EF-68070B1866DC}"/>
              </a:ext>
              <a:ext uri="{C183D7F6-B498-43B3-948B-1728B52AA6E4}">
                <adec:decorative xmlns:adec="http://schemas.microsoft.com/office/drawing/2017/decorative" val="1"/>
              </a:ext>
            </a:extLst>
          </p:cNvPr>
          <p:cNvCxnSpPr>
            <a:cxnSpLocks/>
            <a:stCxn id="34" idx="3"/>
            <a:endCxn id="35" idx="1"/>
          </p:cNvCxnSpPr>
          <p:nvPr/>
        </p:nvCxnSpPr>
        <p:spPr>
          <a:xfrm flipV="1">
            <a:off x="4893540" y="3396710"/>
            <a:ext cx="298450" cy="605328"/>
          </a:xfrm>
          <a:prstGeom prst="bentConnector3">
            <a:avLst/>
          </a:prstGeom>
          <a:ln w="25400">
            <a:gradFill>
              <a:gsLst>
                <a:gs pos="0">
                  <a:srgbClr val="29395B"/>
                </a:gs>
                <a:gs pos="100000">
                  <a:srgbClr val="2A446F"/>
                </a:gs>
              </a:gsLst>
              <a:lin ang="5400000" scaled="1"/>
            </a:gra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D1806E68-33F4-F643-854C-6A1F6167703D}"/>
              </a:ext>
            </a:extLst>
          </p:cNvPr>
          <p:cNvSpPr txBox="1"/>
          <p:nvPr/>
        </p:nvSpPr>
        <p:spPr>
          <a:xfrm>
            <a:off x="5191990" y="3241731"/>
            <a:ext cx="1595437" cy="309958"/>
          </a:xfrm>
          <a:prstGeom prst="rect">
            <a:avLst/>
          </a:prstGeom>
          <a:solidFill>
            <a:srgbClr val="29395B"/>
          </a:solidFill>
        </p:spPr>
        <p:txBody>
          <a:bodyPr wrap="square" lIns="90000" tIns="46800" rIns="90000" bIns="46800" rtlCol="0" anchor="b">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srgbClr val="FFFFFF"/>
                </a:solidFill>
                <a:effectLst/>
                <a:uLnTx/>
                <a:uFillTx/>
                <a:latin typeface="Segoe UI Semibold"/>
                <a:ea typeface="+mn-ea"/>
                <a:cs typeface="+mn-cs"/>
              </a:rPr>
              <a:t>Durchführen</a:t>
            </a:r>
          </a:p>
        </p:txBody>
      </p:sp>
      <p:sp>
        <p:nvSpPr>
          <p:cNvPr id="24" name="TextBox 23">
            <a:extLst>
              <a:ext uri="{FF2B5EF4-FFF2-40B4-BE49-F238E27FC236}">
                <a16:creationId xmlns:a16="http://schemas.microsoft.com/office/drawing/2014/main" id="{0C0EB670-58F7-E648-BE3A-EB22B824217A}"/>
              </a:ext>
            </a:extLst>
          </p:cNvPr>
          <p:cNvSpPr txBox="1"/>
          <p:nvPr/>
        </p:nvSpPr>
        <p:spPr>
          <a:xfrm>
            <a:off x="5184052" y="3551689"/>
            <a:ext cx="1595438" cy="1411287"/>
          </a:xfrm>
          <a:prstGeom prst="rect">
            <a:avLst/>
          </a:prstGeom>
          <a:solidFill>
            <a:schemeClr val="bg2"/>
          </a:solidFill>
        </p:spPr>
        <p:txBody>
          <a:bodyPr wrap="square" lIns="90000" tIns="46800" rIns="90000" bIns="46800" rtlCol="0" anchor="t">
            <a:noAutofit/>
          </a:bodyPr>
          <a:lstStyle/>
          <a:p>
            <a:pPr lvl="0" defTabSz="932472" fontAlgn="base">
              <a:lnSpc>
                <a:spcPct val="90000"/>
              </a:lnSpc>
              <a:spcBef>
                <a:spcPct val="0"/>
              </a:spcBef>
              <a:spcAft>
                <a:spcPct val="0"/>
              </a:spcAft>
              <a:defRPr/>
            </a:pPr>
            <a:r>
              <a:rPr lang="de-de" sz="1000" dirty="0">
                <a:solidFill>
                  <a:schemeClr val="tx1"/>
                </a:solidFill>
              </a:rPr>
              <a:t>Bewerben Sie Ihr(e) Lösung/NIS2-Angebot, und generieren Sie Nachfrage mit einem schrittweisen Leitfaden zur Durchführung </a:t>
            </a:r>
            <a:r>
              <a:rPr lang="de-de" sz="1000">
                <a:solidFill>
                  <a:schemeClr val="tx1"/>
                </a:solidFill>
              </a:rPr>
              <a:t>einer </a:t>
            </a:r>
            <a:r>
              <a:rPr lang="de-de" sz="1000"/>
              <a:t>Verkaufs</a:t>
            </a:r>
            <a:r>
              <a:rPr lang="de-de" sz="1000">
                <a:solidFill>
                  <a:schemeClr val="tx1"/>
                </a:solidFill>
              </a:rPr>
              <a:t>trichter-kampagne</a:t>
            </a:r>
            <a:r>
              <a:rPr lang="de-de" sz="1000" dirty="0">
                <a:solidFill>
                  <a:schemeClr val="tx1"/>
                </a:solidFill>
              </a:rPr>
              <a:t>. </a:t>
            </a:r>
          </a:p>
        </p:txBody>
      </p:sp>
      <p:cxnSp>
        <p:nvCxnSpPr>
          <p:cNvPr id="57" name="Elbow Connector 56">
            <a:extLst>
              <a:ext uri="{FF2B5EF4-FFF2-40B4-BE49-F238E27FC236}">
                <a16:creationId xmlns:a16="http://schemas.microsoft.com/office/drawing/2014/main" id="{A6EE6B04-FDE7-9A70-CA18-E3C156B0090A}"/>
              </a:ext>
              <a:ext uri="{C183D7F6-B498-43B3-948B-1728B52AA6E4}">
                <adec:decorative xmlns:adec="http://schemas.microsoft.com/office/drawing/2017/decorative" val="1"/>
              </a:ext>
            </a:extLst>
          </p:cNvPr>
          <p:cNvCxnSpPr>
            <a:cxnSpLocks/>
            <a:stCxn id="35" idx="3"/>
            <a:endCxn id="36" idx="1"/>
          </p:cNvCxnSpPr>
          <p:nvPr/>
        </p:nvCxnSpPr>
        <p:spPr>
          <a:xfrm flipV="1">
            <a:off x="6787427" y="2791382"/>
            <a:ext cx="282576" cy="605328"/>
          </a:xfrm>
          <a:prstGeom prst="bentConnector3">
            <a:avLst/>
          </a:prstGeom>
          <a:ln w="25400">
            <a:gradFill>
              <a:gsLst>
                <a:gs pos="0">
                  <a:srgbClr val="29395B"/>
                </a:gs>
                <a:gs pos="100000">
                  <a:srgbClr val="002060"/>
                </a:gs>
              </a:gsLst>
              <a:lin ang="5400000" scaled="1"/>
            </a:gra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3AECDB55-09FA-574A-A7EA-19327F856A11}"/>
              </a:ext>
            </a:extLst>
          </p:cNvPr>
          <p:cNvSpPr txBox="1"/>
          <p:nvPr/>
        </p:nvSpPr>
        <p:spPr>
          <a:xfrm>
            <a:off x="7070003" y="2636403"/>
            <a:ext cx="1595437" cy="309958"/>
          </a:xfrm>
          <a:prstGeom prst="rect">
            <a:avLst/>
          </a:prstGeom>
          <a:solidFill>
            <a:srgbClr val="002060"/>
          </a:solidFill>
        </p:spPr>
        <p:txBody>
          <a:bodyPr wrap="square" lIns="90000" tIns="46800" rIns="90000" bIns="46800" rtlCol="0" anchor="b">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srgbClr val="FFFFFF"/>
                </a:solidFill>
                <a:effectLst/>
                <a:uLnTx/>
                <a:uFillTx/>
                <a:latin typeface="Segoe UI Semibold"/>
                <a:ea typeface="+mn-ea"/>
                <a:cs typeface="+mn-cs"/>
              </a:rPr>
              <a:t>Kontakt</a:t>
            </a:r>
            <a:endParaRPr kumimoji="0" lang="de-de" sz="14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25" name="TextBox 24">
            <a:extLst>
              <a:ext uri="{FF2B5EF4-FFF2-40B4-BE49-F238E27FC236}">
                <a16:creationId xmlns:a16="http://schemas.microsoft.com/office/drawing/2014/main" id="{D29DE629-D73D-B544-8F72-5C01D81B0383}"/>
              </a:ext>
            </a:extLst>
          </p:cNvPr>
          <p:cNvSpPr txBox="1"/>
          <p:nvPr/>
        </p:nvSpPr>
        <p:spPr>
          <a:xfrm>
            <a:off x="7067968" y="2946361"/>
            <a:ext cx="1595438" cy="1411287"/>
          </a:xfrm>
          <a:prstGeom prst="rect">
            <a:avLst/>
          </a:prstGeom>
          <a:solidFill>
            <a:schemeClr val="bg2"/>
          </a:solidFill>
        </p:spPr>
        <p:txBody>
          <a:bodyPr wrap="square" lIns="90000" tIns="46800" rIns="90000" bIns="46800" rtlCol="0" anchor="t">
            <a:noAutofit/>
          </a:bodyPr>
          <a:lstStyle/>
          <a:p>
            <a:pPr>
              <a:lnSpc>
                <a:spcPct val="90000"/>
              </a:lnSpc>
              <a:defRPr/>
            </a:pPr>
            <a:r>
              <a:rPr kumimoji="0" lang="de-de" sz="1000" b="0" i="0" u="none" strike="noStrike" kern="0" cap="none" spc="0" normalizeH="0" baseline="0" noProof="0" dirty="0">
                <a:ln>
                  <a:noFill/>
                </a:ln>
                <a:solidFill>
                  <a:srgbClr val="000000"/>
                </a:solidFill>
                <a:effectLst/>
                <a:uLnTx/>
                <a:uFillTx/>
                <a:cs typeface="Arial"/>
              </a:rPr>
              <a:t>Führen Sie persönliche Gespräche mit qualifizierten Leads</a:t>
            </a:r>
            <a:r>
              <a:rPr kumimoji="0" lang="de-de" sz="1000" b="0" i="0" u="none" strike="noStrike" kern="0" cap="none" spc="0" normalizeH="0" baseline="0" noProof="0">
                <a:ln>
                  <a:noFill/>
                </a:ln>
                <a:solidFill>
                  <a:srgbClr val="000000"/>
                </a:solidFill>
                <a:effectLst/>
                <a:uLnTx/>
                <a:uFillTx/>
                <a:cs typeface="Arial"/>
              </a:rPr>
              <a:t>, </a:t>
            </a:r>
            <a:br>
              <a:rPr kumimoji="0" lang="de-de" sz="1000" b="0" i="0" u="none" strike="noStrike" kern="0" cap="none" spc="0" normalizeH="0" baseline="0" noProof="0">
                <a:ln>
                  <a:noFill/>
                </a:ln>
                <a:solidFill>
                  <a:srgbClr val="000000"/>
                </a:solidFill>
                <a:effectLst/>
                <a:uLnTx/>
                <a:uFillTx/>
                <a:cs typeface="Arial"/>
              </a:rPr>
            </a:br>
            <a:r>
              <a:rPr kumimoji="0" lang="de-de" sz="1000" b="0" i="0" u="none" strike="noStrike" kern="0" cap="none" spc="0" normalizeH="0" baseline="0" noProof="0">
                <a:ln>
                  <a:noFill/>
                </a:ln>
                <a:solidFill>
                  <a:srgbClr val="000000"/>
                </a:solidFill>
                <a:effectLst/>
                <a:uLnTx/>
                <a:uFillTx/>
                <a:cs typeface="Arial"/>
              </a:rPr>
              <a:t>um </a:t>
            </a:r>
            <a:r>
              <a:rPr kumimoji="0" lang="de-de" sz="1000" b="0" i="0" u="none" strike="noStrike" kern="0" cap="none" spc="0" normalizeH="0" baseline="0" noProof="0" dirty="0">
                <a:ln>
                  <a:noFill/>
                </a:ln>
                <a:solidFill>
                  <a:srgbClr val="000000"/>
                </a:solidFill>
                <a:effectLst/>
                <a:uLnTx/>
                <a:uFillTx/>
                <a:cs typeface="Arial"/>
              </a:rPr>
              <a:t>Interesse und Absicht zu sichern. </a:t>
            </a:r>
            <a:endParaRPr lang="en-US" sz="1000" b="0" i="0" u="none" strike="noStrike" kern="0" cap="none" spc="0" normalizeH="0" baseline="0" noProof="0" dirty="0">
              <a:ln>
                <a:noFill/>
              </a:ln>
              <a:solidFill>
                <a:srgbClr val="000000"/>
              </a:solidFill>
              <a:effectLst/>
              <a:uLnTx/>
              <a:uFillTx/>
              <a:cs typeface="Arial"/>
            </a:endParaRPr>
          </a:p>
        </p:txBody>
      </p:sp>
      <p:cxnSp>
        <p:nvCxnSpPr>
          <p:cNvPr id="29" name="Curved Connector 28">
            <a:extLst>
              <a:ext uri="{FF2B5EF4-FFF2-40B4-BE49-F238E27FC236}">
                <a16:creationId xmlns:a16="http://schemas.microsoft.com/office/drawing/2014/main" id="{22361501-5070-C226-044A-C25410808F07}"/>
              </a:ext>
              <a:ext uri="{C183D7F6-B498-43B3-948B-1728B52AA6E4}">
                <adec:decorative xmlns:adec="http://schemas.microsoft.com/office/drawing/2017/decorative" val="1"/>
              </a:ext>
            </a:extLst>
          </p:cNvPr>
          <p:cNvCxnSpPr>
            <a:cxnSpLocks/>
            <a:endCxn id="26" idx="2"/>
          </p:cNvCxnSpPr>
          <p:nvPr/>
        </p:nvCxnSpPr>
        <p:spPr>
          <a:xfrm flipV="1">
            <a:off x="8663406" y="2983258"/>
            <a:ext cx="1411788" cy="515067"/>
          </a:xfrm>
          <a:prstGeom prst="curvedConnector2">
            <a:avLst/>
          </a:prstGeom>
          <a:ln w="25400">
            <a:gradFill>
              <a:gsLst>
                <a:gs pos="0">
                  <a:srgbClr val="29395B"/>
                </a:gs>
                <a:gs pos="100000">
                  <a:srgbClr val="E7EFFF"/>
                </a:gs>
              </a:gsLst>
              <a:lin ang="2700000" scaled="0"/>
            </a:gra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5026337-E385-EF0F-E9A0-BF15F960247E}"/>
              </a:ext>
            </a:extLst>
          </p:cNvPr>
          <p:cNvSpPr txBox="1"/>
          <p:nvPr/>
        </p:nvSpPr>
        <p:spPr>
          <a:xfrm>
            <a:off x="9277475" y="4153461"/>
            <a:ext cx="1595438" cy="1763853"/>
          </a:xfrm>
          <a:prstGeom prst="rect">
            <a:avLst/>
          </a:prstGeom>
          <a:solidFill>
            <a:srgbClr val="E7EFFF"/>
          </a:solidFill>
        </p:spPr>
        <p:txBody>
          <a:bodyPr wrap="square" lIns="90000" tIns="46800" rIns="90000" bIns="46800" rtlCol="0" anchor="t">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000" i="0" u="none" strike="noStrike" kern="0" cap="none" spc="0" normalizeH="0" baseline="0" noProof="0" dirty="0">
                <a:ln>
                  <a:noFill/>
                </a:ln>
                <a:effectLst/>
                <a:uLnTx/>
                <a:uFillTx/>
                <a:cs typeface="Arial" panose="020B0604020202020204" pitchFamily="34" charset="0"/>
              </a:rPr>
              <a:t>Sondieren Sie Kund*innen für die persönliche Ansprache. </a:t>
            </a:r>
          </a:p>
          <a:p>
            <a:pPr marL="0" marR="0" lvl="0" indent="0" defTabSz="914400" rtl="0" eaLnBrk="1" fontAlgn="auto" latinLnBrk="0" hangingPunct="1">
              <a:lnSpc>
                <a:spcPct val="100000"/>
              </a:lnSpc>
              <a:spcBef>
                <a:spcPts val="0"/>
              </a:spcBef>
              <a:spcAft>
                <a:spcPts val="0"/>
              </a:spcAft>
              <a:buClrTx/>
              <a:buSzTx/>
              <a:buFontTx/>
              <a:buNone/>
              <a:tabLst/>
              <a:defRPr/>
            </a:pPr>
            <a:r>
              <a:rPr lang="de-de" sz="1000" kern="0" spc="-20" dirty="0">
                <a:cs typeface="Arial" panose="020B0604020202020204" pitchFamily="34" charset="0"/>
              </a:rPr>
              <a:t>Erwägen Sie eine Cloudlösungsbewertung, um Lücken </a:t>
            </a:r>
            <a:r>
              <a:rPr lang="de-de" sz="1000" kern="0" spc="-20">
                <a:cs typeface="Arial" panose="020B0604020202020204" pitchFamily="34" charset="0"/>
              </a:rPr>
              <a:t>im Vergleich </a:t>
            </a:r>
            <a:r>
              <a:rPr lang="de-de" sz="1000" kern="0" spc="-20" dirty="0">
                <a:cs typeface="Arial" panose="020B0604020202020204" pitchFamily="34" charset="0"/>
              </a:rPr>
              <a:t>zu </a:t>
            </a:r>
            <a:r>
              <a:rPr lang="de-de" sz="1000" kern="0" spc="-20">
                <a:cs typeface="Arial" panose="020B0604020202020204" pitchFamily="34" charset="0"/>
              </a:rPr>
              <a:t>den NIS2-Anforderungen zu </a:t>
            </a:r>
            <a:r>
              <a:rPr lang="de-de" sz="1000" kern="0" spc="-20" dirty="0">
                <a:cs typeface="Arial" panose="020B0604020202020204" pitchFamily="34" charset="0"/>
              </a:rPr>
              <a:t>ermitteln und ein proaktives </a:t>
            </a:r>
            <a:r>
              <a:rPr lang="de-de" sz="1000" kern="0" spc="-20">
                <a:cs typeface="Arial" panose="020B0604020202020204" pitchFamily="34" charset="0"/>
              </a:rPr>
              <a:t>Angebot </a:t>
            </a:r>
            <a:br>
              <a:rPr lang="de-de" sz="1000" kern="0" spc="-20">
                <a:cs typeface="Arial" panose="020B0604020202020204" pitchFamily="34" charset="0"/>
              </a:rPr>
            </a:br>
            <a:r>
              <a:rPr lang="de-de" sz="1000" kern="0" spc="-20">
                <a:cs typeface="Arial" panose="020B0604020202020204" pitchFamily="34" charset="0"/>
              </a:rPr>
              <a:t>zu </a:t>
            </a:r>
            <a:r>
              <a:rPr lang="de-de" sz="1000" kern="0" spc="-20" dirty="0">
                <a:cs typeface="Arial" panose="020B0604020202020204" pitchFamily="34" charset="0"/>
              </a:rPr>
              <a:t>unterbreiten</a:t>
            </a:r>
            <a:endParaRPr kumimoji="0" lang="en-US" sz="1000" i="0" u="none" strike="noStrike" kern="0" cap="none" spc="-20" normalizeH="0" noProof="0" dirty="0">
              <a:ln>
                <a:noFill/>
              </a:ln>
              <a:effectLst/>
              <a:uLnTx/>
              <a:uFillTx/>
              <a:cs typeface="Arial" panose="020B0604020202020204" pitchFamily="34" charset="0"/>
            </a:endParaRPr>
          </a:p>
        </p:txBody>
      </p:sp>
      <p:pic>
        <p:nvPicPr>
          <p:cNvPr id="54" name="Graphic 53" descr="Fernglas mit einfarbiger Füllung">
            <a:extLst>
              <a:ext uri="{FF2B5EF4-FFF2-40B4-BE49-F238E27FC236}">
                <a16:creationId xmlns:a16="http://schemas.microsoft.com/office/drawing/2014/main" id="{8AC20104-57B3-0FF7-0E57-624590307B9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38486" y="5218729"/>
            <a:ext cx="696590" cy="696590"/>
          </a:xfrm>
          <a:prstGeom prst="rect">
            <a:avLst/>
          </a:prstGeom>
        </p:spPr>
      </p:pic>
      <p:cxnSp>
        <p:nvCxnSpPr>
          <p:cNvPr id="10" name="Curved Connector 28">
            <a:extLst>
              <a:ext uri="{FF2B5EF4-FFF2-40B4-BE49-F238E27FC236}">
                <a16:creationId xmlns:a16="http://schemas.microsoft.com/office/drawing/2014/main" id="{D53C69E1-51C3-1429-2A5E-E1122F227B7B}"/>
              </a:ext>
              <a:ext uri="{C183D7F6-B498-43B3-948B-1728B52AA6E4}">
                <adec:decorative xmlns:adec="http://schemas.microsoft.com/office/drawing/2017/decorative" val="1"/>
              </a:ext>
            </a:extLst>
          </p:cNvPr>
          <p:cNvCxnSpPr>
            <a:cxnSpLocks/>
          </p:cNvCxnSpPr>
          <p:nvPr/>
        </p:nvCxnSpPr>
        <p:spPr>
          <a:xfrm>
            <a:off x="8663406" y="3635956"/>
            <a:ext cx="1411788" cy="515067"/>
          </a:xfrm>
          <a:prstGeom prst="curvedConnector2">
            <a:avLst/>
          </a:prstGeom>
          <a:ln w="25400">
            <a:gradFill>
              <a:gsLst>
                <a:gs pos="0">
                  <a:srgbClr val="002060"/>
                </a:gs>
                <a:gs pos="100000">
                  <a:srgbClr val="E7EFFF"/>
                </a:gs>
              </a:gsLst>
              <a:lin ang="2700000" scaled="0"/>
            </a:gradFill>
            <a:headEnd type="none" w="lg"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932922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7962B6-AD2B-595F-CDE7-EA1A05544684}"/>
              </a:ext>
            </a:extLst>
          </p:cNvPr>
          <p:cNvSpPr>
            <a:spLocks noGrp="1"/>
          </p:cNvSpPr>
          <p:nvPr>
            <p:ph type="title"/>
          </p:nvPr>
        </p:nvSpPr>
        <p:spPr>
          <a:xfrm>
            <a:off x="1739899" y="3133645"/>
            <a:ext cx="9866313" cy="553998"/>
          </a:xfrm>
        </p:spPr>
        <p:txBody>
          <a:bodyPr/>
          <a:lstStyle/>
          <a:p>
            <a:r>
              <a:rPr lang="de-de" dirty="0">
                <a:solidFill>
                  <a:schemeClr val="tx1"/>
                </a:solidFill>
              </a:rPr>
              <a:t>Ansprechen </a:t>
            </a:r>
            <a:r>
              <a:rPr lang="de-de" dirty="0"/>
              <a:t>der richtigen Zielgruppe</a:t>
            </a:r>
          </a:p>
        </p:txBody>
      </p:sp>
    </p:spTree>
    <p:extLst>
      <p:ext uri="{BB962C8B-B14F-4D97-AF65-F5344CB8AC3E}">
        <p14:creationId xmlns:p14="http://schemas.microsoft.com/office/powerpoint/2010/main" val="301072371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DCEAA-DFE8-CF5C-9D63-D3EF429E4870}"/>
              </a:ext>
            </a:extLst>
          </p:cNvPr>
          <p:cNvSpPr>
            <a:spLocks noGrp="1"/>
          </p:cNvSpPr>
          <p:nvPr>
            <p:ph type="title"/>
          </p:nvPr>
        </p:nvSpPr>
        <p:spPr/>
        <p:txBody>
          <a:bodyPr/>
          <a:lstStyle/>
          <a:p>
            <a:r>
              <a:rPr lang="de-de" dirty="0">
                <a:cs typeface="Segoe UI"/>
              </a:rPr>
              <a:t>Vorrangige Zielgruppen</a:t>
            </a:r>
          </a:p>
        </p:txBody>
      </p:sp>
      <p:sp>
        <p:nvSpPr>
          <p:cNvPr id="7" name="Text Placeholder 16">
            <a:extLst>
              <a:ext uri="{FF2B5EF4-FFF2-40B4-BE49-F238E27FC236}">
                <a16:creationId xmlns:a16="http://schemas.microsoft.com/office/drawing/2014/main" id="{BC7BBBAF-D7E4-EB08-7154-5AABA3FCD48B}"/>
              </a:ext>
            </a:extLst>
          </p:cNvPr>
          <p:cNvSpPr txBox="1">
            <a:spLocks/>
          </p:cNvSpPr>
          <p:nvPr/>
        </p:nvSpPr>
        <p:spPr>
          <a:xfrm>
            <a:off x="13182085" y="1525052"/>
            <a:ext cx="3200400" cy="4647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a:p>
        </p:txBody>
      </p:sp>
      <p:sp>
        <p:nvSpPr>
          <p:cNvPr id="3" name="Rectangle 2">
            <a:extLst>
              <a:ext uri="{FF2B5EF4-FFF2-40B4-BE49-F238E27FC236}">
                <a16:creationId xmlns:a16="http://schemas.microsoft.com/office/drawing/2014/main" id="{6B1C779A-437B-E07F-F100-B8E5C3396C02}"/>
              </a:ext>
            </a:extLst>
          </p:cNvPr>
          <p:cNvSpPr/>
          <p:nvPr/>
        </p:nvSpPr>
        <p:spPr bwMode="auto">
          <a:xfrm>
            <a:off x="4715757" y="2057873"/>
            <a:ext cx="6886453" cy="480207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a:solidFill>
                <a:schemeClr val="tx1"/>
              </a:solidFill>
              <a:latin typeface="+mj-lt"/>
              <a:ea typeface="Segoe UI" pitchFamily="34" charset="0"/>
              <a:cs typeface="Segoe UI" pitchFamily="34" charset="0"/>
            </a:endParaRPr>
          </a:p>
        </p:txBody>
      </p:sp>
      <p:pic>
        <p:nvPicPr>
          <p:cNvPr id="6" name="Picture 5">
            <a:extLst>
              <a:ext uri="{FF2B5EF4-FFF2-40B4-BE49-F238E27FC236}">
                <a16:creationId xmlns:a16="http://schemas.microsoft.com/office/drawing/2014/main" id="{3026B3B6-1FB7-C826-9F0C-EABEB953C9A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961635" y="2248134"/>
            <a:ext cx="3127180" cy="1170632"/>
          </a:xfrm>
          <a:prstGeom prst="rect">
            <a:avLst/>
          </a:prstGeom>
        </p:spPr>
      </p:pic>
      <p:pic>
        <p:nvPicPr>
          <p:cNvPr id="10" name="Picture 9">
            <a:extLst>
              <a:ext uri="{FF2B5EF4-FFF2-40B4-BE49-F238E27FC236}">
                <a16:creationId xmlns:a16="http://schemas.microsoft.com/office/drawing/2014/main" id="{F5074CAB-2A73-E76C-8906-04B0BC1376C3}"/>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406966" y="2248134"/>
            <a:ext cx="2928894" cy="1170633"/>
          </a:xfrm>
          <a:prstGeom prst="rect">
            <a:avLst/>
          </a:prstGeom>
        </p:spPr>
      </p:pic>
      <p:sp>
        <p:nvSpPr>
          <p:cNvPr id="12" name="Rectangle 11">
            <a:extLst>
              <a:ext uri="{FF2B5EF4-FFF2-40B4-BE49-F238E27FC236}">
                <a16:creationId xmlns:a16="http://schemas.microsoft.com/office/drawing/2014/main" id="{7AD1222E-E6B3-9C94-CFB6-C539761C316C}"/>
              </a:ext>
            </a:extLst>
          </p:cNvPr>
          <p:cNvSpPr/>
          <p:nvPr/>
        </p:nvSpPr>
        <p:spPr bwMode="auto">
          <a:xfrm>
            <a:off x="586743" y="2059979"/>
            <a:ext cx="3811347" cy="480207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a:solidFill>
                <a:schemeClr val="tx1"/>
              </a:solidFill>
              <a:ea typeface="Segoe UI" pitchFamily="34" charset="0"/>
              <a:cs typeface="Segoe UI" pitchFamily="34" charset="0"/>
            </a:endParaRPr>
          </a:p>
        </p:txBody>
      </p:sp>
      <p:pic>
        <p:nvPicPr>
          <p:cNvPr id="16" name="Picture 15">
            <a:extLst>
              <a:ext uri="{FF2B5EF4-FFF2-40B4-BE49-F238E27FC236}">
                <a16:creationId xmlns:a16="http://schemas.microsoft.com/office/drawing/2014/main" id="{6AFAB59D-CC4F-A0E7-1F52-48ADCCAD7FA0}"/>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852825" y="2248134"/>
            <a:ext cx="3267585" cy="1146372"/>
          </a:xfrm>
          <a:prstGeom prst="rect">
            <a:avLst/>
          </a:prstGeom>
        </p:spPr>
      </p:pic>
      <p:sp>
        <p:nvSpPr>
          <p:cNvPr id="17" name="Text Placeholder 12">
            <a:extLst>
              <a:ext uri="{FF2B5EF4-FFF2-40B4-BE49-F238E27FC236}">
                <a16:creationId xmlns:a16="http://schemas.microsoft.com/office/drawing/2014/main" id="{F7276F83-0E75-7536-5204-010EB244B67F}"/>
              </a:ext>
            </a:extLst>
          </p:cNvPr>
          <p:cNvSpPr txBox="1">
            <a:spLocks/>
          </p:cNvSpPr>
          <p:nvPr/>
        </p:nvSpPr>
        <p:spPr>
          <a:xfrm>
            <a:off x="4961634" y="3525745"/>
            <a:ext cx="3223577" cy="2328330"/>
          </a:xfrm>
          <a:prstGeom prst="rect">
            <a:avLst/>
          </a:prstGeom>
        </p:spPr>
        <p:txBody>
          <a:bodyPr vert="horz"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nSpc>
                <a:spcPct val="90000"/>
              </a:lnSpc>
              <a:spcAft>
                <a:spcPts val="300"/>
              </a:spcAft>
              <a:buNone/>
              <a:defRPr/>
            </a:pPr>
            <a:r>
              <a:rPr lang="de-de" sz="1200" b="1" dirty="0">
                <a:solidFill>
                  <a:srgbClr val="06647A"/>
                </a:solidFill>
                <a:latin typeface="Segoe UI"/>
                <a:cs typeface="Segoe UI"/>
              </a:rPr>
              <a:t>CTO</a:t>
            </a:r>
          </a:p>
          <a:p>
            <a:pPr marL="0" indent="0" defTabSz="932742">
              <a:lnSpc>
                <a:spcPct val="90000"/>
              </a:lnSpc>
              <a:spcAft>
                <a:spcPts val="300"/>
              </a:spcAft>
              <a:buSzPct val="90000"/>
              <a:buNone/>
              <a:defRPr/>
            </a:pPr>
            <a:r>
              <a:rPr lang="de-de" sz="1000" dirty="0">
                <a:latin typeface="+mj-lt"/>
                <a:cs typeface="Segoe UI"/>
              </a:rPr>
              <a:t>Aufgaben:</a:t>
            </a:r>
          </a:p>
          <a:p>
            <a:pPr defTabSz="932742">
              <a:spcAft>
                <a:spcPts val="300"/>
              </a:spcAft>
              <a:buSzPct val="90000"/>
            </a:pPr>
            <a:r>
              <a:rPr lang="de-de" sz="1000" dirty="0">
                <a:cs typeface="Segoe UI"/>
              </a:rPr>
              <a:t>Allgemeine IT-Sicherheit und Risikomanagement. </a:t>
            </a:r>
            <a:r>
              <a:rPr lang="de-de" sz="1000">
                <a:cs typeface="Segoe UI"/>
              </a:rPr>
              <a:t>Budgets/Sicherheitskosten</a:t>
            </a:r>
            <a:r>
              <a:rPr lang="de-de" sz="1000" dirty="0">
                <a:cs typeface="Segoe UI"/>
              </a:rPr>
              <a:t>. Einhaltung </a:t>
            </a:r>
            <a:r>
              <a:rPr lang="de-de" sz="1000">
                <a:cs typeface="Segoe UI"/>
              </a:rPr>
              <a:t>von </a:t>
            </a:r>
            <a:br>
              <a:rPr lang="de-de" sz="1000">
                <a:cs typeface="Segoe UI"/>
              </a:rPr>
            </a:br>
            <a:r>
              <a:rPr lang="de-de" sz="1000">
                <a:cs typeface="Segoe UI"/>
              </a:rPr>
              <a:t>Vorschriften </a:t>
            </a:r>
            <a:r>
              <a:rPr lang="de-de" sz="1000" dirty="0">
                <a:cs typeface="Segoe UI"/>
              </a:rPr>
              <a:t>zur Einhaltung von Daten. </a:t>
            </a:r>
            <a:r>
              <a:rPr lang="de-de" sz="1000">
                <a:cs typeface="Segoe UI"/>
              </a:rPr>
              <a:t>Angleichung </a:t>
            </a:r>
            <a:br>
              <a:rPr lang="de-de" sz="1000">
                <a:cs typeface="Segoe UI"/>
              </a:rPr>
            </a:br>
            <a:r>
              <a:rPr lang="de-de" sz="1000">
                <a:cs typeface="Segoe UI"/>
              </a:rPr>
              <a:t>von </a:t>
            </a:r>
            <a:r>
              <a:rPr lang="de-de" sz="1000" dirty="0">
                <a:cs typeface="Segoe UI"/>
              </a:rPr>
              <a:t>Cybersicherheit und Unternehmenszielen</a:t>
            </a:r>
            <a:r>
              <a:rPr lang="de-de" sz="1000">
                <a:cs typeface="Segoe UI"/>
              </a:rPr>
              <a:t>. </a:t>
            </a:r>
            <a:r>
              <a:rPr lang="de-de" sz="1000" b="1">
                <a:cs typeface="Segoe UI"/>
              </a:rPr>
              <a:t>Microsoft </a:t>
            </a:r>
            <a:r>
              <a:rPr lang="de-de" sz="1000" b="1" dirty="0">
                <a:cs typeface="Segoe UI"/>
              </a:rPr>
              <a:t>Security bietet die besten </a:t>
            </a:r>
            <a:r>
              <a:rPr lang="de-de" sz="1000" b="1">
                <a:cs typeface="Segoe UI"/>
              </a:rPr>
              <a:t>Gesamtbetriebskosten </a:t>
            </a:r>
            <a:br>
              <a:rPr lang="de-de" sz="1000" b="1">
                <a:cs typeface="Segoe UI"/>
              </a:rPr>
            </a:br>
            <a:r>
              <a:rPr lang="de-de" sz="1000" b="1">
                <a:cs typeface="Segoe UI"/>
              </a:rPr>
              <a:t>auf </a:t>
            </a:r>
            <a:r>
              <a:rPr lang="de-de" sz="1000" b="1" dirty="0">
                <a:cs typeface="Segoe UI"/>
              </a:rPr>
              <a:t>dem </a:t>
            </a:r>
            <a:r>
              <a:rPr lang="de-de" sz="1000" b="1">
                <a:cs typeface="Segoe UI"/>
              </a:rPr>
              <a:t>Markt (</a:t>
            </a:r>
            <a:r>
              <a:rPr lang="de-de" sz="1000" b="1" dirty="0">
                <a:cs typeface="Segoe UI"/>
              </a:rPr>
              <a:t>d. h. Plattformwert)</a:t>
            </a:r>
          </a:p>
          <a:p>
            <a:pPr defTabSz="932742">
              <a:lnSpc>
                <a:spcPct val="90000"/>
              </a:lnSpc>
              <a:spcAft>
                <a:spcPts val="300"/>
              </a:spcAft>
              <a:buSzPct val="90000"/>
            </a:pPr>
            <a:r>
              <a:rPr lang="de-de" sz="1000" dirty="0">
                <a:latin typeface="+mj-lt"/>
                <a:cs typeface="Segoe UI"/>
              </a:rPr>
              <a:t>Probleme:</a:t>
            </a:r>
            <a:endParaRPr lang="en-US" sz="1000" dirty="0">
              <a:cs typeface="Segoe UI"/>
            </a:endParaRPr>
          </a:p>
          <a:p>
            <a:pPr marL="171450" indent="-171450" defTabSz="932742">
              <a:lnSpc>
                <a:spcPct val="90000"/>
              </a:lnSpc>
              <a:spcAft>
                <a:spcPts val="300"/>
              </a:spcAft>
              <a:buSzPct val="90000"/>
              <a:buFont typeface="Arial" panose="020B0604020202020204" pitchFamily="34" charset="0"/>
              <a:buChar char="•"/>
            </a:pPr>
            <a:r>
              <a:rPr lang="de-de" sz="1000" dirty="0">
                <a:cs typeface="Segoe UI"/>
              </a:rPr>
              <a:t>Abkehr von veralteten oder isolierten Cybersicherheitslösungen</a:t>
            </a:r>
          </a:p>
          <a:p>
            <a:pPr marL="171450" indent="-171450" defTabSz="932742">
              <a:lnSpc>
                <a:spcPct val="90000"/>
              </a:lnSpc>
              <a:spcAft>
                <a:spcPts val="300"/>
              </a:spcAft>
              <a:buSzPct val="90000"/>
              <a:buFont typeface="Arial" panose="020B0604020202020204" pitchFamily="34" charset="0"/>
              <a:buChar char="•"/>
            </a:pPr>
            <a:r>
              <a:rPr lang="de-de" sz="1000" dirty="0">
                <a:cs typeface="Segoe UI"/>
              </a:rPr>
              <a:t>End-to-End-Schutz über alle Zugriffspunkte hinweg</a:t>
            </a:r>
          </a:p>
          <a:p>
            <a:pPr marL="171450" indent="-171450" defTabSz="932742">
              <a:lnSpc>
                <a:spcPct val="90000"/>
              </a:lnSpc>
              <a:spcAft>
                <a:spcPts val="300"/>
              </a:spcAft>
              <a:buSzPct val="90000"/>
              <a:buFont typeface="Arial" panose="020B0604020202020204" pitchFamily="34" charset="0"/>
              <a:buChar char="•"/>
            </a:pPr>
            <a:r>
              <a:rPr lang="de-de" sz="1000" dirty="0">
                <a:cs typeface="Segoe UI"/>
              </a:rPr>
              <a:t>Mangelnder Einblick in die Bedrohungslandschaft</a:t>
            </a:r>
          </a:p>
          <a:p>
            <a:pPr marL="171450" indent="-171450" defTabSz="932742">
              <a:lnSpc>
                <a:spcPct val="90000"/>
              </a:lnSpc>
              <a:spcAft>
                <a:spcPts val="300"/>
              </a:spcAft>
              <a:buSzPct val="90000"/>
              <a:buFont typeface="Arial" panose="020B0604020202020204" pitchFamily="34" charset="0"/>
              <a:buChar char="•"/>
            </a:pPr>
            <a:r>
              <a:rPr lang="de-de" sz="1000" dirty="0">
                <a:cs typeface="Segoe UI"/>
              </a:rPr>
              <a:t>Budgetlimits</a:t>
            </a:r>
            <a:endParaRPr lang="en-US" sz="1000" dirty="0">
              <a:cs typeface="Segoe UI" panose="020B0502040204020203" pitchFamily="34" charset="0"/>
            </a:endParaRPr>
          </a:p>
        </p:txBody>
      </p:sp>
      <p:sp>
        <p:nvSpPr>
          <p:cNvPr id="19" name="Text Placeholder 12">
            <a:extLst>
              <a:ext uri="{FF2B5EF4-FFF2-40B4-BE49-F238E27FC236}">
                <a16:creationId xmlns:a16="http://schemas.microsoft.com/office/drawing/2014/main" id="{BF7C2F98-89C7-7F60-611E-0B6E35E975F5}"/>
              </a:ext>
            </a:extLst>
          </p:cNvPr>
          <p:cNvSpPr txBox="1">
            <a:spLocks/>
          </p:cNvSpPr>
          <p:nvPr/>
        </p:nvSpPr>
        <p:spPr>
          <a:xfrm>
            <a:off x="8406966" y="3525745"/>
            <a:ext cx="3036351" cy="3243965"/>
          </a:xfrm>
          <a:prstGeom prst="rect">
            <a:avLst/>
          </a:prstGeom>
        </p:spPr>
        <p:txBody>
          <a:bodyPr vert="horz"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nSpc>
                <a:spcPct val="90000"/>
              </a:lnSpc>
              <a:spcAft>
                <a:spcPts val="300"/>
              </a:spcAft>
              <a:buNone/>
              <a:defRPr/>
            </a:pPr>
            <a:r>
              <a:rPr lang="de-de" sz="1200" b="1" dirty="0">
                <a:solidFill>
                  <a:srgbClr val="06647A"/>
                </a:solidFill>
                <a:latin typeface="Segoe UI"/>
                <a:cs typeface="Segoe UI"/>
              </a:rPr>
              <a:t>CISO, CIO</a:t>
            </a:r>
          </a:p>
          <a:p>
            <a:pPr marL="0" indent="0" defTabSz="932742">
              <a:lnSpc>
                <a:spcPct val="90000"/>
              </a:lnSpc>
              <a:spcAft>
                <a:spcPts val="300"/>
              </a:spcAft>
              <a:buSzPct val="90000"/>
              <a:buNone/>
              <a:defRPr/>
            </a:pPr>
            <a:r>
              <a:rPr lang="de-de" sz="1000" dirty="0">
                <a:latin typeface="+mj-lt"/>
                <a:cs typeface="Segoe UI"/>
              </a:rPr>
              <a:t>Aufgaben:</a:t>
            </a:r>
          </a:p>
          <a:p>
            <a:pPr defTabSz="932742">
              <a:lnSpc>
                <a:spcPct val="90000"/>
              </a:lnSpc>
              <a:spcAft>
                <a:spcPts val="300"/>
              </a:spcAft>
              <a:buSzPct val="90000"/>
            </a:pPr>
            <a:r>
              <a:rPr lang="de-de" sz="1000">
                <a:cs typeface="Segoe UI"/>
              </a:rPr>
              <a:t>Die gesamte Sicherheitsstrategie eines Unternehmens und die damit verbundene Komplexität: Schutz </a:t>
            </a:r>
            <a:br>
              <a:rPr lang="de-de" sz="1000">
                <a:cs typeface="Segoe UI"/>
              </a:rPr>
            </a:br>
            <a:r>
              <a:rPr lang="de-de" sz="1000">
                <a:cs typeface="Segoe UI"/>
              </a:rPr>
              <a:t>vor Datenschutzverletzungen, Einhaltung der branchenüblichen Datenschutzbestimmungen, Einführung und Optimierung der Mitarbeiterver-waltung und Entwicklung von Protokollen zur Reduzierung menschlicher Fehler.</a:t>
            </a:r>
          </a:p>
          <a:p>
            <a:pPr defTabSz="932742">
              <a:lnSpc>
                <a:spcPct val="90000"/>
              </a:lnSpc>
              <a:spcAft>
                <a:spcPts val="300"/>
              </a:spcAft>
              <a:buSzPct val="90000"/>
            </a:pPr>
            <a:r>
              <a:rPr lang="de-de" sz="1000">
                <a:latin typeface="+mj-lt"/>
                <a:cs typeface="Segoe UI"/>
              </a:rPr>
              <a:t>All diese Punkte gehören zu den grundlegenden Prinzipien von NIS2</a:t>
            </a:r>
          </a:p>
          <a:p>
            <a:pPr defTabSz="932742">
              <a:lnSpc>
                <a:spcPct val="90000"/>
              </a:lnSpc>
              <a:spcAft>
                <a:spcPts val="300"/>
              </a:spcAft>
              <a:buSzPct val="90000"/>
            </a:pPr>
            <a:r>
              <a:rPr lang="de-de" sz="1000">
                <a:latin typeface="+mj-lt"/>
                <a:cs typeface="Segoe UI"/>
              </a:rPr>
              <a:t>Probleme</a:t>
            </a:r>
            <a:r>
              <a:rPr lang="de-de" sz="1000" dirty="0">
                <a:latin typeface="+mj-lt"/>
                <a:cs typeface="Segoe UI"/>
              </a:rPr>
              <a:t>:</a:t>
            </a:r>
          </a:p>
          <a:p>
            <a:pPr marL="171450" indent="-171450" defTabSz="932742">
              <a:lnSpc>
                <a:spcPct val="90000"/>
              </a:lnSpc>
              <a:spcAft>
                <a:spcPts val="300"/>
              </a:spcAft>
              <a:buSzPct val="90000"/>
              <a:buFont typeface="Arial" panose="020B0604020202020204" pitchFamily="34" charset="0"/>
              <a:buChar char="•"/>
            </a:pPr>
            <a:r>
              <a:rPr lang="de-de" sz="1000" dirty="0">
                <a:cs typeface="Segoe UI"/>
              </a:rPr>
              <a:t>Compliance</a:t>
            </a:r>
          </a:p>
          <a:p>
            <a:pPr marL="171450" indent="-171450" defTabSz="932742">
              <a:lnSpc>
                <a:spcPct val="90000"/>
              </a:lnSpc>
              <a:spcAft>
                <a:spcPts val="300"/>
              </a:spcAft>
              <a:buSzPct val="90000"/>
              <a:buFont typeface="Arial" panose="020B0604020202020204" pitchFamily="34" charset="0"/>
              <a:buChar char="•"/>
            </a:pPr>
            <a:r>
              <a:rPr lang="de-de" sz="1000" dirty="0">
                <a:cs typeface="Segoe UI"/>
              </a:rPr>
              <a:t>Sicherstellen, dass das Unternehmen über die beste und neueste Technologie verfügt, ohne Kompromisse bei den Kosten einzugehen</a:t>
            </a:r>
          </a:p>
          <a:p>
            <a:pPr marL="171450" indent="-171450" defTabSz="932742">
              <a:lnSpc>
                <a:spcPct val="90000"/>
              </a:lnSpc>
              <a:spcAft>
                <a:spcPts val="300"/>
              </a:spcAft>
              <a:buSzPct val="90000"/>
              <a:buFont typeface="Arial" panose="020B0604020202020204" pitchFamily="34" charset="0"/>
              <a:buChar char="•"/>
            </a:pPr>
            <a:r>
              <a:rPr lang="de-de" sz="1000" dirty="0">
                <a:cs typeface="Segoe UI"/>
              </a:rPr>
              <a:t>Sicherstellen, dass Mitarbeitenden von </a:t>
            </a:r>
            <a:r>
              <a:rPr lang="de-de" sz="1000">
                <a:cs typeface="Segoe UI"/>
              </a:rPr>
              <a:t>überall </a:t>
            </a:r>
            <a:br>
              <a:rPr lang="de-de" sz="1000">
                <a:cs typeface="Segoe UI"/>
              </a:rPr>
            </a:br>
            <a:r>
              <a:rPr lang="de-de" sz="1000">
                <a:cs typeface="Segoe UI"/>
              </a:rPr>
              <a:t>aus </a:t>
            </a:r>
            <a:r>
              <a:rPr lang="de-de" sz="1000" dirty="0">
                <a:cs typeface="Segoe UI"/>
              </a:rPr>
              <a:t>arbeiten können und gleichzeitig die Unternehmensdaten sicher sind</a:t>
            </a:r>
          </a:p>
          <a:p>
            <a:pPr marL="171450" indent="-171450" defTabSz="932742">
              <a:lnSpc>
                <a:spcPct val="90000"/>
              </a:lnSpc>
              <a:spcAft>
                <a:spcPts val="300"/>
              </a:spcAft>
              <a:buSzPct val="90000"/>
              <a:buFont typeface="Arial" panose="020B0604020202020204" pitchFamily="34" charset="0"/>
              <a:buChar char="•"/>
            </a:pPr>
            <a:r>
              <a:rPr lang="de-de" sz="1000" dirty="0">
                <a:cs typeface="Segoe UI"/>
              </a:rPr>
              <a:t>Der Aufstieg der KI und wie sie sich auf Mitarbeitende und Sicherheit auswirkt</a:t>
            </a:r>
          </a:p>
        </p:txBody>
      </p:sp>
      <p:sp>
        <p:nvSpPr>
          <p:cNvPr id="20" name="Text Placeholder 12">
            <a:extLst>
              <a:ext uri="{FF2B5EF4-FFF2-40B4-BE49-F238E27FC236}">
                <a16:creationId xmlns:a16="http://schemas.microsoft.com/office/drawing/2014/main" id="{6E5BAD99-6CB6-161B-61E9-643F718F5260}"/>
              </a:ext>
            </a:extLst>
          </p:cNvPr>
          <p:cNvSpPr txBox="1">
            <a:spLocks/>
          </p:cNvSpPr>
          <p:nvPr/>
        </p:nvSpPr>
        <p:spPr>
          <a:xfrm>
            <a:off x="852824" y="3525745"/>
            <a:ext cx="3390701" cy="2589940"/>
          </a:xfrm>
          <a:prstGeom prst="rect">
            <a:avLst/>
          </a:prstGeom>
        </p:spPr>
        <p:txBody>
          <a:bodyPr vert="horz"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defRPr/>
            </a:pPr>
            <a:r>
              <a:rPr lang="de-de" sz="1200" b="1" dirty="0">
                <a:solidFill>
                  <a:srgbClr val="06647A"/>
                </a:solidFill>
                <a:latin typeface="Segoe UI"/>
                <a:cs typeface="Segoe UI"/>
              </a:rPr>
              <a:t>BDM für Sicherheit, Rechtliches</a:t>
            </a:r>
          </a:p>
          <a:p>
            <a:pPr defTabSz="932742">
              <a:lnSpc>
                <a:spcPct val="90000"/>
              </a:lnSpc>
              <a:spcAft>
                <a:spcPts val="600"/>
              </a:spcAft>
              <a:buSzPct val="90000"/>
              <a:defRPr/>
            </a:pPr>
            <a:r>
              <a:rPr lang="de-de" sz="1000">
                <a:latin typeface="+mj-lt"/>
                <a:cs typeface="Segoe UI"/>
              </a:rPr>
              <a:t>Aufgaben</a:t>
            </a:r>
            <a:r>
              <a:rPr lang="de-de" sz="1000" dirty="0">
                <a:latin typeface="+mj-lt"/>
                <a:cs typeface="Segoe UI"/>
              </a:rPr>
              <a:t>:</a:t>
            </a:r>
          </a:p>
          <a:p>
            <a:pPr defTabSz="932742">
              <a:spcAft>
                <a:spcPts val="600"/>
              </a:spcAft>
              <a:buSzPct val="90000"/>
            </a:pPr>
            <a:r>
              <a:rPr lang="de-de" sz="1000">
                <a:cs typeface="Segoe UI"/>
              </a:rPr>
              <a:t>Beaufsichtigung </a:t>
            </a:r>
            <a:r>
              <a:rPr lang="de-de" sz="1000" dirty="0">
                <a:cs typeface="Segoe UI"/>
              </a:rPr>
              <a:t>der Datensicherheit Risikomanagement. Organisationsweite Sicherheit, Komplexität, Einhaltung bestehender und </a:t>
            </a:r>
            <a:r>
              <a:rPr lang="de-de" sz="1000">
                <a:cs typeface="Segoe UI"/>
              </a:rPr>
              <a:t>bevorstehender Vorschriften. </a:t>
            </a:r>
            <a:r>
              <a:rPr lang="de-de" sz="1000" b="1">
                <a:cs typeface="Segoe UI"/>
              </a:rPr>
              <a:t>All </a:t>
            </a:r>
            <a:r>
              <a:rPr lang="de-de" sz="1000" b="1" dirty="0">
                <a:cs typeface="Segoe UI"/>
              </a:rPr>
              <a:t>dies ist Teil der NIS2-Ziele</a:t>
            </a:r>
          </a:p>
          <a:p>
            <a:pPr defTabSz="932742">
              <a:lnSpc>
                <a:spcPct val="90000"/>
              </a:lnSpc>
              <a:spcAft>
                <a:spcPts val="300"/>
              </a:spcAft>
              <a:buSzPct val="90000"/>
            </a:pPr>
            <a:r>
              <a:rPr lang="de-de" sz="1000">
                <a:latin typeface="+mj-lt"/>
                <a:cs typeface="Segoe UI"/>
              </a:rPr>
              <a:t>Probleme</a:t>
            </a:r>
            <a:r>
              <a:rPr lang="de-de" sz="1000" dirty="0">
                <a:latin typeface="+mj-lt"/>
                <a:cs typeface="Segoe UI"/>
              </a:rPr>
              <a:t>:</a:t>
            </a:r>
          </a:p>
          <a:p>
            <a:pPr marL="179070" indent="-179070" defTabSz="932742">
              <a:lnSpc>
                <a:spcPct val="90000"/>
              </a:lnSpc>
              <a:spcAft>
                <a:spcPts val="300"/>
              </a:spcAft>
              <a:buSzPct val="90000"/>
              <a:buFont typeface="Arial" panose="020B0604020202020204" pitchFamily="34" charset="0"/>
              <a:buChar char="•"/>
            </a:pPr>
            <a:r>
              <a:rPr lang="de-de" sz="1000" dirty="0">
                <a:cs typeface="Segoe UI"/>
              </a:rPr>
              <a:t>Risiken der Nichteinhaltung von Vorschriften</a:t>
            </a:r>
          </a:p>
          <a:p>
            <a:pPr marL="179070" indent="-179070" defTabSz="932742">
              <a:lnSpc>
                <a:spcPct val="90000"/>
              </a:lnSpc>
              <a:spcAft>
                <a:spcPts val="300"/>
              </a:spcAft>
              <a:buSzPct val="90000"/>
              <a:buFont typeface="Arial" panose="020B0604020202020204" pitchFamily="34" charset="0"/>
              <a:buChar char="•"/>
            </a:pPr>
            <a:r>
              <a:rPr lang="de-de" sz="1000" dirty="0">
                <a:cs typeface="Segoe UI"/>
              </a:rPr>
              <a:t>Identitäts-, Bedrohungs- und Informationsschutz</a:t>
            </a:r>
          </a:p>
          <a:p>
            <a:pPr marL="179070" indent="-179070" defTabSz="932742">
              <a:lnSpc>
                <a:spcPct val="90000"/>
              </a:lnSpc>
              <a:spcAft>
                <a:spcPts val="300"/>
              </a:spcAft>
              <a:buSzPct val="90000"/>
              <a:buFont typeface="Arial" panose="020B0604020202020204" pitchFamily="34" charset="0"/>
              <a:buChar char="•"/>
            </a:pPr>
            <a:r>
              <a:rPr lang="de-de" sz="1000" spc="-20" dirty="0">
                <a:cs typeface="Segoe UI"/>
              </a:rPr>
              <a:t>Sicherheit: Endgeräte- und Cyberbedrohungen nehmen zu</a:t>
            </a:r>
          </a:p>
          <a:p>
            <a:pPr marL="179070" indent="-179070" defTabSz="932742">
              <a:lnSpc>
                <a:spcPct val="90000"/>
              </a:lnSpc>
              <a:spcAft>
                <a:spcPts val="300"/>
              </a:spcAft>
              <a:buSzPct val="90000"/>
              <a:buFont typeface="Arial" panose="020B0604020202020204" pitchFamily="34" charset="0"/>
              <a:buChar char="•"/>
            </a:pPr>
            <a:r>
              <a:rPr lang="de-de" sz="1000" dirty="0">
                <a:cs typeface="Segoe UI"/>
              </a:rPr>
              <a:t>Komplexität: Unternehmen, die Szenario-Lücken zu füllen haben, greifen auf Lösungen von Drittanbietern zurück </a:t>
            </a:r>
          </a:p>
          <a:p>
            <a:pPr marL="179070" indent="-179070" defTabSz="932742">
              <a:lnSpc>
                <a:spcPct val="90000"/>
              </a:lnSpc>
              <a:spcAft>
                <a:spcPts val="300"/>
              </a:spcAft>
              <a:buSzPct val="90000"/>
              <a:buFont typeface="Arial" panose="020B0604020202020204" pitchFamily="34" charset="0"/>
              <a:buChar char="•"/>
            </a:pPr>
            <a:r>
              <a:rPr lang="de-de" sz="1000" dirty="0">
                <a:cs typeface="Segoe UI"/>
              </a:rPr>
              <a:t>Herausforderungen für die Organisationskultur im Zusammenhang mit der digitalen </a:t>
            </a:r>
            <a:r>
              <a:rPr lang="de-de" sz="1000">
                <a:cs typeface="Segoe UI"/>
              </a:rPr>
              <a:t>Transformation </a:t>
            </a:r>
            <a:br>
              <a:rPr lang="de-de" sz="1000">
                <a:cs typeface="Segoe UI"/>
              </a:rPr>
            </a:br>
            <a:r>
              <a:rPr lang="de-de" sz="1000">
                <a:cs typeface="Segoe UI"/>
              </a:rPr>
              <a:t>und </a:t>
            </a:r>
            <a:r>
              <a:rPr lang="de-de" sz="1000" dirty="0">
                <a:cs typeface="Segoe UI"/>
              </a:rPr>
              <a:t>jetzt auch mit dem Aufkommen von KI</a:t>
            </a:r>
          </a:p>
        </p:txBody>
      </p:sp>
      <p:sp>
        <p:nvSpPr>
          <p:cNvPr id="4" name="TextBox 3">
            <a:extLst>
              <a:ext uri="{FF2B5EF4-FFF2-40B4-BE49-F238E27FC236}">
                <a16:creationId xmlns:a16="http://schemas.microsoft.com/office/drawing/2014/main" id="{52D90A8B-0FEF-934E-F7B4-7837EB314A7C}"/>
              </a:ext>
            </a:extLst>
          </p:cNvPr>
          <p:cNvSpPr txBox="1"/>
          <p:nvPr/>
        </p:nvSpPr>
        <p:spPr>
          <a:xfrm>
            <a:off x="583690" y="1120911"/>
            <a:ext cx="11608310" cy="977191"/>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300"/>
              </a:spcAft>
              <a:defRPr/>
            </a:pPr>
            <a:r>
              <a:rPr lang="de-de" sz="1400" dirty="0"/>
              <a:t>Diese Kampagne richtet sich an mittlere und große Unternehmen in den 18 verschiedenen Sektoren, die NIS2-Konformität erreichen müssen.</a:t>
            </a:r>
          </a:p>
          <a:p>
            <a:pPr>
              <a:spcAft>
                <a:spcPts val="300"/>
              </a:spcAft>
              <a:defRPr/>
            </a:pPr>
            <a:endParaRPr lang="en-US" sz="1400" b="1" dirty="0"/>
          </a:p>
          <a:p>
            <a:pPr>
              <a:spcAft>
                <a:spcPts val="300"/>
              </a:spcAft>
              <a:defRPr/>
            </a:pPr>
            <a:r>
              <a:rPr lang="de-de" sz="1400" b="1" dirty="0"/>
              <a:t>NIS2 wird die Geschäftsleitung für die Nichteinhaltung ihrer Verpflichtungen verantwortlich </a:t>
            </a:r>
            <a:r>
              <a:rPr lang="de-de" sz="1400" b="1"/>
              <a:t>machen (</a:t>
            </a:r>
            <a:r>
              <a:rPr lang="de-de" sz="1400" b="1" dirty="0"/>
              <a:t>mit entsprechenden Geldstrafen)</a:t>
            </a:r>
          </a:p>
          <a:p>
            <a:pPr>
              <a:spcAft>
                <a:spcPts val="300"/>
              </a:spcAft>
              <a:defRPr/>
            </a:pPr>
            <a:endParaRPr lang="en-US" sz="1400" b="0" i="0" u="none" strike="noStrike" kern="1200" cap="none" spc="0" normalizeH="0" baseline="0" noProof="0" dirty="0">
              <a:ln>
                <a:noFill/>
              </a:ln>
              <a:effectLst/>
              <a:uLnTx/>
              <a:uFillTx/>
              <a:cs typeface="Segoe UI"/>
            </a:endParaRPr>
          </a:p>
        </p:txBody>
      </p:sp>
    </p:spTree>
    <p:extLst>
      <p:ext uri="{BB962C8B-B14F-4D97-AF65-F5344CB8AC3E}">
        <p14:creationId xmlns:p14="http://schemas.microsoft.com/office/powerpoint/2010/main" val="227137677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Straight Connector 66">
            <a:extLst>
              <a:ext uri="{FF2B5EF4-FFF2-40B4-BE49-F238E27FC236}">
                <a16:creationId xmlns:a16="http://schemas.microsoft.com/office/drawing/2014/main" id="{74A25EDF-FE9B-04CB-E511-C7088F101DC7}"/>
              </a:ext>
            </a:extLst>
          </p:cNvPr>
          <p:cNvCxnSpPr>
            <a:cxnSpLocks/>
          </p:cNvCxnSpPr>
          <p:nvPr/>
        </p:nvCxnSpPr>
        <p:spPr>
          <a:xfrm flipH="1">
            <a:off x="6342098" y="3429000"/>
            <a:ext cx="1282593" cy="0"/>
          </a:xfrm>
          <a:prstGeom prst="line">
            <a:avLst/>
          </a:prstGeom>
          <a:ln w="50800">
            <a:solidFill>
              <a:schemeClr val="accent3">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8" name="Round Same Side Corner Rectangle 67">
            <a:extLst>
              <a:ext uri="{FF2B5EF4-FFF2-40B4-BE49-F238E27FC236}">
                <a16:creationId xmlns:a16="http://schemas.microsoft.com/office/drawing/2014/main" id="{0832106A-C201-EEDA-C187-A9844F483E04}"/>
              </a:ext>
            </a:extLst>
          </p:cNvPr>
          <p:cNvSpPr/>
          <p:nvPr/>
        </p:nvSpPr>
        <p:spPr bwMode="auto">
          <a:xfrm rot="16200000">
            <a:off x="8858288" y="1180914"/>
            <a:ext cx="1479464" cy="4496173"/>
          </a:xfrm>
          <a:prstGeom prst="round2SameRect">
            <a:avLst>
              <a:gd name="adj1" fmla="val 50000"/>
              <a:gd name="adj2" fmla="val 0"/>
            </a:avLst>
          </a:prstGeom>
          <a:solidFill>
            <a:schemeClr val="bg1"/>
          </a:solidFill>
          <a:ln>
            <a:noFill/>
            <a:headEnd type="none" w="med" len="med"/>
            <a:tailEnd type="none" w="med" len="med"/>
          </a:ln>
          <a:effectLst>
            <a:outerShdw blurRad="286259" dist="92806" dir="3180000" algn="r"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highlight>
                <a:srgbClr val="FFFF00"/>
              </a:highlight>
              <a:ea typeface="Segoe UI" pitchFamily="34" charset="0"/>
              <a:cs typeface="Segoe UI" pitchFamily="34" charset="0"/>
            </a:endParaRPr>
          </a:p>
        </p:txBody>
      </p:sp>
      <p:cxnSp>
        <p:nvCxnSpPr>
          <p:cNvPr id="69" name="Straight Connector 68">
            <a:extLst>
              <a:ext uri="{FF2B5EF4-FFF2-40B4-BE49-F238E27FC236}">
                <a16:creationId xmlns:a16="http://schemas.microsoft.com/office/drawing/2014/main" id="{8405F72A-3F3E-4AA3-6EDA-402748FFACA5}"/>
              </a:ext>
            </a:extLst>
          </p:cNvPr>
          <p:cNvCxnSpPr>
            <a:cxnSpLocks/>
          </p:cNvCxnSpPr>
          <p:nvPr/>
        </p:nvCxnSpPr>
        <p:spPr>
          <a:xfrm flipH="1">
            <a:off x="5465852" y="5593960"/>
            <a:ext cx="1282593" cy="0"/>
          </a:xfrm>
          <a:prstGeom prst="line">
            <a:avLst/>
          </a:prstGeom>
          <a:ln w="5080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0" name="Round Same Side Corner Rectangle 69">
            <a:extLst>
              <a:ext uri="{FF2B5EF4-FFF2-40B4-BE49-F238E27FC236}">
                <a16:creationId xmlns:a16="http://schemas.microsoft.com/office/drawing/2014/main" id="{9E281295-BC78-B4FF-0966-03B999B6B4AB}"/>
              </a:ext>
            </a:extLst>
          </p:cNvPr>
          <p:cNvSpPr/>
          <p:nvPr/>
        </p:nvSpPr>
        <p:spPr bwMode="auto">
          <a:xfrm rot="16200000">
            <a:off x="8368365" y="3083327"/>
            <a:ext cx="1479464" cy="5000151"/>
          </a:xfrm>
          <a:prstGeom prst="round2SameRect">
            <a:avLst>
              <a:gd name="adj1" fmla="val 50000"/>
              <a:gd name="adj2" fmla="val 0"/>
            </a:avLst>
          </a:prstGeom>
          <a:solidFill>
            <a:schemeClr val="bg1"/>
          </a:solidFill>
          <a:ln>
            <a:noFill/>
            <a:headEnd type="none" w="med" len="med"/>
            <a:tailEnd type="none" w="med" len="med"/>
          </a:ln>
          <a:effectLst>
            <a:outerShdw blurRad="286259" dist="92806" dir="3180000" algn="r"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cxnSp>
        <p:nvCxnSpPr>
          <p:cNvPr id="54" name="Straight Connector 53">
            <a:extLst>
              <a:ext uri="{FF2B5EF4-FFF2-40B4-BE49-F238E27FC236}">
                <a16:creationId xmlns:a16="http://schemas.microsoft.com/office/drawing/2014/main" id="{E6124968-2FC6-81D6-BF0A-EF59F784BA03}"/>
              </a:ext>
            </a:extLst>
          </p:cNvPr>
          <p:cNvCxnSpPr>
            <a:cxnSpLocks/>
          </p:cNvCxnSpPr>
          <p:nvPr/>
        </p:nvCxnSpPr>
        <p:spPr>
          <a:xfrm flipH="1">
            <a:off x="5496674" y="1305105"/>
            <a:ext cx="1282593" cy="0"/>
          </a:xfrm>
          <a:prstGeom prst="line">
            <a:avLst/>
          </a:prstGeom>
          <a:ln w="5080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6" name="Round Same Side Corner Rectangle 65">
            <a:extLst>
              <a:ext uri="{FF2B5EF4-FFF2-40B4-BE49-F238E27FC236}">
                <a16:creationId xmlns:a16="http://schemas.microsoft.com/office/drawing/2014/main" id="{B9BC6067-1252-D671-C9D0-033E775E263B}"/>
              </a:ext>
            </a:extLst>
          </p:cNvPr>
          <p:cNvSpPr/>
          <p:nvPr/>
        </p:nvSpPr>
        <p:spPr bwMode="auto">
          <a:xfrm rot="16200000">
            <a:off x="8368364" y="-1205528"/>
            <a:ext cx="1479464" cy="5000151"/>
          </a:xfrm>
          <a:prstGeom prst="round2SameRect">
            <a:avLst>
              <a:gd name="adj1" fmla="val 50000"/>
              <a:gd name="adj2" fmla="val 0"/>
            </a:avLst>
          </a:prstGeom>
          <a:solidFill>
            <a:schemeClr val="bg1"/>
          </a:solidFill>
          <a:ln>
            <a:noFill/>
            <a:headEnd type="none" w="med" len="med"/>
            <a:tailEnd type="none" w="med" len="med"/>
          </a:ln>
          <a:effectLst>
            <a:outerShdw blurRad="286259" dist="92806" dir="3180000" algn="r"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0BCAAEB4-5B7C-80DD-60E2-4FC27DA77139}"/>
              </a:ext>
            </a:extLst>
          </p:cNvPr>
          <p:cNvSpPr/>
          <p:nvPr/>
        </p:nvSpPr>
        <p:spPr bwMode="auto">
          <a:xfrm>
            <a:off x="147031" y="331466"/>
            <a:ext cx="6195067" cy="6195067"/>
          </a:xfrm>
          <a:prstGeom prst="ellipse">
            <a:avLst/>
          </a:prstGeom>
          <a:noFill/>
          <a:ln w="50800">
            <a:gradFill flip="none" rotWithShape="1">
              <a:gsLst>
                <a:gs pos="11000">
                  <a:schemeClr val="accent1">
                    <a:lumMod val="75000"/>
                  </a:schemeClr>
                </a:gs>
                <a:gs pos="50000">
                  <a:schemeClr val="accent1"/>
                </a:gs>
                <a:gs pos="95000">
                  <a:schemeClr val="accent3">
                    <a:lumMod val="75000"/>
                  </a:schemeClr>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7" name="Rectangle 6">
            <a:extLst>
              <a:ext uri="{FF2B5EF4-FFF2-40B4-BE49-F238E27FC236}">
                <a16:creationId xmlns:a16="http://schemas.microsoft.com/office/drawing/2014/main" id="{4BBEB0FE-2388-B4C0-AA08-EE7052C7F80C}"/>
              </a:ext>
            </a:extLst>
          </p:cNvPr>
          <p:cNvSpPr/>
          <p:nvPr/>
        </p:nvSpPr>
        <p:spPr bwMode="auto">
          <a:xfrm>
            <a:off x="0" y="0"/>
            <a:ext cx="4356100" cy="6858000"/>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6" name="TextBox 15">
            <a:extLst>
              <a:ext uri="{FF2B5EF4-FFF2-40B4-BE49-F238E27FC236}">
                <a16:creationId xmlns:a16="http://schemas.microsoft.com/office/drawing/2014/main" id="{8E3473DA-40EB-3BEC-9C63-522C470211CC}"/>
              </a:ext>
            </a:extLst>
          </p:cNvPr>
          <p:cNvSpPr txBox="1"/>
          <p:nvPr/>
        </p:nvSpPr>
        <p:spPr>
          <a:xfrm>
            <a:off x="7499222" y="5234694"/>
            <a:ext cx="3308116" cy="693876"/>
          </a:xfrm>
          <a:prstGeom prst="rect">
            <a:avLst/>
          </a:prstGeom>
          <a:noFill/>
        </p:spPr>
        <p:txBody>
          <a:bodyPr wrap="square" lIns="0" tIns="0" rIns="0" bIns="0" anchor="ctr" anchorCtr="0">
            <a:noAutofit/>
          </a:bodyPr>
          <a:lstStyle/>
          <a:p>
            <a:r>
              <a:rPr lang="de-de" b="1" dirty="0">
                <a:solidFill>
                  <a:srgbClr val="000000"/>
                </a:solidFill>
                <a:latin typeface="Calibri"/>
                <a:cs typeface="Arial"/>
              </a:rPr>
              <a:t>Minimierung der Auswirkungen von Cybersicherheitsvorfällen</a:t>
            </a:r>
          </a:p>
        </p:txBody>
      </p:sp>
      <p:sp>
        <p:nvSpPr>
          <p:cNvPr id="2" name="Title 1">
            <a:extLst>
              <a:ext uri="{FF2B5EF4-FFF2-40B4-BE49-F238E27FC236}">
                <a16:creationId xmlns:a16="http://schemas.microsoft.com/office/drawing/2014/main" id="{C6E1ADE5-4D59-6193-87C4-F806AA3A12A8}"/>
              </a:ext>
            </a:extLst>
          </p:cNvPr>
          <p:cNvSpPr>
            <a:spLocks noGrp="1"/>
          </p:cNvSpPr>
          <p:nvPr>
            <p:ph type="title"/>
          </p:nvPr>
        </p:nvSpPr>
        <p:spPr/>
        <p:txBody>
          <a:bodyPr/>
          <a:lstStyle/>
          <a:p>
            <a:r>
              <a:rPr lang="de-de" sz="3200">
                <a:solidFill>
                  <a:schemeClr val="bg1"/>
                </a:solidFill>
              </a:rPr>
              <a:t>Hauptargumente</a:t>
            </a:r>
          </a:p>
        </p:txBody>
      </p:sp>
      <p:sp>
        <p:nvSpPr>
          <p:cNvPr id="3" name="Text Placeholder 2">
            <a:extLst>
              <a:ext uri="{FF2B5EF4-FFF2-40B4-BE49-F238E27FC236}">
                <a16:creationId xmlns:a16="http://schemas.microsoft.com/office/drawing/2014/main" id="{B5E7AB02-6ECD-DD8C-21EF-7ACE30D3EE61}"/>
              </a:ext>
            </a:extLst>
          </p:cNvPr>
          <p:cNvSpPr>
            <a:spLocks noGrp="1"/>
          </p:cNvSpPr>
          <p:nvPr>
            <p:ph type="body" sz="quarter" idx="11"/>
          </p:nvPr>
        </p:nvSpPr>
        <p:spPr>
          <a:xfrm>
            <a:off x="584199" y="1639860"/>
            <a:ext cx="3491318" cy="1282622"/>
          </a:xfrm>
        </p:spPr>
        <p:txBody>
          <a:bodyPr/>
          <a:lstStyle/>
          <a:p>
            <a:r>
              <a:rPr lang="de-de" sz="2000" dirty="0">
                <a:solidFill>
                  <a:schemeClr val="bg1"/>
                </a:solidFill>
                <a:cs typeface="Segoe UI"/>
              </a:rPr>
              <a:t>Richtlinie zur Gewährleistung einer hohen Netzwerk- und Informationssicherheit 2 (NIS2)</a:t>
            </a:r>
            <a:br/>
            <a:endParaRPr lang="en-US" dirty="0">
              <a:highlight>
                <a:srgbClr val="00FF00"/>
              </a:highlight>
            </a:endParaRPr>
          </a:p>
        </p:txBody>
      </p:sp>
      <p:sp>
        <p:nvSpPr>
          <p:cNvPr id="15" name="TextBox 14">
            <a:extLst>
              <a:ext uri="{FF2B5EF4-FFF2-40B4-BE49-F238E27FC236}">
                <a16:creationId xmlns:a16="http://schemas.microsoft.com/office/drawing/2014/main" id="{9FC5466C-0AAB-800C-D929-9D3FD940657F}"/>
              </a:ext>
            </a:extLst>
          </p:cNvPr>
          <p:cNvSpPr txBox="1"/>
          <p:nvPr/>
        </p:nvSpPr>
        <p:spPr>
          <a:xfrm>
            <a:off x="8248528" y="3079414"/>
            <a:ext cx="3359271" cy="693876"/>
          </a:xfrm>
          <a:prstGeom prst="rect">
            <a:avLst/>
          </a:prstGeom>
          <a:noFill/>
        </p:spPr>
        <p:txBody>
          <a:bodyPr wrap="square" lIns="0" tIns="0" rIns="0" bIns="0" anchor="ctr" anchorCtr="0">
            <a:noAutofit/>
          </a:bodyPr>
          <a:lstStyle/>
          <a:p>
            <a:r>
              <a:rPr lang="de-de" b="1" dirty="0">
                <a:solidFill>
                  <a:srgbClr val="000000"/>
                </a:solidFill>
                <a:latin typeface="Calibri"/>
                <a:cs typeface="Arial"/>
              </a:rPr>
              <a:t>Erkennen von Cybersicherheitsvorfällen</a:t>
            </a:r>
          </a:p>
        </p:txBody>
      </p:sp>
      <p:sp>
        <p:nvSpPr>
          <p:cNvPr id="71" name="Oval 70">
            <a:extLst>
              <a:ext uri="{FF2B5EF4-FFF2-40B4-BE49-F238E27FC236}">
                <a16:creationId xmlns:a16="http://schemas.microsoft.com/office/drawing/2014/main" id="{0224285E-A808-C326-1FCF-B96B26500B49}"/>
              </a:ext>
            </a:extLst>
          </p:cNvPr>
          <p:cNvSpPr/>
          <p:nvPr/>
        </p:nvSpPr>
        <p:spPr bwMode="auto">
          <a:xfrm>
            <a:off x="5062154" y="866699"/>
            <a:ext cx="855695" cy="855695"/>
          </a:xfrm>
          <a:prstGeom prst="ellipse">
            <a:avLst/>
          </a:prstGeom>
          <a:solidFill>
            <a:schemeClr val="bg1"/>
          </a:soli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72" name="Oval 71">
            <a:extLst>
              <a:ext uri="{FF2B5EF4-FFF2-40B4-BE49-F238E27FC236}">
                <a16:creationId xmlns:a16="http://schemas.microsoft.com/office/drawing/2014/main" id="{7F3E7AA7-5579-8B69-FB38-BC797B79FAC5}"/>
              </a:ext>
            </a:extLst>
          </p:cNvPr>
          <p:cNvSpPr/>
          <p:nvPr/>
        </p:nvSpPr>
        <p:spPr bwMode="auto">
          <a:xfrm>
            <a:off x="5891391" y="2998505"/>
            <a:ext cx="855695" cy="855695"/>
          </a:xfrm>
          <a:prstGeom prst="ellipse">
            <a:avLst/>
          </a:prstGeom>
          <a:solidFill>
            <a:schemeClr val="bg1"/>
          </a:soli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73" name="Oval 72">
            <a:extLst>
              <a:ext uri="{FF2B5EF4-FFF2-40B4-BE49-F238E27FC236}">
                <a16:creationId xmlns:a16="http://schemas.microsoft.com/office/drawing/2014/main" id="{D6A0FB75-9E39-563E-5FDA-4158FC93B27C}"/>
              </a:ext>
            </a:extLst>
          </p:cNvPr>
          <p:cNvSpPr/>
          <p:nvPr/>
        </p:nvSpPr>
        <p:spPr bwMode="auto">
          <a:xfrm>
            <a:off x="5062154" y="5164288"/>
            <a:ext cx="855695" cy="855695"/>
          </a:xfrm>
          <a:prstGeom prst="ellipse">
            <a:avLst/>
          </a:prstGeom>
          <a:solidFill>
            <a:schemeClr val="bg1"/>
          </a:soli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79" name="TextBox 78">
            <a:extLst>
              <a:ext uri="{FF2B5EF4-FFF2-40B4-BE49-F238E27FC236}">
                <a16:creationId xmlns:a16="http://schemas.microsoft.com/office/drawing/2014/main" id="{2192A09D-F9C8-6D51-F520-A16C9D246F65}"/>
              </a:ext>
            </a:extLst>
          </p:cNvPr>
          <p:cNvSpPr txBox="1"/>
          <p:nvPr/>
        </p:nvSpPr>
        <p:spPr>
          <a:xfrm>
            <a:off x="7507848" y="944809"/>
            <a:ext cx="3491078" cy="693876"/>
          </a:xfrm>
          <a:prstGeom prst="rect">
            <a:avLst/>
          </a:prstGeom>
          <a:noFill/>
        </p:spPr>
        <p:txBody>
          <a:bodyPr wrap="square" lIns="0" tIns="0" rIns="0" bIns="0" anchor="ctr" anchorCtr="0">
            <a:noAutofit/>
          </a:bodyPr>
          <a:lstStyle/>
          <a:p>
            <a:r>
              <a:rPr lang="de-de" sz="1800" b="1" dirty="0">
                <a:solidFill>
                  <a:srgbClr val="000000"/>
                </a:solidFill>
                <a:effectLst/>
                <a:latin typeface="Calibri"/>
                <a:ea typeface="Calibri"/>
                <a:cs typeface="Arial"/>
              </a:rPr>
              <a:t>Verwaltung von Sicherheitsrisiken und Schutz vor Cyberangriffen</a:t>
            </a:r>
            <a:endParaRPr lang="en-US" dirty="0">
              <a:latin typeface="Calibri"/>
              <a:ea typeface="Calibri"/>
              <a:cs typeface="Arial"/>
            </a:endParaRPr>
          </a:p>
        </p:txBody>
      </p:sp>
      <p:sp>
        <p:nvSpPr>
          <p:cNvPr id="6" name="Graphic 3">
            <a:extLst>
              <a:ext uri="{FF2B5EF4-FFF2-40B4-BE49-F238E27FC236}">
                <a16:creationId xmlns:a16="http://schemas.microsoft.com/office/drawing/2014/main" id="{43EB1857-B3BD-6555-B0B9-4000052C2FA8}"/>
              </a:ext>
            </a:extLst>
          </p:cNvPr>
          <p:cNvSpPr/>
          <p:nvPr/>
        </p:nvSpPr>
        <p:spPr>
          <a:xfrm>
            <a:off x="5299538" y="1113533"/>
            <a:ext cx="380951" cy="352452"/>
          </a:xfrm>
          <a:custGeom>
            <a:avLst/>
            <a:gdLst>
              <a:gd name="connsiteX0" fmla="*/ 209499 w 380951"/>
              <a:gd name="connsiteY0" fmla="*/ 276262 h 352452"/>
              <a:gd name="connsiteX1" fmla="*/ 190474 w 380951"/>
              <a:gd name="connsiteY1" fmla="*/ 257237 h 352452"/>
              <a:gd name="connsiteX2" fmla="*/ 171451 w 380951"/>
              <a:gd name="connsiteY2" fmla="*/ 276262 h 352452"/>
              <a:gd name="connsiteX3" fmla="*/ 190474 w 380951"/>
              <a:gd name="connsiteY3" fmla="*/ 295286 h 352452"/>
              <a:gd name="connsiteX4" fmla="*/ 209499 w 380951"/>
              <a:gd name="connsiteY4" fmla="*/ 276262 h 352452"/>
              <a:gd name="connsiteX5" fmla="*/ 204562 w 380951"/>
              <a:gd name="connsiteY5" fmla="*/ 126657 h 352452"/>
              <a:gd name="connsiteX6" fmla="*/ 190394 w 380951"/>
              <a:gd name="connsiteY6" fmla="*/ 114319 h 352452"/>
              <a:gd name="connsiteX7" fmla="*/ 176118 w 380951"/>
              <a:gd name="connsiteY7" fmla="*/ 128618 h 352452"/>
              <a:gd name="connsiteX8" fmla="*/ 176187 w 380951"/>
              <a:gd name="connsiteY8" fmla="*/ 214375 h 352452"/>
              <a:gd name="connsiteX9" fmla="*/ 176318 w 380951"/>
              <a:gd name="connsiteY9" fmla="*/ 216312 h 352452"/>
              <a:gd name="connsiteX10" fmla="*/ 190486 w 380951"/>
              <a:gd name="connsiteY10" fmla="*/ 228651 h 352452"/>
              <a:gd name="connsiteX11" fmla="*/ 204762 w 380951"/>
              <a:gd name="connsiteY11" fmla="*/ 214352 h 352452"/>
              <a:gd name="connsiteX12" fmla="*/ 204693 w 380951"/>
              <a:gd name="connsiteY12" fmla="*/ 128595 h 352452"/>
              <a:gd name="connsiteX13" fmla="*/ 204562 w 380951"/>
              <a:gd name="connsiteY13" fmla="*/ 126657 h 352452"/>
              <a:gd name="connsiteX14" fmla="*/ 227978 w 380951"/>
              <a:gd name="connsiteY14" fmla="*/ 22114 h 352452"/>
              <a:gd name="connsiteX15" fmla="*/ 152965 w 380951"/>
              <a:gd name="connsiteY15" fmla="*/ 22115 h 352452"/>
              <a:gd name="connsiteX16" fmla="*/ 5418 w 380951"/>
              <a:gd name="connsiteY16" fmla="*/ 288843 h 352452"/>
              <a:gd name="connsiteX17" fmla="*/ 42924 w 380951"/>
              <a:gd name="connsiteY17" fmla="*/ 352453 h 352452"/>
              <a:gd name="connsiteX18" fmla="*/ 338028 w 380951"/>
              <a:gd name="connsiteY18" fmla="*/ 352453 h 352452"/>
              <a:gd name="connsiteX19" fmla="*/ 375534 w 380951"/>
              <a:gd name="connsiteY19" fmla="*/ 288841 h 352452"/>
              <a:gd name="connsiteX20" fmla="*/ 227978 w 380951"/>
              <a:gd name="connsiteY20" fmla="*/ 22114 h 352452"/>
              <a:gd name="connsiteX21" fmla="*/ 177970 w 380951"/>
              <a:gd name="connsiteY21" fmla="*/ 35947 h 352452"/>
              <a:gd name="connsiteX22" fmla="*/ 202973 w 380951"/>
              <a:gd name="connsiteY22" fmla="*/ 35946 h 352452"/>
              <a:gd name="connsiteX23" fmla="*/ 350530 w 380951"/>
              <a:gd name="connsiteY23" fmla="*/ 302675 h 352452"/>
              <a:gd name="connsiteX24" fmla="*/ 338028 w 380951"/>
              <a:gd name="connsiteY24" fmla="*/ 323878 h 352452"/>
              <a:gd name="connsiteX25" fmla="*/ 42924 w 380951"/>
              <a:gd name="connsiteY25" fmla="*/ 323878 h 352452"/>
              <a:gd name="connsiteX26" fmla="*/ 30422 w 380951"/>
              <a:gd name="connsiteY26" fmla="*/ 302675 h 352452"/>
              <a:gd name="connsiteX27" fmla="*/ 177970 w 380951"/>
              <a:gd name="connsiteY27" fmla="*/ 35947 h 352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80951" h="352452">
                <a:moveTo>
                  <a:pt x="209499" y="276262"/>
                </a:moveTo>
                <a:cubicBezTo>
                  <a:pt x="209499" y="265754"/>
                  <a:pt x="200982" y="257237"/>
                  <a:pt x="190474" y="257237"/>
                </a:cubicBezTo>
                <a:cubicBezTo>
                  <a:pt x="179968" y="257237"/>
                  <a:pt x="171451" y="265754"/>
                  <a:pt x="171451" y="276262"/>
                </a:cubicBezTo>
                <a:cubicBezTo>
                  <a:pt x="171451" y="286768"/>
                  <a:pt x="179968" y="295286"/>
                  <a:pt x="190474" y="295286"/>
                </a:cubicBezTo>
                <a:cubicBezTo>
                  <a:pt x="200982" y="295286"/>
                  <a:pt x="209499" y="286768"/>
                  <a:pt x="209499" y="276262"/>
                </a:cubicBezTo>
                <a:close/>
                <a:moveTo>
                  <a:pt x="204562" y="126657"/>
                </a:moveTo>
                <a:cubicBezTo>
                  <a:pt x="203609" y="119684"/>
                  <a:pt x="197627" y="114314"/>
                  <a:pt x="190394" y="114319"/>
                </a:cubicBezTo>
                <a:cubicBezTo>
                  <a:pt x="182504" y="114326"/>
                  <a:pt x="176112" y="120728"/>
                  <a:pt x="176118" y="128618"/>
                </a:cubicBezTo>
                <a:lnTo>
                  <a:pt x="176187" y="214375"/>
                </a:lnTo>
                <a:lnTo>
                  <a:pt x="176318" y="216312"/>
                </a:lnTo>
                <a:cubicBezTo>
                  <a:pt x="177271" y="223286"/>
                  <a:pt x="183252" y="228656"/>
                  <a:pt x="190486" y="228651"/>
                </a:cubicBezTo>
                <a:cubicBezTo>
                  <a:pt x="198376" y="228643"/>
                  <a:pt x="204767" y="222242"/>
                  <a:pt x="204762" y="214352"/>
                </a:cubicBezTo>
                <a:lnTo>
                  <a:pt x="204693" y="128595"/>
                </a:lnTo>
                <a:lnTo>
                  <a:pt x="204562" y="126657"/>
                </a:lnTo>
                <a:close/>
                <a:moveTo>
                  <a:pt x="227978" y="22114"/>
                </a:moveTo>
                <a:cubicBezTo>
                  <a:pt x="211665" y="-7372"/>
                  <a:pt x="169275" y="-7371"/>
                  <a:pt x="152965" y="22115"/>
                </a:cubicBezTo>
                <a:lnTo>
                  <a:pt x="5418" y="288843"/>
                </a:lnTo>
                <a:cubicBezTo>
                  <a:pt x="-10386" y="317410"/>
                  <a:pt x="10276" y="352453"/>
                  <a:pt x="42924" y="352453"/>
                </a:cubicBezTo>
                <a:lnTo>
                  <a:pt x="338028" y="352453"/>
                </a:lnTo>
                <a:cubicBezTo>
                  <a:pt x="370676" y="352453"/>
                  <a:pt x="391337" y="317410"/>
                  <a:pt x="375534" y="288841"/>
                </a:cubicBezTo>
                <a:lnTo>
                  <a:pt x="227978" y="22114"/>
                </a:lnTo>
                <a:close/>
                <a:moveTo>
                  <a:pt x="177970" y="35947"/>
                </a:moveTo>
                <a:cubicBezTo>
                  <a:pt x="183407" y="26118"/>
                  <a:pt x="197536" y="26118"/>
                  <a:pt x="202973" y="35946"/>
                </a:cubicBezTo>
                <a:lnTo>
                  <a:pt x="350530" y="302675"/>
                </a:lnTo>
                <a:cubicBezTo>
                  <a:pt x="355798" y="312196"/>
                  <a:pt x="348911" y="323878"/>
                  <a:pt x="338028" y="323878"/>
                </a:cubicBezTo>
                <a:lnTo>
                  <a:pt x="42924" y="323878"/>
                </a:lnTo>
                <a:cubicBezTo>
                  <a:pt x="32041" y="323878"/>
                  <a:pt x="25154" y="312196"/>
                  <a:pt x="30422" y="302675"/>
                </a:cubicBezTo>
                <a:lnTo>
                  <a:pt x="177970" y="35947"/>
                </a:lnTo>
                <a:close/>
              </a:path>
            </a:pathLst>
          </a:custGeom>
          <a:solidFill>
            <a:schemeClr val="accent1"/>
          </a:solidFill>
          <a:ln w="19050" cap="flat">
            <a:noFill/>
            <a:prstDash val="solid"/>
            <a:miter/>
          </a:ln>
        </p:spPr>
        <p:txBody>
          <a:bodyPr rtlCol="0" anchor="ctr"/>
          <a:lstStyle/>
          <a:p>
            <a:endParaRPr lang="en-US"/>
          </a:p>
        </p:txBody>
      </p:sp>
      <p:sp>
        <p:nvSpPr>
          <p:cNvPr id="11" name="Graphic 8">
            <a:extLst>
              <a:ext uri="{FF2B5EF4-FFF2-40B4-BE49-F238E27FC236}">
                <a16:creationId xmlns:a16="http://schemas.microsoft.com/office/drawing/2014/main" id="{CF3B156C-F670-BCD1-A3B8-B3D394A188C9}"/>
              </a:ext>
            </a:extLst>
          </p:cNvPr>
          <p:cNvSpPr/>
          <p:nvPr/>
        </p:nvSpPr>
        <p:spPr>
          <a:xfrm>
            <a:off x="6143025" y="3250139"/>
            <a:ext cx="342899" cy="342899"/>
          </a:xfrm>
          <a:custGeom>
            <a:avLst/>
            <a:gdLst>
              <a:gd name="connsiteX0" fmla="*/ 138113 w 342899"/>
              <a:gd name="connsiteY0" fmla="*/ 0 h 342899"/>
              <a:gd name="connsiteX1" fmla="*/ 276225 w 342899"/>
              <a:gd name="connsiteY1" fmla="*/ 138113 h 342899"/>
              <a:gd name="connsiteX2" fmla="*/ 245354 w 342899"/>
              <a:gd name="connsiteY2" fmla="*/ 225148 h 342899"/>
              <a:gd name="connsiteX3" fmla="*/ 338715 w 342899"/>
              <a:gd name="connsiteY3" fmla="*/ 318510 h 342899"/>
              <a:gd name="connsiteX4" fmla="*/ 338715 w 342899"/>
              <a:gd name="connsiteY4" fmla="*/ 338715 h 342899"/>
              <a:gd name="connsiteX5" fmla="*/ 320112 w 342899"/>
              <a:gd name="connsiteY5" fmla="*/ 340098 h 342899"/>
              <a:gd name="connsiteX6" fmla="*/ 318510 w 342899"/>
              <a:gd name="connsiteY6" fmla="*/ 338715 h 342899"/>
              <a:gd name="connsiteX7" fmla="*/ 225148 w 342899"/>
              <a:gd name="connsiteY7" fmla="*/ 245354 h 342899"/>
              <a:gd name="connsiteX8" fmla="*/ 138113 w 342899"/>
              <a:gd name="connsiteY8" fmla="*/ 276225 h 342899"/>
              <a:gd name="connsiteX9" fmla="*/ 0 w 342899"/>
              <a:gd name="connsiteY9" fmla="*/ 138113 h 342899"/>
              <a:gd name="connsiteX10" fmla="*/ 138113 w 342899"/>
              <a:gd name="connsiteY10" fmla="*/ 0 h 342899"/>
              <a:gd name="connsiteX11" fmla="*/ 138113 w 342899"/>
              <a:gd name="connsiteY11" fmla="*/ 28575 h 342899"/>
              <a:gd name="connsiteX12" fmla="*/ 28575 w 342899"/>
              <a:gd name="connsiteY12" fmla="*/ 138113 h 342899"/>
              <a:gd name="connsiteX13" fmla="*/ 138113 w 342899"/>
              <a:gd name="connsiteY13" fmla="*/ 247650 h 342899"/>
              <a:gd name="connsiteX14" fmla="*/ 247650 w 342899"/>
              <a:gd name="connsiteY14" fmla="*/ 138113 h 342899"/>
              <a:gd name="connsiteX15" fmla="*/ 138113 w 342899"/>
              <a:gd name="connsiteY15" fmla="*/ 28575 h 34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2899" h="342899">
                <a:moveTo>
                  <a:pt x="138113" y="0"/>
                </a:moveTo>
                <a:cubicBezTo>
                  <a:pt x="214391" y="0"/>
                  <a:pt x="276225" y="61835"/>
                  <a:pt x="276225" y="138113"/>
                </a:cubicBezTo>
                <a:cubicBezTo>
                  <a:pt x="276225" y="171105"/>
                  <a:pt x="264656" y="201395"/>
                  <a:pt x="245354" y="225148"/>
                </a:cubicBezTo>
                <a:lnTo>
                  <a:pt x="338715" y="318510"/>
                </a:lnTo>
                <a:cubicBezTo>
                  <a:pt x="344294" y="324090"/>
                  <a:pt x="344294" y="333135"/>
                  <a:pt x="338715" y="338715"/>
                </a:cubicBezTo>
                <a:cubicBezTo>
                  <a:pt x="333644" y="343788"/>
                  <a:pt x="325705" y="344249"/>
                  <a:pt x="320112" y="340098"/>
                </a:cubicBezTo>
                <a:lnTo>
                  <a:pt x="318510" y="338715"/>
                </a:lnTo>
                <a:lnTo>
                  <a:pt x="225148" y="245354"/>
                </a:lnTo>
                <a:cubicBezTo>
                  <a:pt x="201395" y="264656"/>
                  <a:pt x="171105" y="276225"/>
                  <a:pt x="138113" y="276225"/>
                </a:cubicBezTo>
                <a:cubicBezTo>
                  <a:pt x="61835" y="276225"/>
                  <a:pt x="0" y="214391"/>
                  <a:pt x="0" y="138113"/>
                </a:cubicBezTo>
                <a:cubicBezTo>
                  <a:pt x="0" y="61835"/>
                  <a:pt x="61835" y="0"/>
                  <a:pt x="138113" y="0"/>
                </a:cubicBezTo>
                <a:close/>
                <a:moveTo>
                  <a:pt x="138113" y="28575"/>
                </a:moveTo>
                <a:cubicBezTo>
                  <a:pt x="77617" y="28575"/>
                  <a:pt x="28575" y="77617"/>
                  <a:pt x="28575" y="138113"/>
                </a:cubicBezTo>
                <a:cubicBezTo>
                  <a:pt x="28575" y="198608"/>
                  <a:pt x="77617" y="247650"/>
                  <a:pt x="138113" y="247650"/>
                </a:cubicBezTo>
                <a:cubicBezTo>
                  <a:pt x="198608" y="247650"/>
                  <a:pt x="247650" y="198608"/>
                  <a:pt x="247650" y="138113"/>
                </a:cubicBezTo>
                <a:cubicBezTo>
                  <a:pt x="247650" y="77617"/>
                  <a:pt x="198608" y="28575"/>
                  <a:pt x="138113" y="28575"/>
                </a:cubicBezTo>
                <a:close/>
              </a:path>
            </a:pathLst>
          </a:custGeom>
          <a:solidFill>
            <a:schemeClr val="accent3">
              <a:lumMod val="75000"/>
            </a:schemeClr>
          </a:solidFill>
          <a:ln w="19050" cap="flat">
            <a:noFill/>
            <a:prstDash val="solid"/>
            <a:miter/>
          </a:ln>
        </p:spPr>
        <p:txBody>
          <a:bodyPr rtlCol="0" anchor="ctr"/>
          <a:lstStyle/>
          <a:p>
            <a:endParaRPr lang="en-US"/>
          </a:p>
        </p:txBody>
      </p:sp>
      <p:sp>
        <p:nvSpPr>
          <p:cNvPr id="13" name="Graphic 11">
            <a:extLst>
              <a:ext uri="{FF2B5EF4-FFF2-40B4-BE49-F238E27FC236}">
                <a16:creationId xmlns:a16="http://schemas.microsoft.com/office/drawing/2014/main" id="{967E78A0-8C6E-66D5-7F8A-A8AAE2106D17}"/>
              </a:ext>
            </a:extLst>
          </p:cNvPr>
          <p:cNvSpPr/>
          <p:nvPr/>
        </p:nvSpPr>
        <p:spPr>
          <a:xfrm>
            <a:off x="5323313" y="5387347"/>
            <a:ext cx="333375" cy="409574"/>
          </a:xfrm>
          <a:custGeom>
            <a:avLst/>
            <a:gdLst>
              <a:gd name="connsiteX0" fmla="*/ 250357 w 333375"/>
              <a:gd name="connsiteY0" fmla="*/ 94893 h 409574"/>
              <a:gd name="connsiteX1" fmla="*/ 247661 w 333375"/>
              <a:gd name="connsiteY1" fmla="*/ 74869 h 409574"/>
              <a:gd name="connsiteX2" fmla="*/ 267685 w 333375"/>
              <a:gd name="connsiteY2" fmla="*/ 72172 h 409574"/>
              <a:gd name="connsiteX3" fmla="*/ 333375 w 333375"/>
              <a:gd name="connsiteY3" fmla="*/ 204787 h 409574"/>
              <a:gd name="connsiteX4" fmla="*/ 180392 w 333375"/>
              <a:gd name="connsiteY4" fmla="*/ 370919 h 409574"/>
              <a:gd name="connsiteX5" fmla="*/ 194685 w 333375"/>
              <a:gd name="connsiteY5" fmla="*/ 385185 h 409574"/>
              <a:gd name="connsiteX6" fmla="*/ 196068 w 333375"/>
              <a:gd name="connsiteY6" fmla="*/ 386787 h 409574"/>
              <a:gd name="connsiteX7" fmla="*/ 194685 w 333375"/>
              <a:gd name="connsiteY7" fmla="*/ 405390 h 409574"/>
              <a:gd name="connsiteX8" fmla="*/ 174479 w 333375"/>
              <a:gd name="connsiteY8" fmla="*/ 405390 h 409574"/>
              <a:gd name="connsiteX9" fmla="*/ 136379 w 333375"/>
              <a:gd name="connsiteY9" fmla="*/ 367290 h 409574"/>
              <a:gd name="connsiteX10" fmla="*/ 134996 w 333375"/>
              <a:gd name="connsiteY10" fmla="*/ 365688 h 409574"/>
              <a:gd name="connsiteX11" fmla="*/ 136379 w 333375"/>
              <a:gd name="connsiteY11" fmla="*/ 347085 h 409574"/>
              <a:gd name="connsiteX12" fmla="*/ 142723 w 333375"/>
              <a:gd name="connsiteY12" fmla="*/ 340742 h 409574"/>
              <a:gd name="connsiteX13" fmla="*/ 166691 w 333375"/>
              <a:gd name="connsiteY13" fmla="*/ 342816 h 409574"/>
              <a:gd name="connsiteX14" fmla="*/ 181895 w 333375"/>
              <a:gd name="connsiteY14" fmla="*/ 341987 h 409574"/>
              <a:gd name="connsiteX15" fmla="*/ 181800 w 333375"/>
              <a:gd name="connsiteY15" fmla="*/ 342083 h 409574"/>
              <a:gd name="connsiteX16" fmla="*/ 304800 w 333375"/>
              <a:gd name="connsiteY16" fmla="*/ 204787 h 409574"/>
              <a:gd name="connsiteX17" fmla="*/ 250357 w 333375"/>
              <a:gd name="connsiteY17" fmla="*/ 94893 h 409574"/>
              <a:gd name="connsiteX18" fmla="*/ 138690 w 333375"/>
              <a:gd name="connsiteY18" fmla="*/ 24390 h 409574"/>
              <a:gd name="connsiteX19" fmla="*/ 138690 w 333375"/>
              <a:gd name="connsiteY19" fmla="*/ 4185 h 409574"/>
              <a:gd name="connsiteX20" fmla="*/ 158896 w 333375"/>
              <a:gd name="connsiteY20" fmla="*/ 4185 h 409574"/>
              <a:gd name="connsiteX21" fmla="*/ 196996 w 333375"/>
              <a:gd name="connsiteY21" fmla="*/ 42285 h 409574"/>
              <a:gd name="connsiteX22" fmla="*/ 196996 w 333375"/>
              <a:gd name="connsiteY22" fmla="*/ 62490 h 409574"/>
              <a:gd name="connsiteX23" fmla="*/ 190647 w 333375"/>
              <a:gd name="connsiteY23" fmla="*/ 68839 h 409574"/>
              <a:gd name="connsiteX24" fmla="*/ 166691 w 333375"/>
              <a:gd name="connsiteY24" fmla="*/ 66768 h 409574"/>
              <a:gd name="connsiteX25" fmla="*/ 151451 w 333375"/>
              <a:gd name="connsiteY25" fmla="*/ 67600 h 409574"/>
              <a:gd name="connsiteX26" fmla="*/ 151556 w 333375"/>
              <a:gd name="connsiteY26" fmla="*/ 67494 h 409574"/>
              <a:gd name="connsiteX27" fmla="*/ 28575 w 333375"/>
              <a:gd name="connsiteY27" fmla="*/ 204787 h 409574"/>
              <a:gd name="connsiteX28" fmla="*/ 78793 w 333375"/>
              <a:gd name="connsiteY28" fmla="*/ 311326 h 409574"/>
              <a:gd name="connsiteX29" fmla="*/ 80709 w 333375"/>
              <a:gd name="connsiteY29" fmla="*/ 331441 h 409574"/>
              <a:gd name="connsiteX30" fmla="*/ 60594 w 333375"/>
              <a:gd name="connsiteY30" fmla="*/ 333358 h 409574"/>
              <a:gd name="connsiteX31" fmla="*/ 0 w 333375"/>
              <a:gd name="connsiteY31" fmla="*/ 204787 h 409574"/>
              <a:gd name="connsiteX32" fmla="*/ 152964 w 333375"/>
              <a:gd name="connsiteY32" fmla="*/ 38657 h 409574"/>
              <a:gd name="connsiteX33" fmla="*/ 138690 w 333375"/>
              <a:gd name="connsiteY33" fmla="*/ 24390 h 409574"/>
              <a:gd name="connsiteX34" fmla="*/ 224415 w 333375"/>
              <a:gd name="connsiteY34" fmla="*/ 186315 h 409574"/>
              <a:gd name="connsiteX35" fmla="*/ 224415 w 333375"/>
              <a:gd name="connsiteY35" fmla="*/ 166110 h 409574"/>
              <a:gd name="connsiteX36" fmla="*/ 204210 w 333375"/>
              <a:gd name="connsiteY36" fmla="*/ 166110 h 409574"/>
              <a:gd name="connsiteX37" fmla="*/ 147638 w 333375"/>
              <a:gd name="connsiteY37" fmla="*/ 222681 h 409574"/>
              <a:gd name="connsiteX38" fmla="*/ 129165 w 333375"/>
              <a:gd name="connsiteY38" fmla="*/ 204210 h 409574"/>
              <a:gd name="connsiteX39" fmla="*/ 108960 w 333375"/>
              <a:gd name="connsiteY39" fmla="*/ 204210 h 409574"/>
              <a:gd name="connsiteX40" fmla="*/ 108960 w 333375"/>
              <a:gd name="connsiteY40" fmla="*/ 224415 h 409574"/>
              <a:gd name="connsiteX41" fmla="*/ 137535 w 333375"/>
              <a:gd name="connsiteY41" fmla="*/ 252990 h 409574"/>
              <a:gd name="connsiteX42" fmla="*/ 157740 w 333375"/>
              <a:gd name="connsiteY42" fmla="*/ 252990 h 409574"/>
              <a:gd name="connsiteX43" fmla="*/ 224415 w 333375"/>
              <a:gd name="connsiteY43" fmla="*/ 186315 h 409574"/>
              <a:gd name="connsiteX44" fmla="*/ 166688 w 333375"/>
              <a:gd name="connsiteY44" fmla="*/ 319087 h 409574"/>
              <a:gd name="connsiteX45" fmla="*/ 280988 w 333375"/>
              <a:gd name="connsiteY45" fmla="*/ 204787 h 409574"/>
              <a:gd name="connsiteX46" fmla="*/ 166688 w 333375"/>
              <a:gd name="connsiteY46" fmla="*/ 90487 h 409574"/>
              <a:gd name="connsiteX47" fmla="*/ 52388 w 333375"/>
              <a:gd name="connsiteY47" fmla="*/ 204787 h 409574"/>
              <a:gd name="connsiteX48" fmla="*/ 166688 w 333375"/>
              <a:gd name="connsiteY48" fmla="*/ 319087 h 409574"/>
              <a:gd name="connsiteX49" fmla="*/ 166688 w 333375"/>
              <a:gd name="connsiteY49" fmla="*/ 290512 h 409574"/>
              <a:gd name="connsiteX50" fmla="*/ 80963 w 333375"/>
              <a:gd name="connsiteY50" fmla="*/ 204787 h 409574"/>
              <a:gd name="connsiteX51" fmla="*/ 166688 w 333375"/>
              <a:gd name="connsiteY51" fmla="*/ 119062 h 409574"/>
              <a:gd name="connsiteX52" fmla="*/ 252413 w 333375"/>
              <a:gd name="connsiteY52" fmla="*/ 204787 h 409574"/>
              <a:gd name="connsiteX53" fmla="*/ 166688 w 333375"/>
              <a:gd name="connsiteY53" fmla="*/ 290512 h 40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33375" h="409574">
                <a:moveTo>
                  <a:pt x="250357" y="94893"/>
                </a:moveTo>
                <a:cubicBezTo>
                  <a:pt x="244082" y="90108"/>
                  <a:pt x="242876" y="81143"/>
                  <a:pt x="247661" y="74869"/>
                </a:cubicBezTo>
                <a:cubicBezTo>
                  <a:pt x="252445" y="68594"/>
                  <a:pt x="261412" y="67387"/>
                  <a:pt x="267685" y="72172"/>
                </a:cubicBezTo>
                <a:cubicBezTo>
                  <a:pt x="308766" y="103503"/>
                  <a:pt x="333375" y="152119"/>
                  <a:pt x="333375" y="204787"/>
                </a:cubicBezTo>
                <a:cubicBezTo>
                  <a:pt x="333375" y="292233"/>
                  <a:pt x="266041" y="363950"/>
                  <a:pt x="180392" y="370919"/>
                </a:cubicBezTo>
                <a:lnTo>
                  <a:pt x="194685" y="385185"/>
                </a:lnTo>
                <a:lnTo>
                  <a:pt x="196068" y="386787"/>
                </a:lnTo>
                <a:cubicBezTo>
                  <a:pt x="200217" y="392380"/>
                  <a:pt x="199756" y="400319"/>
                  <a:pt x="194685" y="405390"/>
                </a:cubicBezTo>
                <a:cubicBezTo>
                  <a:pt x="189106" y="410969"/>
                  <a:pt x="180059" y="410969"/>
                  <a:pt x="174479" y="405390"/>
                </a:cubicBezTo>
                <a:lnTo>
                  <a:pt x="136379" y="367290"/>
                </a:lnTo>
                <a:lnTo>
                  <a:pt x="134996" y="365688"/>
                </a:lnTo>
                <a:cubicBezTo>
                  <a:pt x="130845" y="360094"/>
                  <a:pt x="131306" y="352156"/>
                  <a:pt x="136379" y="347085"/>
                </a:cubicBezTo>
                <a:lnTo>
                  <a:pt x="142723" y="340742"/>
                </a:lnTo>
                <a:cubicBezTo>
                  <a:pt x="150506" y="342106"/>
                  <a:pt x="158517" y="342816"/>
                  <a:pt x="166691" y="342816"/>
                </a:cubicBezTo>
                <a:cubicBezTo>
                  <a:pt x="171829" y="342816"/>
                  <a:pt x="176902" y="342536"/>
                  <a:pt x="181895" y="341987"/>
                </a:cubicBezTo>
                <a:lnTo>
                  <a:pt x="181800" y="342083"/>
                </a:lnTo>
                <a:cubicBezTo>
                  <a:pt x="250969" y="334556"/>
                  <a:pt x="304800" y="275958"/>
                  <a:pt x="304800" y="204787"/>
                </a:cubicBezTo>
                <a:cubicBezTo>
                  <a:pt x="304800" y="161129"/>
                  <a:pt x="284424" y="120875"/>
                  <a:pt x="250357" y="94893"/>
                </a:cubicBezTo>
                <a:close/>
                <a:moveTo>
                  <a:pt x="138690" y="24390"/>
                </a:moveTo>
                <a:cubicBezTo>
                  <a:pt x="133110" y="18811"/>
                  <a:pt x="133110" y="9764"/>
                  <a:pt x="138690" y="4185"/>
                </a:cubicBezTo>
                <a:cubicBezTo>
                  <a:pt x="144269" y="-1395"/>
                  <a:pt x="153316" y="-1395"/>
                  <a:pt x="158896" y="4185"/>
                </a:cubicBezTo>
                <a:lnTo>
                  <a:pt x="196996" y="42285"/>
                </a:lnTo>
                <a:cubicBezTo>
                  <a:pt x="202576" y="47864"/>
                  <a:pt x="202576" y="56911"/>
                  <a:pt x="196996" y="62490"/>
                </a:cubicBezTo>
                <a:lnTo>
                  <a:pt x="190647" y="68839"/>
                </a:lnTo>
                <a:cubicBezTo>
                  <a:pt x="182867" y="67478"/>
                  <a:pt x="174862" y="66768"/>
                  <a:pt x="166691" y="66768"/>
                </a:cubicBezTo>
                <a:cubicBezTo>
                  <a:pt x="161540" y="66768"/>
                  <a:pt x="156456" y="67050"/>
                  <a:pt x="151451" y="67600"/>
                </a:cubicBezTo>
                <a:lnTo>
                  <a:pt x="151556" y="67494"/>
                </a:lnTo>
                <a:cubicBezTo>
                  <a:pt x="82397" y="75030"/>
                  <a:pt x="28575" y="133624"/>
                  <a:pt x="28575" y="204787"/>
                </a:cubicBezTo>
                <a:cubicBezTo>
                  <a:pt x="28575" y="246549"/>
                  <a:pt x="47205" y="285234"/>
                  <a:pt x="78793" y="311326"/>
                </a:cubicBezTo>
                <a:cubicBezTo>
                  <a:pt x="84876" y="316352"/>
                  <a:pt x="85734" y="325359"/>
                  <a:pt x="80709" y="331441"/>
                </a:cubicBezTo>
                <a:cubicBezTo>
                  <a:pt x="75684" y="337526"/>
                  <a:pt x="66678" y="338383"/>
                  <a:pt x="60594" y="333358"/>
                </a:cubicBezTo>
                <a:cubicBezTo>
                  <a:pt x="22503" y="301893"/>
                  <a:pt x="0" y="255165"/>
                  <a:pt x="0" y="204787"/>
                </a:cubicBezTo>
                <a:cubicBezTo>
                  <a:pt x="0" y="117349"/>
                  <a:pt x="67324" y="45636"/>
                  <a:pt x="152964" y="38657"/>
                </a:cubicBezTo>
                <a:lnTo>
                  <a:pt x="138690" y="24390"/>
                </a:lnTo>
                <a:close/>
                <a:moveTo>
                  <a:pt x="224415" y="186315"/>
                </a:moveTo>
                <a:cubicBezTo>
                  <a:pt x="229994" y="180735"/>
                  <a:pt x="229994" y="171690"/>
                  <a:pt x="224415" y="166110"/>
                </a:cubicBezTo>
                <a:cubicBezTo>
                  <a:pt x="218835" y="160530"/>
                  <a:pt x="209790" y="160530"/>
                  <a:pt x="204210" y="166110"/>
                </a:cubicBezTo>
                <a:lnTo>
                  <a:pt x="147638" y="222681"/>
                </a:lnTo>
                <a:lnTo>
                  <a:pt x="129165" y="204210"/>
                </a:lnTo>
                <a:cubicBezTo>
                  <a:pt x="123586" y="198630"/>
                  <a:pt x="114539" y="198630"/>
                  <a:pt x="108960" y="204210"/>
                </a:cubicBezTo>
                <a:cubicBezTo>
                  <a:pt x="103380" y="209790"/>
                  <a:pt x="103380" y="218835"/>
                  <a:pt x="108960" y="224415"/>
                </a:cubicBezTo>
                <a:lnTo>
                  <a:pt x="137535" y="252990"/>
                </a:lnTo>
                <a:cubicBezTo>
                  <a:pt x="143115" y="258569"/>
                  <a:pt x="152160" y="258569"/>
                  <a:pt x="157740" y="252990"/>
                </a:cubicBezTo>
                <a:lnTo>
                  <a:pt x="224415" y="186315"/>
                </a:lnTo>
                <a:close/>
                <a:moveTo>
                  <a:pt x="166688" y="319087"/>
                </a:moveTo>
                <a:cubicBezTo>
                  <a:pt x="229813" y="319087"/>
                  <a:pt x="280988" y="267913"/>
                  <a:pt x="280988" y="204787"/>
                </a:cubicBezTo>
                <a:cubicBezTo>
                  <a:pt x="280988" y="141661"/>
                  <a:pt x="229813" y="90487"/>
                  <a:pt x="166688" y="90487"/>
                </a:cubicBezTo>
                <a:cubicBezTo>
                  <a:pt x="103561" y="90487"/>
                  <a:pt x="52388" y="141661"/>
                  <a:pt x="52388" y="204787"/>
                </a:cubicBezTo>
                <a:cubicBezTo>
                  <a:pt x="52388" y="267913"/>
                  <a:pt x="103561" y="319087"/>
                  <a:pt x="166688" y="319087"/>
                </a:cubicBezTo>
                <a:close/>
                <a:moveTo>
                  <a:pt x="166688" y="290512"/>
                </a:moveTo>
                <a:cubicBezTo>
                  <a:pt x="119343" y="290512"/>
                  <a:pt x="80963" y="252132"/>
                  <a:pt x="80963" y="204787"/>
                </a:cubicBezTo>
                <a:cubicBezTo>
                  <a:pt x="80963" y="157443"/>
                  <a:pt x="119343" y="119062"/>
                  <a:pt x="166688" y="119062"/>
                </a:cubicBezTo>
                <a:cubicBezTo>
                  <a:pt x="214032" y="119062"/>
                  <a:pt x="252413" y="157443"/>
                  <a:pt x="252413" y="204787"/>
                </a:cubicBezTo>
                <a:cubicBezTo>
                  <a:pt x="252413" y="252132"/>
                  <a:pt x="214032" y="290512"/>
                  <a:pt x="166688" y="290512"/>
                </a:cubicBezTo>
                <a:close/>
              </a:path>
            </a:pathLst>
          </a:custGeom>
          <a:solidFill>
            <a:schemeClr val="accent1"/>
          </a:solidFill>
          <a:ln w="19050" cap="flat">
            <a:noFill/>
            <a:prstDash val="solid"/>
            <a:miter/>
          </a:ln>
        </p:spPr>
        <p:txBody>
          <a:bodyPr rtlCol="0" anchor="ctr"/>
          <a:lstStyle/>
          <a:p>
            <a:endParaRPr lang="en-US"/>
          </a:p>
        </p:txBody>
      </p:sp>
      <p:sp>
        <p:nvSpPr>
          <p:cNvPr id="4" name="TextBox 1">
            <a:extLst>
              <a:ext uri="{FF2B5EF4-FFF2-40B4-BE49-F238E27FC236}">
                <a16:creationId xmlns:a16="http://schemas.microsoft.com/office/drawing/2014/main" id="{5A8D0D88-FE6C-F192-DD6C-DB08C80049BA}"/>
              </a:ext>
            </a:extLst>
          </p:cNvPr>
          <p:cNvSpPr txBox="1"/>
          <p:nvPr/>
        </p:nvSpPr>
        <p:spPr>
          <a:xfrm>
            <a:off x="609798" y="3565163"/>
            <a:ext cx="3491318" cy="1107996"/>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e-de" sz="1800" dirty="0">
                <a:solidFill>
                  <a:schemeClr val="bg1"/>
                </a:solidFill>
                <a:effectLst/>
                <a:latin typeface="Segoe UI"/>
                <a:ea typeface="Calibri"/>
                <a:cs typeface="Segoe UI"/>
              </a:rPr>
              <a:t>Schützen Sie Ihr Unternehmen vor Cyberangriffen </a:t>
            </a:r>
            <a:r>
              <a:rPr lang="de-de" dirty="0">
                <a:solidFill>
                  <a:schemeClr val="bg1"/>
                </a:solidFill>
                <a:latin typeface="Segoe UI"/>
                <a:ea typeface="Calibri"/>
                <a:cs typeface="Segoe UI"/>
              </a:rPr>
              <a:t>und bereiten Sie sich gleichzeitig auf die Erfüllung </a:t>
            </a:r>
            <a:r>
              <a:rPr lang="de-de" sz="1800" dirty="0">
                <a:solidFill>
                  <a:schemeClr val="bg1"/>
                </a:solidFill>
                <a:effectLst/>
                <a:latin typeface="Segoe UI"/>
                <a:ea typeface="Calibri"/>
                <a:cs typeface="Segoe UI"/>
              </a:rPr>
              <a:t>der NIS2-Anforderungen vor.</a:t>
            </a:r>
            <a:endParaRPr kumimoji="0" lang="en-US" b="1" i="0" u="none" strike="noStrike" kern="1200" cap="none" spc="0" normalizeH="0" baseline="0" noProof="0" dirty="0">
              <a:ln>
                <a:noFill/>
              </a:ln>
              <a:solidFill>
                <a:schemeClr val="bg1"/>
              </a:solidFill>
              <a:effectLst/>
              <a:uLnTx/>
              <a:uFillTx/>
              <a:latin typeface="Calibri"/>
              <a:ea typeface="Calibri" panose="020F0502020204030204" pitchFamily="34" charset="0"/>
              <a:cs typeface="Calibri"/>
            </a:endParaRPr>
          </a:p>
        </p:txBody>
      </p:sp>
    </p:spTree>
    <p:extLst>
      <p:ext uri="{BB962C8B-B14F-4D97-AF65-F5344CB8AC3E}">
        <p14:creationId xmlns:p14="http://schemas.microsoft.com/office/powerpoint/2010/main" val="334245074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DDD72-0DC2-A742-884D-2D8B94FE6EBD}"/>
              </a:ext>
            </a:extLst>
          </p:cNvPr>
          <p:cNvSpPr>
            <a:spLocks noGrp="1"/>
          </p:cNvSpPr>
          <p:nvPr>
            <p:ph type="title"/>
          </p:nvPr>
        </p:nvSpPr>
        <p:spPr/>
        <p:txBody>
          <a:bodyPr/>
          <a:lstStyle/>
          <a:p>
            <a:r>
              <a:rPr lang="de-de"/>
              <a:t>Kampagnen-Textbausteine</a:t>
            </a:r>
          </a:p>
        </p:txBody>
      </p:sp>
      <p:sp>
        <p:nvSpPr>
          <p:cNvPr id="33" name="Text Placeholder 16">
            <a:extLst>
              <a:ext uri="{FF2B5EF4-FFF2-40B4-BE49-F238E27FC236}">
                <a16:creationId xmlns:a16="http://schemas.microsoft.com/office/drawing/2014/main" id="{65122A40-BA5D-9A81-00EB-31BA8E66C58C}"/>
              </a:ext>
            </a:extLst>
          </p:cNvPr>
          <p:cNvSpPr txBox="1">
            <a:spLocks/>
          </p:cNvSpPr>
          <p:nvPr/>
        </p:nvSpPr>
        <p:spPr>
          <a:xfrm>
            <a:off x="584199" y="2137143"/>
            <a:ext cx="3471417" cy="2279580"/>
          </a:xfrm>
          <a:prstGeom prst="rect">
            <a:avLst/>
          </a:prstGeom>
        </p:spPr>
        <p:txBody>
          <a:bodyPr lIns="90000" anchor="t"/>
          <a:lstStyle>
            <a:lvl1pPr marL="179388" marR="0" indent="-179388" algn="l" defTabSz="932742" rtl="0" eaLnBrk="1" fontAlgn="auto" latinLnBrk="0" hangingPunct="1">
              <a:lnSpc>
                <a:spcPct val="100000"/>
              </a:lnSpc>
              <a:spcBef>
                <a:spcPct val="20000"/>
              </a:spcBef>
              <a:spcAft>
                <a:spcPts val="0"/>
              </a:spcAft>
              <a:buClrTx/>
              <a:buSzPct val="90000"/>
              <a:buFont typeface="Wingdings" pitchFamily="2" charset="2"/>
              <a:buChar char=""/>
              <a:tabLst/>
              <a:defRPr sz="14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800" kern="1200" spc="0" baseline="0">
                <a:solidFill>
                  <a:schemeClr val="bg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800" kern="1200" spc="0" baseline="0">
                <a:solidFill>
                  <a:schemeClr val="bg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800" kern="1200" spc="0" baseline="0">
                <a:solidFill>
                  <a:schemeClr val="bg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800" kern="1200" spc="0" baseline="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rtl="0" fontAlgn="base">
              <a:buNone/>
            </a:pPr>
            <a:r>
              <a:rPr lang="de-de" b="0" i="0" dirty="0">
                <a:solidFill>
                  <a:srgbClr val="000000"/>
                </a:solidFill>
                <a:effectLst/>
                <a:latin typeface="Segoe UI" panose="020B0502040204020203" pitchFamily="34" charset="0"/>
              </a:rPr>
              <a:t>NIS2 ist die neue europäische Cybersicherheitsrichtlinie, die von Organisationen verlangt, eine Grundlage an Sicherheitsmaßnahmen festzulegen, um das Risiko von </a:t>
            </a:r>
            <a:r>
              <a:rPr lang="de-de" b="0" i="0">
                <a:solidFill>
                  <a:srgbClr val="000000"/>
                </a:solidFill>
                <a:effectLst/>
                <a:latin typeface="Segoe UI" panose="020B0502040204020203" pitchFamily="34" charset="0"/>
              </a:rPr>
              <a:t>Cyberangriffen </a:t>
            </a:r>
            <a:br>
              <a:rPr lang="de-de" b="0" i="0">
                <a:solidFill>
                  <a:srgbClr val="000000"/>
                </a:solidFill>
                <a:effectLst/>
                <a:latin typeface="Segoe UI" panose="020B0502040204020203" pitchFamily="34" charset="0"/>
              </a:rPr>
            </a:br>
            <a:r>
              <a:rPr lang="de-de" b="0" i="0">
                <a:solidFill>
                  <a:srgbClr val="000000"/>
                </a:solidFill>
                <a:effectLst/>
                <a:latin typeface="Segoe UI" panose="020B0502040204020203" pitchFamily="34" charset="0"/>
              </a:rPr>
              <a:t>zu </a:t>
            </a:r>
            <a:r>
              <a:rPr lang="de-de" b="0" i="0" dirty="0">
                <a:solidFill>
                  <a:srgbClr val="000000"/>
                </a:solidFill>
                <a:effectLst/>
                <a:latin typeface="Segoe UI" panose="020B0502040204020203" pitchFamily="34" charset="0"/>
              </a:rPr>
              <a:t>mindern und das allgemeine Cybersicherheitsniveau in der </a:t>
            </a:r>
            <a:r>
              <a:rPr lang="de-de" b="0" i="0">
                <a:solidFill>
                  <a:srgbClr val="000000"/>
                </a:solidFill>
                <a:effectLst/>
                <a:latin typeface="Segoe UI" panose="020B0502040204020203" pitchFamily="34" charset="0"/>
              </a:rPr>
              <a:t>EU </a:t>
            </a:r>
            <a:br>
              <a:rPr lang="de-de" b="0" i="0">
                <a:solidFill>
                  <a:srgbClr val="000000"/>
                </a:solidFill>
                <a:effectLst/>
                <a:latin typeface="Segoe UI" panose="020B0502040204020203" pitchFamily="34" charset="0"/>
              </a:rPr>
            </a:br>
            <a:r>
              <a:rPr lang="de-de" b="0" i="0">
                <a:solidFill>
                  <a:srgbClr val="000000"/>
                </a:solidFill>
                <a:effectLst/>
                <a:latin typeface="Segoe UI" panose="020B0502040204020203" pitchFamily="34" charset="0"/>
              </a:rPr>
              <a:t>(</a:t>
            </a:r>
            <a:r>
              <a:rPr lang="de-de" b="0" i="0" dirty="0">
                <a:solidFill>
                  <a:srgbClr val="000000"/>
                </a:solidFill>
                <a:effectLst/>
                <a:latin typeface="Segoe UI" panose="020B0502040204020203" pitchFamily="34" charset="0"/>
              </a:rPr>
              <a:t>oder in Unternehmen, die mit der EU Geschäfte machen) zu verbessern. </a:t>
            </a:r>
            <a:r>
              <a:rPr lang="de-de" b="0" i="0">
                <a:solidFill>
                  <a:srgbClr val="000000"/>
                </a:solidFill>
                <a:effectLst/>
                <a:latin typeface="Segoe UI" panose="020B0502040204020203" pitchFamily="34" charset="0"/>
              </a:rPr>
              <a:t>Sie </a:t>
            </a:r>
            <a:br>
              <a:rPr lang="de-de" b="0" i="0">
                <a:solidFill>
                  <a:srgbClr val="000000"/>
                </a:solidFill>
                <a:effectLst/>
                <a:latin typeface="Segoe UI" panose="020B0502040204020203" pitchFamily="34" charset="0"/>
              </a:rPr>
            </a:br>
            <a:r>
              <a:rPr lang="de-de" b="0" i="0">
                <a:solidFill>
                  <a:srgbClr val="000000"/>
                </a:solidFill>
                <a:effectLst/>
                <a:latin typeface="Segoe UI" panose="020B0502040204020203" pitchFamily="34" charset="0"/>
              </a:rPr>
              <a:t>tritt </a:t>
            </a:r>
            <a:r>
              <a:rPr lang="de-de" b="0" i="0" dirty="0">
                <a:solidFill>
                  <a:srgbClr val="000000"/>
                </a:solidFill>
                <a:effectLst/>
                <a:latin typeface="Segoe UI" panose="020B0502040204020203" pitchFamily="34" charset="0"/>
              </a:rPr>
              <a:t>im Oktober 2024 in Kraft und ist </a:t>
            </a:r>
            <a:r>
              <a:rPr lang="de-de" b="0" i="0">
                <a:solidFill>
                  <a:srgbClr val="000000"/>
                </a:solidFill>
                <a:effectLst/>
                <a:latin typeface="Segoe UI" panose="020B0502040204020203" pitchFamily="34" charset="0"/>
              </a:rPr>
              <a:t>das </a:t>
            </a:r>
            <a:br>
              <a:rPr lang="de-de" b="0" i="0">
                <a:solidFill>
                  <a:srgbClr val="000000"/>
                </a:solidFill>
                <a:effectLst/>
                <a:latin typeface="Segoe UI" panose="020B0502040204020203" pitchFamily="34" charset="0"/>
              </a:rPr>
            </a:br>
            <a:r>
              <a:rPr lang="de-de" b="0" i="0">
                <a:solidFill>
                  <a:srgbClr val="000000"/>
                </a:solidFill>
                <a:effectLst/>
                <a:latin typeface="Segoe UI" panose="020B0502040204020203" pitchFamily="34" charset="0"/>
              </a:rPr>
              <a:t>bisher </a:t>
            </a:r>
            <a:r>
              <a:rPr lang="de-de" b="0" i="0" dirty="0">
                <a:solidFill>
                  <a:srgbClr val="000000"/>
                </a:solidFill>
                <a:effectLst/>
                <a:latin typeface="Segoe UI" panose="020B0502040204020203" pitchFamily="34" charset="0"/>
              </a:rPr>
              <a:t>umfassendste Gesetz. </a:t>
            </a:r>
            <a:r>
              <a:rPr lang="de-de" b="0" i="0">
                <a:solidFill>
                  <a:srgbClr val="000000"/>
                </a:solidFill>
                <a:effectLst/>
                <a:latin typeface="Segoe UI" panose="020B0502040204020203" pitchFamily="34" charset="0"/>
              </a:rPr>
              <a:t>Microsoft </a:t>
            </a:r>
            <a:br>
              <a:rPr lang="de-de" b="0" i="0">
                <a:solidFill>
                  <a:srgbClr val="000000"/>
                </a:solidFill>
                <a:effectLst/>
                <a:latin typeface="Segoe UI" panose="020B0502040204020203" pitchFamily="34" charset="0"/>
              </a:rPr>
            </a:br>
            <a:r>
              <a:rPr lang="de-de" b="0" i="0">
                <a:solidFill>
                  <a:srgbClr val="000000"/>
                </a:solidFill>
                <a:effectLst/>
                <a:latin typeface="Segoe UI" panose="020B0502040204020203" pitchFamily="34" charset="0"/>
              </a:rPr>
              <a:t>Security-Lösungen </a:t>
            </a:r>
            <a:r>
              <a:rPr lang="de-de" b="0" i="0" dirty="0">
                <a:solidFill>
                  <a:srgbClr val="000000"/>
                </a:solidFill>
                <a:effectLst/>
                <a:latin typeface="Segoe UI" panose="020B0502040204020203" pitchFamily="34" charset="0"/>
              </a:rPr>
              <a:t>sind so konzipiert, dass Organisationen Sicherheitsrisiken besser verwalten, sich vor Cyberangriffen schützen und die Auswirkungen von Cybersicherheitsvorfällen minimieren können. Die Zero-Trust-Prinzipien und der Plattformansatz von Microsoft decken sich gut mit den Zielen von NIS2, sodass Organisationen schon jetzt mit der Vorbereitung auf NIS2 beginnen können.</a:t>
            </a:r>
            <a:endParaRPr lang="en-US" dirty="0"/>
          </a:p>
        </p:txBody>
      </p:sp>
      <p:sp>
        <p:nvSpPr>
          <p:cNvPr id="35" name="Text Placeholder 16">
            <a:extLst>
              <a:ext uri="{FF2B5EF4-FFF2-40B4-BE49-F238E27FC236}">
                <a16:creationId xmlns:a16="http://schemas.microsoft.com/office/drawing/2014/main" id="{5723E295-267A-50B1-14E9-7338D81D6FD6}"/>
              </a:ext>
            </a:extLst>
          </p:cNvPr>
          <p:cNvSpPr txBox="1">
            <a:spLocks/>
          </p:cNvSpPr>
          <p:nvPr/>
        </p:nvSpPr>
        <p:spPr>
          <a:xfrm>
            <a:off x="4817274" y="2137143"/>
            <a:ext cx="3403618" cy="3176728"/>
          </a:xfrm>
          <a:prstGeom prst="rect">
            <a:avLst/>
          </a:prstGeom>
        </p:spPr>
        <p:txBody>
          <a:bodyPr lIns="90000" tIns="45720" rIns="91440" bIns="45720" anchor="t"/>
          <a:lstStyle>
            <a:lvl1pPr marL="179388" marR="0" indent="-179388" algn="l" defTabSz="932742" rtl="0" eaLnBrk="1" fontAlgn="auto" latinLnBrk="0" hangingPunct="1">
              <a:lnSpc>
                <a:spcPct val="100000"/>
              </a:lnSpc>
              <a:spcBef>
                <a:spcPct val="20000"/>
              </a:spcBef>
              <a:spcAft>
                <a:spcPts val="0"/>
              </a:spcAft>
              <a:buClrTx/>
              <a:buSzPct val="90000"/>
              <a:buFont typeface="Wingdings" pitchFamily="2" charset="2"/>
              <a:buChar char=""/>
              <a:tabLst/>
              <a:defRPr sz="14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800" kern="1200" spc="0" baseline="0">
                <a:solidFill>
                  <a:schemeClr val="bg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800" kern="1200" spc="0" baseline="0">
                <a:solidFill>
                  <a:schemeClr val="bg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800" kern="1200" spc="0" baseline="0">
                <a:solidFill>
                  <a:schemeClr val="bg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800" kern="1200" spc="0" baseline="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de-de" dirty="0">
                <a:latin typeface="Segoe UI"/>
                <a:cs typeface="Segoe UI"/>
              </a:rPr>
              <a:t>NIS2 tritt im Oktober 2024 in Kraft und ist die bisher umfassendste europäische Cybersicherheitsrichtlinie. Die Zero-Trust-Prinzipien und der Plattformansatz von Microsoft decken sich gut </a:t>
            </a:r>
            <a:r>
              <a:rPr lang="de-de">
                <a:latin typeface="Segoe UI"/>
                <a:cs typeface="Segoe UI"/>
              </a:rPr>
              <a:t>mit </a:t>
            </a:r>
            <a:br>
              <a:rPr lang="de-de">
                <a:latin typeface="Segoe UI"/>
                <a:cs typeface="Segoe UI"/>
              </a:rPr>
            </a:br>
            <a:r>
              <a:rPr lang="de-de">
                <a:latin typeface="Segoe UI"/>
                <a:cs typeface="Segoe UI"/>
              </a:rPr>
              <a:t>Zielen </a:t>
            </a:r>
            <a:r>
              <a:rPr lang="de-de" dirty="0">
                <a:latin typeface="Segoe UI"/>
                <a:cs typeface="Segoe UI"/>
              </a:rPr>
              <a:t>von NIS2, sodass Organisationen Sicherheitsrisiken besser verwalten</a:t>
            </a:r>
            <a:r>
              <a:rPr lang="de-de">
                <a:latin typeface="Segoe UI"/>
                <a:cs typeface="Segoe UI"/>
              </a:rPr>
              <a:t>, </a:t>
            </a:r>
            <a:br>
              <a:rPr lang="de-de">
                <a:latin typeface="Segoe UI"/>
                <a:cs typeface="Segoe UI"/>
              </a:rPr>
            </a:br>
            <a:r>
              <a:rPr lang="de-de">
                <a:latin typeface="Segoe UI"/>
                <a:cs typeface="Segoe UI"/>
              </a:rPr>
              <a:t>sich </a:t>
            </a:r>
            <a:r>
              <a:rPr lang="de-de" dirty="0">
                <a:latin typeface="Segoe UI"/>
                <a:cs typeface="Segoe UI"/>
              </a:rPr>
              <a:t>vor Cyberangriffen </a:t>
            </a:r>
            <a:r>
              <a:rPr lang="de-de">
                <a:latin typeface="Segoe UI"/>
                <a:cs typeface="Segoe UI"/>
              </a:rPr>
              <a:t>schützen </a:t>
            </a:r>
            <a:br>
              <a:rPr lang="de-de">
                <a:latin typeface="Segoe UI"/>
                <a:cs typeface="Segoe UI"/>
              </a:rPr>
            </a:br>
            <a:r>
              <a:rPr lang="de-de">
                <a:latin typeface="Segoe UI"/>
                <a:cs typeface="Segoe UI"/>
              </a:rPr>
              <a:t>nd </a:t>
            </a:r>
            <a:r>
              <a:rPr lang="de-de" dirty="0">
                <a:latin typeface="Segoe UI"/>
                <a:cs typeface="Segoe UI"/>
              </a:rPr>
              <a:t>die Auswirkungen </a:t>
            </a:r>
            <a:r>
              <a:rPr lang="de-de">
                <a:latin typeface="Segoe UI"/>
                <a:cs typeface="Segoe UI"/>
              </a:rPr>
              <a:t>von Cybersicher-heitsvorfällen </a:t>
            </a:r>
            <a:r>
              <a:rPr lang="de-de" dirty="0">
                <a:latin typeface="Segoe UI"/>
                <a:cs typeface="Segoe UI"/>
              </a:rPr>
              <a:t>minimieren können.</a:t>
            </a:r>
          </a:p>
        </p:txBody>
      </p:sp>
      <p:sp>
        <p:nvSpPr>
          <p:cNvPr id="37" name="Text Placeholder 16">
            <a:extLst>
              <a:ext uri="{FF2B5EF4-FFF2-40B4-BE49-F238E27FC236}">
                <a16:creationId xmlns:a16="http://schemas.microsoft.com/office/drawing/2014/main" id="{1EDB1C03-DBA2-9C11-0245-1C1E109D4827}"/>
              </a:ext>
            </a:extLst>
          </p:cNvPr>
          <p:cNvSpPr txBox="1">
            <a:spLocks/>
          </p:cNvSpPr>
          <p:nvPr/>
        </p:nvSpPr>
        <p:spPr>
          <a:xfrm>
            <a:off x="8589173" y="2137143"/>
            <a:ext cx="2534699" cy="3401012"/>
          </a:xfrm>
          <a:prstGeom prst="rect">
            <a:avLst/>
          </a:prstGeom>
        </p:spPr>
        <p:txBody>
          <a:bodyPr lIns="90000" tIns="45720" rIns="91440" bIns="45720" anchor="t"/>
          <a:lstStyle>
            <a:lvl1pPr marL="179388" marR="0" indent="-179388" algn="l" defTabSz="932742" rtl="0" eaLnBrk="1" fontAlgn="auto" latinLnBrk="0" hangingPunct="1">
              <a:lnSpc>
                <a:spcPct val="100000"/>
              </a:lnSpc>
              <a:spcBef>
                <a:spcPct val="20000"/>
              </a:spcBef>
              <a:spcAft>
                <a:spcPts val="0"/>
              </a:spcAft>
              <a:buClrTx/>
              <a:buSzPct val="90000"/>
              <a:buFont typeface="Wingdings" pitchFamily="2" charset="2"/>
              <a:buChar char=""/>
              <a:tabLst/>
              <a:defRPr sz="14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800" kern="1200" spc="0" baseline="0">
                <a:solidFill>
                  <a:schemeClr val="bg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800" kern="1200" spc="0" baseline="0">
                <a:solidFill>
                  <a:schemeClr val="bg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800" kern="1200" spc="0" baseline="0">
                <a:solidFill>
                  <a:schemeClr val="bg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800" kern="1200" spc="0" baseline="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de-de" dirty="0">
                <a:latin typeface="Segoe UI"/>
                <a:cs typeface="Segoe UI"/>
              </a:rPr>
              <a:t>NIS2 ist die bisher umfassendste europäische Cybersicherheitsrichtlinie</a:t>
            </a:r>
            <a:r>
              <a:rPr lang="de-de">
                <a:latin typeface="Segoe UI"/>
                <a:cs typeface="Segoe UI"/>
              </a:rPr>
              <a:t>. </a:t>
            </a:r>
            <a:br>
              <a:rPr lang="de-de">
                <a:latin typeface="Segoe UI"/>
                <a:cs typeface="Segoe UI"/>
              </a:rPr>
            </a:br>
            <a:r>
              <a:rPr lang="de-de">
                <a:latin typeface="Segoe UI"/>
                <a:cs typeface="Segoe UI"/>
              </a:rPr>
              <a:t>Die </a:t>
            </a:r>
            <a:r>
              <a:rPr lang="de-de" dirty="0">
                <a:latin typeface="Segoe UI"/>
                <a:cs typeface="Segoe UI"/>
              </a:rPr>
              <a:t>Zero-Trust-Prinzipien von Microsoft decken sich mit den Zielen von NIS2, sodass Organisationen schon jetzt Lösungen nutzen können</a:t>
            </a:r>
            <a:r>
              <a:rPr lang="de-de">
                <a:latin typeface="Segoe UI"/>
                <a:cs typeface="Segoe UI"/>
              </a:rPr>
              <a:t>, </a:t>
            </a:r>
            <a:br>
              <a:rPr lang="de-de">
                <a:latin typeface="Segoe UI"/>
                <a:cs typeface="Segoe UI"/>
              </a:rPr>
            </a:br>
            <a:r>
              <a:rPr lang="de-de">
                <a:latin typeface="Segoe UI"/>
                <a:cs typeface="Segoe UI"/>
              </a:rPr>
              <a:t>die </a:t>
            </a:r>
            <a:r>
              <a:rPr lang="de-de" dirty="0">
                <a:latin typeface="Segoe UI"/>
                <a:cs typeface="Segoe UI"/>
              </a:rPr>
              <a:t>sie bei der Vorbereitung auf NIS2 unterstützen.</a:t>
            </a:r>
            <a:endParaRPr lang="en-US" dirty="0">
              <a:latin typeface="Segoe UI"/>
              <a:cs typeface="Segoe UI"/>
            </a:endParaRPr>
          </a:p>
        </p:txBody>
      </p:sp>
      <p:cxnSp>
        <p:nvCxnSpPr>
          <p:cNvPr id="39" name="Straight Connector 38">
            <a:extLst>
              <a:ext uri="{FF2B5EF4-FFF2-40B4-BE49-F238E27FC236}">
                <a16:creationId xmlns:a16="http://schemas.microsoft.com/office/drawing/2014/main" id="{2051B23C-62A0-68E0-B64B-E881433EA387}"/>
              </a:ext>
            </a:extLst>
          </p:cNvPr>
          <p:cNvCxnSpPr>
            <a:cxnSpLocks/>
          </p:cNvCxnSpPr>
          <p:nvPr/>
        </p:nvCxnSpPr>
        <p:spPr>
          <a:xfrm>
            <a:off x="584200" y="2017713"/>
            <a:ext cx="3481388" cy="0"/>
          </a:xfrm>
          <a:prstGeom prst="line">
            <a:avLst/>
          </a:prstGeom>
          <a:ln w="2540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C404F0E-DA88-A996-C8FE-1086210CD486}"/>
              </a:ext>
            </a:extLst>
          </p:cNvPr>
          <p:cNvCxnSpPr>
            <a:cxnSpLocks/>
          </p:cNvCxnSpPr>
          <p:nvPr/>
        </p:nvCxnSpPr>
        <p:spPr>
          <a:xfrm>
            <a:off x="4825210" y="2015240"/>
            <a:ext cx="3471417" cy="0"/>
          </a:xfrm>
          <a:prstGeom prst="line">
            <a:avLst/>
          </a:prstGeom>
          <a:ln w="2540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D1A022A-2281-E99D-59A5-A7DA6B3A2BFE}"/>
              </a:ext>
            </a:extLst>
          </p:cNvPr>
          <p:cNvCxnSpPr>
            <a:cxnSpLocks/>
          </p:cNvCxnSpPr>
          <p:nvPr/>
        </p:nvCxnSpPr>
        <p:spPr>
          <a:xfrm>
            <a:off x="8585998" y="2017713"/>
            <a:ext cx="2537874" cy="0"/>
          </a:xfrm>
          <a:prstGeom prst="line">
            <a:avLst/>
          </a:prstGeom>
          <a:ln w="2540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5" name="Text Placeholder 28">
            <a:extLst>
              <a:ext uri="{FF2B5EF4-FFF2-40B4-BE49-F238E27FC236}">
                <a16:creationId xmlns:a16="http://schemas.microsoft.com/office/drawing/2014/main" id="{D8A510ED-16DF-4EFC-37C8-4A8DAE41D821}"/>
              </a:ext>
            </a:extLst>
          </p:cNvPr>
          <p:cNvSpPr txBox="1">
            <a:spLocks/>
          </p:cNvSpPr>
          <p:nvPr/>
        </p:nvSpPr>
        <p:spPr>
          <a:xfrm>
            <a:off x="584200" y="1436688"/>
            <a:ext cx="1595439" cy="581025"/>
          </a:xfrm>
          <a:prstGeom prst="rect">
            <a:avLst/>
          </a:prstGeom>
        </p:spPr>
        <p:txBody>
          <a:bodyPr lIns="90000" tIns="46800" rIns="90000" bIns="46800" anchor="ctr">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2"/>
                </a:solidFill>
                <a:latin typeface="+mj-lt"/>
                <a:ea typeface="+mn-ea"/>
                <a:cs typeface="Segoe UI" panose="020B0502040204020203" pitchFamily="34" charset="0"/>
              </a:defRPr>
            </a:lvl1pPr>
            <a:lvl2pPr marL="2286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bg1"/>
                </a:solidFill>
                <a:latin typeface="+mj-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dirty="0">
                <a:solidFill>
                  <a:srgbClr val="0078D4"/>
                </a:solidFill>
              </a:rPr>
              <a:t>100 Wörter</a:t>
            </a:r>
          </a:p>
        </p:txBody>
      </p:sp>
      <p:sp>
        <p:nvSpPr>
          <p:cNvPr id="47" name="Text Placeholder 28">
            <a:extLst>
              <a:ext uri="{FF2B5EF4-FFF2-40B4-BE49-F238E27FC236}">
                <a16:creationId xmlns:a16="http://schemas.microsoft.com/office/drawing/2014/main" id="{89AC35AA-8F5C-C148-8ABB-9B74E22EF7BA}"/>
              </a:ext>
            </a:extLst>
          </p:cNvPr>
          <p:cNvSpPr txBox="1">
            <a:spLocks/>
          </p:cNvSpPr>
          <p:nvPr/>
        </p:nvSpPr>
        <p:spPr>
          <a:xfrm>
            <a:off x="4828981" y="1436688"/>
            <a:ext cx="1595438" cy="581025"/>
          </a:xfrm>
          <a:prstGeom prst="rect">
            <a:avLst/>
          </a:prstGeom>
        </p:spPr>
        <p:txBody>
          <a:bodyPr lIns="90000" tIns="46800" rIns="90000" bIns="46800" anchor="ctr">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2"/>
                </a:solidFill>
                <a:latin typeface="+mj-lt"/>
                <a:ea typeface="+mn-ea"/>
                <a:cs typeface="Segoe UI" panose="020B0502040204020203" pitchFamily="34" charset="0"/>
              </a:defRPr>
            </a:lvl1pPr>
            <a:lvl2pPr marL="2286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bg1"/>
                </a:solidFill>
                <a:latin typeface="+mj-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dirty="0">
                <a:solidFill>
                  <a:srgbClr val="0078D4"/>
                </a:solidFill>
              </a:rPr>
              <a:t>50 Wörter</a:t>
            </a:r>
          </a:p>
        </p:txBody>
      </p:sp>
      <p:sp>
        <p:nvSpPr>
          <p:cNvPr id="49" name="Text Placeholder 28">
            <a:extLst>
              <a:ext uri="{FF2B5EF4-FFF2-40B4-BE49-F238E27FC236}">
                <a16:creationId xmlns:a16="http://schemas.microsoft.com/office/drawing/2014/main" id="{8E8F12E2-BDB9-7F65-63E1-7AA5236CA5E2}"/>
              </a:ext>
            </a:extLst>
          </p:cNvPr>
          <p:cNvSpPr txBox="1">
            <a:spLocks/>
          </p:cNvSpPr>
          <p:nvPr/>
        </p:nvSpPr>
        <p:spPr>
          <a:xfrm>
            <a:off x="8612588" y="1434215"/>
            <a:ext cx="2653970" cy="581025"/>
          </a:xfrm>
          <a:prstGeom prst="rect">
            <a:avLst/>
          </a:prstGeom>
        </p:spPr>
        <p:txBody>
          <a:bodyPr lIns="90000" tIns="46800" rIns="90000" bIns="46800" anchor="ctr">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2"/>
                </a:solidFill>
                <a:latin typeface="+mj-lt"/>
                <a:ea typeface="+mn-ea"/>
                <a:cs typeface="Segoe UI" panose="020B0502040204020203" pitchFamily="34" charset="0"/>
              </a:defRPr>
            </a:lvl1pPr>
            <a:lvl2pPr marL="2286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bg1"/>
                </a:solidFill>
                <a:latin typeface="+mj-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dirty="0">
                <a:solidFill>
                  <a:srgbClr val="0078D4"/>
                </a:solidFill>
              </a:rPr>
              <a:t>25 Wörter</a:t>
            </a:r>
          </a:p>
        </p:txBody>
      </p:sp>
      <p:sp>
        <p:nvSpPr>
          <p:cNvPr id="27" name="TextBox 26">
            <a:extLst>
              <a:ext uri="{FF2B5EF4-FFF2-40B4-BE49-F238E27FC236}">
                <a16:creationId xmlns:a16="http://schemas.microsoft.com/office/drawing/2014/main" id="{6E1FA4E9-D898-09A4-4B11-744283F2DA94}"/>
              </a:ext>
            </a:extLst>
          </p:cNvPr>
          <p:cNvSpPr txBox="1"/>
          <p:nvPr/>
        </p:nvSpPr>
        <p:spPr>
          <a:xfrm>
            <a:off x="584199" y="1180482"/>
            <a:ext cx="6635751" cy="215444"/>
          </a:xfrm>
          <a:prstGeom prst="rect">
            <a:avLst/>
          </a:prstGeom>
          <a:noFill/>
        </p:spPr>
        <p:txBody>
          <a:bodyPr wrap="square" lIns="0" tIns="0" rIns="0" bIns="0" rtlCol="0">
            <a:spAutoFit/>
          </a:bodyPr>
          <a:lstStyle/>
          <a:p>
            <a:pPr algn="l"/>
            <a:r>
              <a:rPr lang="de-de" sz="1400"/>
              <a:t>Passen Sie diese Textbausteine für Ihre Kampagne zur Nachfragegenerierung an.</a:t>
            </a:r>
          </a:p>
        </p:txBody>
      </p:sp>
    </p:spTree>
    <p:extLst>
      <p:ext uri="{BB962C8B-B14F-4D97-AF65-F5344CB8AC3E}">
        <p14:creationId xmlns:p14="http://schemas.microsoft.com/office/powerpoint/2010/main" val="270090698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7962B6-AD2B-595F-CDE7-EA1A05544684}"/>
              </a:ext>
            </a:extLst>
          </p:cNvPr>
          <p:cNvSpPr>
            <a:spLocks noGrp="1"/>
          </p:cNvSpPr>
          <p:nvPr>
            <p:ph type="title"/>
          </p:nvPr>
        </p:nvSpPr>
        <p:spPr>
          <a:xfrm>
            <a:off x="592741" y="3152001"/>
            <a:ext cx="9866313" cy="553998"/>
          </a:xfrm>
        </p:spPr>
        <p:txBody>
          <a:bodyPr/>
          <a:lstStyle/>
          <a:p>
            <a:r>
              <a:rPr lang="de-de" dirty="0">
                <a:solidFill>
                  <a:schemeClr val="tx1"/>
                </a:solidFill>
              </a:rPr>
              <a:t>Erstellen </a:t>
            </a:r>
            <a:r>
              <a:rPr lang="de-de" dirty="0"/>
              <a:t>Ihrer Kampagne</a:t>
            </a:r>
          </a:p>
        </p:txBody>
      </p:sp>
    </p:spTree>
    <p:extLst>
      <p:ext uri="{BB962C8B-B14F-4D97-AF65-F5344CB8AC3E}">
        <p14:creationId xmlns:p14="http://schemas.microsoft.com/office/powerpoint/2010/main" val="2302213277"/>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iTO8I_1FKpZIIXbRq2P5Gg"/>
</p:tagLst>
</file>

<file path=ppt/theme/theme1.xml><?xml version="1.0" encoding="utf-8"?>
<a:theme xmlns:a="http://schemas.openxmlformats.org/drawingml/2006/main" name="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potx" id="{480B23C3-38C8-4962-83A2-3297C539F5A5}" vid="{4711DFBC-8085-446F-AC17-C262437718B1}"/>
    </a:ext>
  </a:extLst>
</a:theme>
</file>

<file path=ppt/theme/theme2.xml><?xml version="1.0" encoding="utf-8"?>
<a:theme xmlns:a="http://schemas.openxmlformats.org/drawingml/2006/main" name="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potx" id="{480B23C3-38C8-4962-83A2-3297C539F5A5}" vid="{4711DFBC-8085-446F-AC17-C262437718B1}"/>
    </a:ext>
  </a:extLst>
</a:theme>
</file>

<file path=ppt/theme/theme3.xml><?xml version="1.0" encoding="utf-8"?>
<a:theme xmlns:a="http://schemas.openxmlformats.org/drawingml/2006/main" name="1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potx" id="{480B23C3-38C8-4962-83A2-3297C539F5A5}" vid="{4711DFBC-8085-446F-AC17-C262437718B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F743FB91453AB4DB8662F2E12DC3E10" ma:contentTypeVersion="25" ma:contentTypeDescription="Create a new document." ma:contentTypeScope="" ma:versionID="03f02f54765e57a1cfce084709accae5">
  <xsd:schema xmlns:xsd="http://www.w3.org/2001/XMLSchema" xmlns:xs="http://www.w3.org/2001/XMLSchema" xmlns:p="http://schemas.microsoft.com/office/2006/metadata/properties" xmlns:ns1="http://schemas.microsoft.com/sharepoint/v3" xmlns:ns2="a7384ce8-a2ad-4061-818a-88bf72b6eefd" xmlns:ns3="254ab26a-04f6-42f5-9555-e3c9fb1706a1" targetNamespace="http://schemas.microsoft.com/office/2006/metadata/properties" ma:root="true" ma:fieldsID="e95a8859d36d79d4d45685893279faa4" ns1:_="" ns2:_="" ns3:_="">
    <xsd:import namespace="http://schemas.microsoft.com/sharepoint/v3"/>
    <xsd:import namespace="a7384ce8-a2ad-4061-818a-88bf72b6eefd"/>
    <xsd:import namespace="254ab26a-04f6-42f5-9555-e3c9fb1706a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1:_ip_UnifiedCompliancePolicyProperties" minOccurs="0"/>
                <xsd:element ref="ns1:_ip_UnifiedCompliancePolicyUIAction" minOccurs="0"/>
                <xsd:element ref="ns2:MediaServiceDocTag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Location" minOccurs="0"/>
                <xsd:element ref="ns2:Dateapproved" minOccurs="0"/>
                <xsd:element ref="ns2:Thumbnail" minOccurs="0"/>
                <xsd:element ref="ns2:MediaServiceObjectDetectorVersions" minOccurs="0"/>
                <xsd:element ref="ns2:MediaServiceSystemTags" minOccurs="0"/>
                <xsd:element ref="ns2:Imag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1" nillable="true" ma:displayName="Unified Compliance Policy Properties" ma:hidden="true" ma:internalName="_ip_UnifiedCompliancePolicyProperties">
      <xsd:simpleType>
        <xsd:restriction base="dms:Note"/>
      </xsd:simpleType>
    </xsd:element>
    <xsd:element name="_ip_UnifiedCompliancePolicyUIAction" ma:index="1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384ce8-a2ad-4061-818a-88bf72b6ee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ocTags" ma:index="13" nillable="true" ma:displayName="MediaServiceDocTags" ma:hidden="true" ma:internalName="MediaServiceDocTags" ma:readOnly="true">
      <xsd:simpleType>
        <xsd:restriction base="dms:Note"/>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dexed="true" ma:internalName="MediaServiceLocation" ma:readOnly="true">
      <xsd:simpleType>
        <xsd:restriction base="dms:Text"/>
      </xsd:simpleType>
    </xsd:element>
    <xsd:element name="Dateapproved" ma:index="25" nillable="true" ma:displayName="Notes" ma:description="Enter date approved here" ma:format="Dropdown" ma:internalName="Dateapproved">
      <xsd:simpleType>
        <xsd:restriction base="dms:Note">
          <xsd:maxLength value="255"/>
        </xsd:restriction>
      </xsd:simpleType>
    </xsd:element>
    <xsd:element name="Thumbnail" ma:index="26" nillable="true" ma:displayName="Thumbnail" ma:format="Thumbnail" ma:internalName="Thumbnail">
      <xsd:simpleType>
        <xsd:restriction base="dms:Unknown"/>
      </xsd:simple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ystemTags" ma:index="28" nillable="true" ma:displayName="MediaServiceSystemTags" ma:hidden="true" ma:internalName="MediaServiceSystemTags" ma:readOnly="true">
      <xsd:simpleType>
        <xsd:restriction base="dms:Note"/>
      </xsd:simpleType>
    </xsd:element>
    <xsd:element name="Image" ma:index="29" nillable="true" ma:displayName="Image" ma:format="Thumbnail" ma:internalName="Imag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54ab26a-04f6-42f5-9555-e3c9fb1706a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bda739f-6e84-4682-ab84-dba308ad8f6a}" ma:internalName="TaxCatchAll" ma:showField="CatchAllData" ma:web="254ab26a-04f6-42f5-9555-e3c9fb1706a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7384ce8-a2ad-4061-818a-88bf72b6eefd">
      <Terms xmlns="http://schemas.microsoft.com/office/infopath/2007/PartnerControls"/>
    </lcf76f155ced4ddcb4097134ff3c332f>
    <TaxCatchAll xmlns="254ab26a-04f6-42f5-9555-e3c9fb1706a1" xsi:nil="true"/>
    <Thumbnail xmlns="a7384ce8-a2ad-4061-818a-88bf72b6eefd" xsi:nil="true"/>
    <_ip_UnifiedCompliancePolicyUIAction xmlns="http://schemas.microsoft.com/sharepoint/v3" xsi:nil="true"/>
    <Dateapproved xmlns="a7384ce8-a2ad-4061-818a-88bf72b6eefd" xsi:nil="true"/>
    <_ip_UnifiedCompliancePolicyProperties xmlns="http://schemas.microsoft.com/sharepoint/v3" xsi:nil="true"/>
    <Image xmlns="a7384ce8-a2ad-4061-818a-88bf72b6eefd" xsi:nil="true"/>
  </documentManagement>
</p:properties>
</file>

<file path=customXml/itemProps1.xml><?xml version="1.0" encoding="utf-8"?>
<ds:datastoreItem xmlns:ds="http://schemas.openxmlformats.org/officeDocument/2006/customXml" ds:itemID="{F68B10FC-0171-4EA1-A93F-F5A211B5C6BE}">
  <ds:schemaRefs>
    <ds:schemaRef ds:uri="http://schemas.microsoft.com/sharepoint/v3/contenttype/forms"/>
  </ds:schemaRefs>
</ds:datastoreItem>
</file>

<file path=customXml/itemProps2.xml><?xml version="1.0" encoding="utf-8"?>
<ds:datastoreItem xmlns:ds="http://schemas.openxmlformats.org/officeDocument/2006/customXml" ds:itemID="{2E401334-F3FB-48A2-AC50-234A90F1D27B}"/>
</file>

<file path=customXml/itemProps3.xml><?xml version="1.0" encoding="utf-8"?>
<ds:datastoreItem xmlns:ds="http://schemas.openxmlformats.org/officeDocument/2006/customXml" ds:itemID="{68A6FC81-F9BB-4756-A7D4-AB5A0C3CDD33}">
  <ds:schemaRefs>
    <ds:schemaRef ds:uri="http://www.w3.org/XML/1998/namespace"/>
    <ds:schemaRef ds:uri="http://schemas.microsoft.com/office/infopath/2007/PartnerControls"/>
    <ds:schemaRef ds:uri="http://purl.org/dc/terms/"/>
    <ds:schemaRef ds:uri="b674efa8-14b0-4cef-8fda-ee618ac0138b"/>
    <ds:schemaRef ds:uri="http://schemas.openxmlformats.org/package/2006/metadata/core-properties"/>
    <ds:schemaRef ds:uri="http://schemas.microsoft.com/office/2006/documentManagement/types"/>
    <ds:schemaRef ds:uri="http://purl.org/dc/dcmitype/"/>
    <ds:schemaRef ds:uri="http://purl.org/dc/elements/1.1/"/>
    <ds:schemaRef ds:uri="d84c9e3b-463a-4f29-a1ff-ab4e0a6eee88"/>
    <ds:schemaRef ds:uri="http://schemas.microsoft.com/office/2006/metadata/propertie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0</TotalTime>
  <Words>4660</Words>
  <Application>Microsoft Office PowerPoint</Application>
  <PresentationFormat>Widescreen</PresentationFormat>
  <Paragraphs>478</Paragraphs>
  <Slides>22</Slides>
  <Notes>22</Notes>
  <HiddenSlides>0</HiddenSlides>
  <MMClips>0</MMClips>
  <ScaleCrop>false</ScaleCrop>
  <HeadingPairs>
    <vt:vector size="8" baseType="variant">
      <vt:variant>
        <vt:lpstr>Fonts Used</vt:lpstr>
      </vt:variant>
      <vt:variant>
        <vt:i4>8</vt:i4>
      </vt:variant>
      <vt:variant>
        <vt:lpstr>Theme</vt:lpstr>
      </vt:variant>
      <vt:variant>
        <vt:i4>3</vt:i4>
      </vt:variant>
      <vt:variant>
        <vt:lpstr>Embedded OLE Servers</vt:lpstr>
      </vt:variant>
      <vt:variant>
        <vt:i4>1</vt:i4>
      </vt:variant>
      <vt:variant>
        <vt:lpstr>Slide Titles</vt:lpstr>
      </vt:variant>
      <vt:variant>
        <vt:i4>22</vt:i4>
      </vt:variant>
    </vt:vector>
  </HeadingPairs>
  <TitlesOfParts>
    <vt:vector size="34" baseType="lpstr">
      <vt:lpstr>Apple Symbols</vt:lpstr>
      <vt:lpstr>Arial</vt:lpstr>
      <vt:lpstr>Calibri</vt:lpstr>
      <vt:lpstr>Proxima Nova</vt:lpstr>
      <vt:lpstr>Segoe UI</vt:lpstr>
      <vt:lpstr>Segoe UI Semibold</vt:lpstr>
      <vt:lpstr>Times New Roman</vt:lpstr>
      <vt:lpstr>Wingdings</vt:lpstr>
      <vt:lpstr>White Template</vt:lpstr>
      <vt:lpstr>White Template</vt:lpstr>
      <vt:lpstr>1_White Template</vt:lpstr>
      <vt:lpstr>think-cell Slide</vt:lpstr>
      <vt:lpstr>Richtlinie zur Gewährleistung einer hohen Netzwerk-  und Informationssicherheit 2 (NIS2)  Campaign-in-a-Box  Leitfaden zur Durchführung</vt:lpstr>
      <vt:lpstr>Inhalt</vt:lpstr>
      <vt:lpstr>NIS2: die Verkaufschance für Partner</vt:lpstr>
      <vt:lpstr>Übersicht über die Kampagne zur Nachfragegenerierung</vt:lpstr>
      <vt:lpstr>Ansprechen der richtigen Zielgruppe</vt:lpstr>
      <vt:lpstr>Vorrangige Zielgruppen</vt:lpstr>
      <vt:lpstr>Hauptargumente</vt:lpstr>
      <vt:lpstr>Kampagnen-Textbausteine</vt:lpstr>
      <vt:lpstr>Erstellen Ihrer Kampagne</vt:lpstr>
      <vt:lpstr>Aufbau der PMC-Kampagne – NIS2</vt:lpstr>
      <vt:lpstr>Bibliothek für Kampagnenressourcen</vt:lpstr>
      <vt:lpstr>Aktivieren: Geschäftsabschlüsse nach Anleitung nachverfolgen und abwickeln</vt:lpstr>
      <vt:lpstr>Nachfrage erzeugen</vt:lpstr>
      <vt:lpstr>Beispiel für einen Redaktionskalender</vt:lpstr>
      <vt:lpstr>Leads auswählen und qualifizieren</vt:lpstr>
      <vt:lpstr>Erstellen Ihrer E-Mail-Nurturing-Kampagne</vt:lpstr>
      <vt:lpstr>Vertriebs-Follow-up &amp; nächste Schritte</vt:lpstr>
      <vt:lpstr>Kampagnenleitfaden</vt:lpstr>
      <vt:lpstr>Beispiel für eine NIS2-Customer Journey, bei der Microsoft Security-Incentives genutzt werden  </vt:lpstr>
      <vt:lpstr>Holen Sie sich Ihren Sieg</vt:lpstr>
      <vt:lpstr>Passen Sie Ihre Kampagnenressourcen an</vt:lpstr>
      <vt:lpstr>Individuelles Gestalten der E-Mails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Network Information Security Directive 2 (NIS2)  Campaign-in-a-Box  Execution Guide</dc:title>
  <dc:creator/>
  <cp:lastModifiedBy/>
  <cp:revision>3</cp:revision>
  <dcterms:created xsi:type="dcterms:W3CDTF">2024-01-04T17:56:22Z</dcterms:created>
  <dcterms:modified xsi:type="dcterms:W3CDTF">2024-02-23T13:37:55Z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0x010100FF743FB91453AB4DB8662F2E12DC3E10</vt:lpwstr>
  </property>
</Properties>
</file>