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229" r:id="rId4"/>
  </p:sldMasterIdLst>
  <p:notesMasterIdLst>
    <p:notesMasterId r:id="rId6"/>
  </p:notesMasterIdLst>
  <p:handoutMasterIdLst>
    <p:handoutMasterId r:id="rId7"/>
  </p:handoutMasterIdLst>
  <p:sldIdLst>
    <p:sldId id="256" r:id="rId5"/>
  </p:sldIdLst>
  <p:sldSz cx="4572000" cy="14081125"/>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1314" userDrawn="1">
          <p15:clr>
            <a:srgbClr val="A4A3A4"/>
          </p15:clr>
        </p15:guide>
        <p15:guide id="3" pos="14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2F2F"/>
    <a:srgbClr val="FFFFFF"/>
    <a:srgbClr val="666666"/>
    <a:srgbClr val="000000"/>
    <a:srgbClr val="8661C5"/>
    <a:srgbClr val="D59DFF"/>
    <a:srgbClr val="50E6FF"/>
    <a:srgbClr val="0069BA"/>
    <a:srgbClr val="9BF00B"/>
    <a:srgbClr val="0F78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169E47-CB22-4DD7-9B1A-E22E75165B95}" v="5" dt="2024-01-04T17:50:10.8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5225" autoAdjust="0"/>
    <p:restoredTop sz="96167" autoAdjust="0"/>
  </p:normalViewPr>
  <p:slideViewPr>
    <p:cSldViewPr snapToGrid="0">
      <p:cViewPr>
        <p:scale>
          <a:sx n="300" d="100"/>
          <a:sy n="300" d="100"/>
        </p:scale>
        <p:origin x="2094" y="-21978"/>
      </p:cViewPr>
      <p:guideLst>
        <p:guide orient="horz" pos="1314"/>
        <p:guide pos="1440"/>
      </p:guideLst>
    </p:cSldViewPr>
  </p:slideViewPr>
  <p:outlineViewPr>
    <p:cViewPr>
      <p:scale>
        <a:sx n="33" d="100"/>
        <a:sy n="33" d="100"/>
      </p:scale>
      <p:origin x="0" y="-41080"/>
    </p:cViewPr>
  </p:outlineViewPr>
  <p:notesTextViewPr>
    <p:cViewPr>
      <p:scale>
        <a:sx n="125" d="100"/>
        <a:sy n="125" d="100"/>
      </p:scale>
      <p:origin x="0" y="0"/>
    </p:cViewPr>
  </p:notesTextViewPr>
  <p:sorterViewPr>
    <p:cViewPr varScale="1">
      <p:scale>
        <a:sx n="1" d="1"/>
        <a:sy n="1" d="1"/>
      </p:scale>
      <p:origin x="0" y="-20925"/>
    </p:cViewPr>
  </p:sorterViewPr>
  <p:notesViewPr>
    <p:cSldViewPr snapToGrid="0" showGuides="1">
      <p:cViewPr varScale="1">
        <p:scale>
          <a:sx n="169" d="100"/>
          <a:sy n="169" d="100"/>
        </p:scale>
        <p:origin x="5232" y="1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ommentAuthors" Target="commentAuthors.xml"/><Relationship Id="rId13"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handoutMaster" Target="handoutMasters/handoutMaster1.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 Id="rId14"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2/20/2024 4:05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2871788" y="685800"/>
            <a:ext cx="11144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2/20/2024 4:05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panose="020B0502040204020203"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705601"/>
      </p:ext>
    </p:extLst>
  </p:cSld>
  <p:clrMapOvr>
    <a:masterClrMapping/>
  </p:clrMapOvr>
  <p:transition>
    <p:fade/>
  </p:transition>
  <p:extLst>
    <p:ext uri="{DCECCB84-F9BA-43D5-87BE-67443E8EF086}">
      <p15:sldGuideLst xmlns:p15="http://schemas.microsoft.com/office/powerpoint/2012/main">
        <p15:guide id="6" pos="292" userDrawn="1">
          <p15:clr>
            <a:srgbClr val="A4A3A4"/>
          </p15:clr>
        </p15:guide>
        <p15:guide id="7" pos="361" userDrawn="1">
          <p15:clr>
            <a:srgbClr val="A4A3A4"/>
          </p15:clr>
        </p15:guide>
        <p15:guide id="8" pos="515" userDrawn="1">
          <p15:clr>
            <a:srgbClr val="A4A3A4"/>
          </p15:clr>
        </p15:guide>
        <p15:guide id="9" pos="584" userDrawn="1">
          <p15:clr>
            <a:srgbClr val="A4A3A4"/>
          </p15:clr>
        </p15:guide>
        <p15:guide id="10" pos="738" userDrawn="1">
          <p15:clr>
            <a:srgbClr val="A4A3A4"/>
          </p15:clr>
        </p15:guide>
        <p15:guide id="11" pos="806" userDrawn="1">
          <p15:clr>
            <a:srgbClr val="A4A3A4"/>
          </p15:clr>
        </p15:guide>
        <p15:guide id="12" pos="960" userDrawn="1">
          <p15:clr>
            <a:srgbClr val="A4A3A4"/>
          </p15:clr>
        </p15:guide>
        <p15:guide id="13" pos="1029" userDrawn="1">
          <p15:clr>
            <a:srgbClr val="A4A3A4"/>
          </p15:clr>
        </p15:guide>
        <p15:guide id="14" pos="1185" userDrawn="1">
          <p15:clr>
            <a:srgbClr val="A4A3A4"/>
          </p15:clr>
        </p15:guide>
        <p15:guide id="15" pos="1256" userDrawn="1">
          <p15:clr>
            <a:srgbClr val="A4A3A4"/>
          </p15:clr>
        </p15:guide>
        <p15:guide id="16" pos="1408" userDrawn="1">
          <p15:clr>
            <a:srgbClr val="A4A3A4"/>
          </p15:clr>
        </p15:guide>
        <p15:guide id="17" pos="1474" userDrawn="1">
          <p15:clr>
            <a:srgbClr val="A4A3A4"/>
          </p15:clr>
        </p15:guide>
        <p15:guide id="18" pos="1628" userDrawn="1">
          <p15:clr>
            <a:srgbClr val="A4A3A4"/>
          </p15:clr>
        </p15:guide>
        <p15:guide id="19" pos="1699" userDrawn="1">
          <p15:clr>
            <a:srgbClr val="A4A3A4"/>
          </p15:clr>
        </p15:guide>
        <p15:guide id="20" pos="1851" userDrawn="1">
          <p15:clr>
            <a:srgbClr val="A4A3A4"/>
          </p15:clr>
        </p15:guide>
        <p15:guide id="21" pos="1920" userDrawn="1">
          <p15:clr>
            <a:srgbClr val="A4A3A4"/>
          </p15:clr>
        </p15:guide>
        <p15:guide id="22" pos="2073" userDrawn="1">
          <p15:clr>
            <a:srgbClr val="A4A3A4"/>
          </p15:clr>
        </p15:guide>
        <p15:guide id="23" pos="2143" userDrawn="1">
          <p15:clr>
            <a:srgbClr val="A4A3A4"/>
          </p15:clr>
        </p15:guide>
        <p15:guide id="24" pos="2296" userDrawn="1">
          <p15:clr>
            <a:srgbClr val="A4A3A4"/>
          </p15:clr>
        </p15:guide>
        <p15:guide id="25" pos="2366" userDrawn="1">
          <p15:clr>
            <a:srgbClr val="A4A3A4"/>
          </p15:clr>
        </p15:guide>
        <p15:guide id="26" pos="2519" userDrawn="1">
          <p15:clr>
            <a:srgbClr val="A4A3A4"/>
          </p15:clr>
        </p15:guide>
        <p15:guide id="27" pos="2588" userDrawn="1">
          <p15:clr>
            <a:srgbClr val="A4A3A4"/>
          </p15:clr>
        </p15:guide>
        <p15:guide id="28" orient="horz" pos="1858" userDrawn="1">
          <p15:clr>
            <a:srgbClr val="5ACBF0"/>
          </p15:clr>
        </p15:guide>
        <p15:guide id="29" orient="horz" pos="2610" userDrawn="1">
          <p15:clr>
            <a:srgbClr val="5ACBF0"/>
          </p15:clr>
        </p15:guide>
        <p15:guide id="30" orient="horz" pos="591" userDrawn="1">
          <p15:clr>
            <a:srgbClr val="5ACBF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220599" y="938742"/>
            <a:ext cx="4131945" cy="213279"/>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userDrawn="1">
            <p:ph type="body" idx="1"/>
          </p:nvPr>
        </p:nvSpPr>
        <p:spPr>
          <a:xfrm>
            <a:off x="219076" y="2947435"/>
            <a:ext cx="4131945" cy="620880"/>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4572000" cy="14081125"/>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219456" cy="1201589"/>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54864" rIns="68580" bIns="54864" numCol="1" spcCol="0" rtlCol="0" fromWordArt="0" anchor="t" anchorCtr="0" forceAA="0" compatLnSpc="1">
            <a:prstTxWarp prst="textNoShape">
              <a:avLst/>
            </a:prstTxWarp>
            <a:noAutofit/>
          </a:bodyPr>
          <a:lstStyle/>
          <a:p>
            <a:pPr algn="ctr" defTabSz="349677" fontAlgn="base">
              <a:lnSpc>
                <a:spcPct val="90000"/>
              </a:lnSpc>
              <a:spcBef>
                <a:spcPct val="0"/>
              </a:spcBef>
              <a:spcAft>
                <a:spcPct val="0"/>
              </a:spcAft>
            </a:pPr>
            <a:endParaRPr lang="en-US" sz="9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109728" cy="600795"/>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54864" rIns="68580" bIns="54864" numCol="1" spcCol="0" rtlCol="0" fromWordArt="0" anchor="t" anchorCtr="0" forceAA="0" compatLnSpc="1">
            <a:prstTxWarp prst="textNoShape">
              <a:avLst/>
            </a:prstTxWarp>
            <a:noAutofit/>
          </a:bodyPr>
          <a:lstStyle/>
          <a:p>
            <a:pPr algn="ctr" defTabSz="349677" fontAlgn="base">
              <a:lnSpc>
                <a:spcPct val="90000"/>
              </a:lnSpc>
              <a:spcBef>
                <a:spcPct val="0"/>
              </a:spcBef>
              <a:spcAft>
                <a:spcPct val="0"/>
              </a:spcAft>
            </a:pPr>
            <a:endParaRPr lang="en-US" sz="9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671" r:id="rId1"/>
  </p:sldLayoutIdLst>
  <p:transition>
    <p:fade/>
  </p:transition>
  <p:hf sldNum="0" hdr="0" ftr="0" dt="0"/>
  <p:txStyles>
    <p:titleStyle>
      <a:lvl1pPr algn="l" defTabSz="349778" rtl="0" eaLnBrk="1" latinLnBrk="0" hangingPunct="1">
        <a:lnSpc>
          <a:spcPct val="100000"/>
        </a:lnSpc>
        <a:spcBef>
          <a:spcPct val="0"/>
        </a:spcBef>
        <a:buNone/>
        <a:defRPr lang="en-US" sz="1350" b="0" kern="1200" cap="none" spc="-19" baseline="0" dirty="0" smtClean="0">
          <a:ln w="3175">
            <a:noFill/>
          </a:ln>
          <a:solidFill>
            <a:schemeClr val="tx1"/>
          </a:solidFill>
          <a:effectLst/>
          <a:latin typeface="+mj-lt"/>
          <a:ea typeface="+mn-ea"/>
          <a:cs typeface="Segoe UI" pitchFamily="34" charset="0"/>
        </a:defRPr>
      </a:lvl1pPr>
    </p:titleStyle>
    <p:bodyStyle>
      <a:lvl1pPr marL="85725" marR="0" indent="-85725" algn="l" defTabSz="349778"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kern="1200" spc="0" baseline="0">
          <a:solidFill>
            <a:schemeClr val="tx1"/>
          </a:solidFill>
          <a:latin typeface="+mn-lt"/>
          <a:ea typeface="+mn-ea"/>
          <a:cs typeface="Segoe UI" panose="020B0502040204020203" pitchFamily="34" charset="0"/>
        </a:defRPr>
      </a:lvl1pPr>
      <a:lvl2pPr marL="171450" marR="0" indent="-85725" algn="l" defTabSz="349778"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750" kern="1200" spc="0" baseline="0">
          <a:solidFill>
            <a:schemeClr val="tx1"/>
          </a:solidFill>
          <a:latin typeface="+mn-lt"/>
          <a:ea typeface="+mn-ea"/>
          <a:cs typeface="+mn-cs"/>
        </a:defRPr>
      </a:lvl2pPr>
      <a:lvl3pPr marL="246459" marR="0" indent="-75009" algn="l" defTabSz="349778"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600" kern="1200" spc="0" baseline="0">
          <a:solidFill>
            <a:schemeClr val="tx1"/>
          </a:solidFill>
          <a:latin typeface="+mn-lt"/>
          <a:ea typeface="+mn-ea"/>
          <a:cs typeface="+mn-cs"/>
        </a:defRPr>
      </a:lvl3pPr>
      <a:lvl4pPr marL="316111" marR="0" indent="-67866" algn="l" defTabSz="349778"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525" kern="1200" spc="0" baseline="0">
          <a:solidFill>
            <a:schemeClr val="tx1"/>
          </a:solidFill>
          <a:latin typeface="+mn-lt"/>
          <a:ea typeface="+mn-ea"/>
          <a:cs typeface="+mn-cs"/>
        </a:defRPr>
      </a:lvl4pPr>
      <a:lvl5pPr marL="383977" marR="0" indent="-63103" algn="l" defTabSz="349778"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525" kern="1200" spc="0" baseline="0">
          <a:solidFill>
            <a:schemeClr val="tx1"/>
          </a:solidFill>
          <a:latin typeface="+mn-lt"/>
          <a:ea typeface="+mn-ea"/>
          <a:cs typeface="+mn-cs"/>
        </a:defRPr>
      </a:lvl5pPr>
      <a:lvl6pPr marL="961890" indent="-87445" algn="l" defTabSz="349778" rtl="0" eaLnBrk="1" latinLnBrk="0" hangingPunct="1">
        <a:spcBef>
          <a:spcPct val="20000"/>
        </a:spcBef>
        <a:buFont typeface="Arial" pitchFamily="34" charset="0"/>
        <a:buChar char="•"/>
        <a:defRPr sz="750" kern="1200">
          <a:solidFill>
            <a:schemeClr val="tx1"/>
          </a:solidFill>
          <a:latin typeface="+mn-lt"/>
          <a:ea typeface="+mn-ea"/>
          <a:cs typeface="+mn-cs"/>
        </a:defRPr>
      </a:lvl6pPr>
      <a:lvl7pPr marL="1136780" indent="-87445" algn="l" defTabSz="349778" rtl="0" eaLnBrk="1" latinLnBrk="0" hangingPunct="1">
        <a:spcBef>
          <a:spcPct val="20000"/>
        </a:spcBef>
        <a:buFont typeface="Arial" pitchFamily="34" charset="0"/>
        <a:buChar char="•"/>
        <a:defRPr sz="750" kern="1200">
          <a:solidFill>
            <a:schemeClr val="tx1"/>
          </a:solidFill>
          <a:latin typeface="+mn-lt"/>
          <a:ea typeface="+mn-ea"/>
          <a:cs typeface="+mn-cs"/>
        </a:defRPr>
      </a:lvl7pPr>
      <a:lvl8pPr marL="1311669" indent="-87445" algn="l" defTabSz="349778" rtl="0" eaLnBrk="1" latinLnBrk="0" hangingPunct="1">
        <a:spcBef>
          <a:spcPct val="20000"/>
        </a:spcBef>
        <a:buFont typeface="Arial" pitchFamily="34" charset="0"/>
        <a:buChar char="•"/>
        <a:defRPr sz="750" kern="1200">
          <a:solidFill>
            <a:schemeClr val="tx1"/>
          </a:solidFill>
          <a:latin typeface="+mn-lt"/>
          <a:ea typeface="+mn-ea"/>
          <a:cs typeface="+mn-cs"/>
        </a:defRPr>
      </a:lvl8pPr>
      <a:lvl9pPr marL="1486558" indent="-87445" algn="l" defTabSz="349778" rtl="0" eaLnBrk="1" latinLnBrk="0" hangingPunct="1">
        <a:spcBef>
          <a:spcPct val="20000"/>
        </a:spcBef>
        <a:buFont typeface="Arial" pitchFamily="34" charset="0"/>
        <a:buChar char="•"/>
        <a:defRPr sz="750" kern="1200">
          <a:solidFill>
            <a:schemeClr val="tx1"/>
          </a:solidFill>
          <a:latin typeface="+mn-lt"/>
          <a:ea typeface="+mn-ea"/>
          <a:cs typeface="+mn-cs"/>
        </a:defRPr>
      </a:lvl9pPr>
    </p:bodyStyle>
    <p:otherStyle>
      <a:defPPr>
        <a:defRPr lang="en-US"/>
      </a:defPPr>
      <a:lvl1pPr marL="0" algn="l" defTabSz="349778" rtl="0" eaLnBrk="1" latinLnBrk="0" hangingPunct="1">
        <a:defRPr sz="675" kern="1200">
          <a:solidFill>
            <a:schemeClr val="tx1"/>
          </a:solidFill>
          <a:latin typeface="+mn-lt"/>
          <a:ea typeface="+mn-ea"/>
          <a:cs typeface="+mn-cs"/>
        </a:defRPr>
      </a:lvl1pPr>
      <a:lvl2pPr marL="174889" algn="l" defTabSz="349778" rtl="0" eaLnBrk="1" latinLnBrk="0" hangingPunct="1">
        <a:defRPr sz="675" kern="1200">
          <a:solidFill>
            <a:schemeClr val="tx1"/>
          </a:solidFill>
          <a:latin typeface="+mn-lt"/>
          <a:ea typeface="+mn-ea"/>
          <a:cs typeface="+mn-cs"/>
        </a:defRPr>
      </a:lvl2pPr>
      <a:lvl3pPr marL="349778" algn="l" defTabSz="349778" rtl="0" eaLnBrk="1" latinLnBrk="0" hangingPunct="1">
        <a:defRPr sz="675" kern="1200">
          <a:solidFill>
            <a:schemeClr val="tx1"/>
          </a:solidFill>
          <a:latin typeface="+mn-lt"/>
          <a:ea typeface="+mn-ea"/>
          <a:cs typeface="+mn-cs"/>
        </a:defRPr>
      </a:lvl3pPr>
      <a:lvl4pPr marL="524667" algn="l" defTabSz="349778" rtl="0" eaLnBrk="1" latinLnBrk="0" hangingPunct="1">
        <a:defRPr sz="675" kern="1200">
          <a:solidFill>
            <a:schemeClr val="tx1"/>
          </a:solidFill>
          <a:latin typeface="+mn-lt"/>
          <a:ea typeface="+mn-ea"/>
          <a:cs typeface="+mn-cs"/>
        </a:defRPr>
      </a:lvl4pPr>
      <a:lvl5pPr marL="699557" algn="l" defTabSz="349778" rtl="0" eaLnBrk="1" latinLnBrk="0" hangingPunct="1">
        <a:defRPr sz="675" kern="1200">
          <a:solidFill>
            <a:schemeClr val="tx1"/>
          </a:solidFill>
          <a:latin typeface="+mn-lt"/>
          <a:ea typeface="+mn-ea"/>
          <a:cs typeface="+mn-cs"/>
        </a:defRPr>
      </a:lvl5pPr>
      <a:lvl6pPr marL="874446" algn="l" defTabSz="349778" rtl="0" eaLnBrk="1" latinLnBrk="0" hangingPunct="1">
        <a:defRPr sz="675" kern="1200">
          <a:solidFill>
            <a:schemeClr val="tx1"/>
          </a:solidFill>
          <a:latin typeface="+mn-lt"/>
          <a:ea typeface="+mn-ea"/>
          <a:cs typeface="+mn-cs"/>
        </a:defRPr>
      </a:lvl6pPr>
      <a:lvl7pPr marL="1049335" algn="l" defTabSz="349778" rtl="0" eaLnBrk="1" latinLnBrk="0" hangingPunct="1">
        <a:defRPr sz="675" kern="1200">
          <a:solidFill>
            <a:schemeClr val="tx1"/>
          </a:solidFill>
          <a:latin typeface="+mn-lt"/>
          <a:ea typeface="+mn-ea"/>
          <a:cs typeface="+mn-cs"/>
        </a:defRPr>
      </a:lvl7pPr>
      <a:lvl8pPr marL="1224224" algn="l" defTabSz="349778" rtl="0" eaLnBrk="1" latinLnBrk="0" hangingPunct="1">
        <a:defRPr sz="675" kern="1200">
          <a:solidFill>
            <a:schemeClr val="tx1"/>
          </a:solidFill>
          <a:latin typeface="+mn-lt"/>
          <a:ea typeface="+mn-ea"/>
          <a:cs typeface="+mn-cs"/>
        </a:defRPr>
      </a:lvl8pPr>
      <a:lvl9pPr marL="1399113" algn="l" defTabSz="349778" rtl="0" eaLnBrk="1" latinLnBrk="0" hangingPunct="1">
        <a:defRPr sz="675"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138" userDrawn="1">
          <p15:clr>
            <a:srgbClr val="C35EA4"/>
          </p15:clr>
        </p15:guide>
        <p15:guide id="17" pos="2742" userDrawn="1">
          <p15:clr>
            <a:srgbClr val="C35EA4"/>
          </p15:clr>
        </p15:guide>
        <p15:guide id="25" orient="horz" pos="758" userDrawn="1">
          <p15:clr>
            <a:srgbClr val="C35EA4"/>
          </p15:clr>
        </p15:guide>
        <p15:guide id="26" orient="horz" pos="8108" userDrawn="1">
          <p15:clr>
            <a:srgbClr val="C35EA4"/>
          </p15:clr>
        </p15:guide>
        <p15:guide id="27" orient="horz" pos="378" userDrawn="1">
          <p15:clr>
            <a:srgbClr val="A4A3A4"/>
          </p15:clr>
        </p15:guide>
        <p15:guide id="28" pos="69" userDrawn="1">
          <p15:clr>
            <a:srgbClr val="A4A3A4"/>
          </p15:clr>
        </p15:guide>
        <p15:guide id="29" orient="horz" pos="8490" userDrawn="1">
          <p15:clr>
            <a:srgbClr val="A4A3A4"/>
          </p15:clr>
        </p15:guide>
        <p15:guide id="30" pos="2811"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9" name="Straight Connector 108">
            <a:extLst>
              <a:ext uri="{FF2B5EF4-FFF2-40B4-BE49-F238E27FC236}">
                <a16:creationId xmlns:a16="http://schemas.microsoft.com/office/drawing/2014/main" id="{2FCC9DAB-0289-7D81-5056-374FD8986418}"/>
              </a:ext>
            </a:extLst>
          </p:cNvPr>
          <p:cNvCxnSpPr>
            <a:cxnSpLocks/>
          </p:cNvCxnSpPr>
          <p:nvPr/>
        </p:nvCxnSpPr>
        <p:spPr>
          <a:xfrm>
            <a:off x="1551817" y="8457490"/>
            <a:ext cx="0" cy="2015128"/>
          </a:xfrm>
          <a:prstGeom prst="line">
            <a:avLst/>
          </a:prstGeom>
          <a:ln w="9525" cap="rnd">
            <a:solidFill>
              <a:schemeClr val="accent6"/>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13E0FCF0-1D17-C041-CA78-89233577B4D7}"/>
              </a:ext>
            </a:extLst>
          </p:cNvPr>
          <p:cNvCxnSpPr>
            <a:cxnSpLocks/>
          </p:cNvCxnSpPr>
          <p:nvPr/>
        </p:nvCxnSpPr>
        <p:spPr>
          <a:xfrm>
            <a:off x="3010568" y="8457490"/>
            <a:ext cx="0" cy="2015128"/>
          </a:xfrm>
          <a:prstGeom prst="line">
            <a:avLst/>
          </a:prstGeom>
          <a:ln w="9525" cap="rnd">
            <a:solidFill>
              <a:schemeClr val="accent6"/>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771CC3E-679C-EFC3-7000-37F4A196A404}"/>
              </a:ext>
            </a:extLst>
          </p:cNvPr>
          <p:cNvSpPr/>
          <p:nvPr/>
        </p:nvSpPr>
        <p:spPr bwMode="auto">
          <a:xfrm>
            <a:off x="0" y="0"/>
            <a:ext cx="2286000" cy="18288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3" name="TextBox 2">
            <a:extLst>
              <a:ext uri="{FF2B5EF4-FFF2-40B4-BE49-F238E27FC236}">
                <a16:creationId xmlns:a16="http://schemas.microsoft.com/office/drawing/2014/main" id="{C7C4349F-13B9-BB8C-93B4-26241E8F132E}"/>
              </a:ext>
            </a:extLst>
          </p:cNvPr>
          <p:cNvSpPr txBox="1"/>
          <p:nvPr/>
        </p:nvSpPr>
        <p:spPr>
          <a:xfrm>
            <a:off x="182880" y="182880"/>
            <a:ext cx="822960" cy="182880"/>
          </a:xfrm>
          <a:prstGeom prst="rect">
            <a:avLst/>
          </a:prstGeom>
          <a:solidFill>
            <a:srgbClr val="FFFF00"/>
          </a:solidFill>
        </p:spPr>
        <p:txBody>
          <a:bodyPr wrap="square" lIns="0" tIns="0" rIns="0" bIns="0" rtlCol="0" anchor="ctr" anchorCtr="0">
            <a:noAutofit/>
          </a:bodyPr>
          <a:lstStyle/>
          <a:p>
            <a:pPr algn="ctr"/>
            <a:r>
              <a:rPr lang="de-de" sz="500">
                <a:latin typeface="+mj-lt"/>
              </a:rPr>
              <a:t>PLATZHALTER-LOGO</a:t>
            </a:r>
          </a:p>
        </p:txBody>
      </p:sp>
      <p:pic>
        <p:nvPicPr>
          <p:cNvPr id="4" name="Picture 3" descr="Ein weißer Text auf schwarzem Hintergrund&#10;&#10;Automatisch generierte Bezeichnung">
            <a:extLst>
              <a:ext uri="{FF2B5EF4-FFF2-40B4-BE49-F238E27FC236}">
                <a16:creationId xmlns:a16="http://schemas.microsoft.com/office/drawing/2014/main" id="{B99AF6A0-A6DA-E8FA-B4CE-326AE81D209E}"/>
              </a:ext>
            </a:extLst>
          </p:cNvPr>
          <p:cNvPicPr>
            <a:picLocks noChangeAspect="1"/>
          </p:cNvPicPr>
          <p:nvPr/>
        </p:nvPicPr>
        <p:blipFill>
          <a:blip r:embed="rId2"/>
          <a:stretch>
            <a:fillRect/>
          </a:stretch>
        </p:blipFill>
        <p:spPr>
          <a:xfrm>
            <a:off x="1589533" y="219456"/>
            <a:ext cx="513588" cy="109728"/>
          </a:xfrm>
          <a:prstGeom prst="rect">
            <a:avLst/>
          </a:prstGeom>
        </p:spPr>
      </p:pic>
      <p:sp>
        <p:nvSpPr>
          <p:cNvPr id="5" name="Rectangle 4">
            <a:extLst>
              <a:ext uri="{FF2B5EF4-FFF2-40B4-BE49-F238E27FC236}">
                <a16:creationId xmlns:a16="http://schemas.microsoft.com/office/drawing/2014/main" id="{649D96CA-63FC-ABDA-2C35-A4FBD95ABBCB}"/>
              </a:ext>
            </a:extLst>
          </p:cNvPr>
          <p:cNvSpPr>
            <a:spLocks noChangeAspect="1"/>
          </p:cNvSpPr>
          <p:nvPr/>
        </p:nvSpPr>
        <p:spPr bwMode="auto">
          <a:xfrm>
            <a:off x="0" y="1828800"/>
            <a:ext cx="4572000" cy="162486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pic>
        <p:nvPicPr>
          <p:cNvPr id="7" name="Picture 6" descr="Eine Person, die mit einem Computer auf einem Stuhl sitzt&#10;&#10;Automatisch generierte Bezeichnung">
            <a:extLst>
              <a:ext uri="{FF2B5EF4-FFF2-40B4-BE49-F238E27FC236}">
                <a16:creationId xmlns:a16="http://schemas.microsoft.com/office/drawing/2014/main" id="{1896C2DC-D258-6F60-B698-D02777C838FE}"/>
              </a:ext>
            </a:extLst>
          </p:cNvPr>
          <p:cNvPicPr>
            <a:picLocks noChangeAspect="1"/>
          </p:cNvPicPr>
          <p:nvPr/>
        </p:nvPicPr>
        <p:blipFill rotWithShape="1">
          <a:blip r:embed="rId3"/>
          <a:srcRect l="14594" r="2072"/>
          <a:stretch/>
        </p:blipFill>
        <p:spPr>
          <a:xfrm>
            <a:off x="2285999" y="2"/>
            <a:ext cx="2286000" cy="1828799"/>
          </a:xfrm>
          <a:prstGeom prst="rect">
            <a:avLst/>
          </a:prstGeom>
        </p:spPr>
      </p:pic>
      <p:sp>
        <p:nvSpPr>
          <p:cNvPr id="8" name="TextBox 7">
            <a:extLst>
              <a:ext uri="{FF2B5EF4-FFF2-40B4-BE49-F238E27FC236}">
                <a16:creationId xmlns:a16="http://schemas.microsoft.com/office/drawing/2014/main" id="{7A087FB2-AA24-56CE-BFF1-66263C34C499}"/>
              </a:ext>
            </a:extLst>
          </p:cNvPr>
          <p:cNvSpPr txBox="1"/>
          <p:nvPr/>
        </p:nvSpPr>
        <p:spPr>
          <a:xfrm>
            <a:off x="182881" y="574932"/>
            <a:ext cx="2103118" cy="984885"/>
          </a:xfrm>
          <a:prstGeom prst="rect">
            <a:avLst/>
          </a:prstGeom>
          <a:noFill/>
        </p:spPr>
        <p:txBody>
          <a:bodyPr wrap="square" lIns="0" tIns="0" rIns="0" bIns="0" rtlCol="0" anchor="t">
            <a:noAutofit/>
          </a:bodyPr>
          <a:lstStyle/>
          <a:p>
            <a:r>
              <a:rPr lang="de-de" sz="1600" dirty="0">
                <a:solidFill>
                  <a:schemeClr val="bg1"/>
                </a:solidFill>
                <a:latin typeface="+mj-lt"/>
              </a:rPr>
              <a:t>Stärkung </a:t>
            </a:r>
            <a:r>
              <a:rPr lang="de-de" sz="1600">
                <a:solidFill>
                  <a:schemeClr val="bg1"/>
                </a:solidFill>
                <a:latin typeface="+mj-lt"/>
              </a:rPr>
              <a:t>Ihrer Cybersicherheits-strategie </a:t>
            </a:r>
            <a:r>
              <a:rPr lang="de-de" sz="1600" dirty="0">
                <a:solidFill>
                  <a:schemeClr val="bg1"/>
                </a:solidFill>
                <a:latin typeface="+mj-lt"/>
              </a:rPr>
              <a:t>als Vorbereitung auf NIS2</a:t>
            </a:r>
          </a:p>
        </p:txBody>
      </p:sp>
      <p:sp>
        <p:nvSpPr>
          <p:cNvPr id="9" name="TextBox 8">
            <a:extLst>
              <a:ext uri="{FF2B5EF4-FFF2-40B4-BE49-F238E27FC236}">
                <a16:creationId xmlns:a16="http://schemas.microsoft.com/office/drawing/2014/main" id="{86D81D3E-430C-E1BD-C4AD-94EAA98D60DE}"/>
              </a:ext>
            </a:extLst>
          </p:cNvPr>
          <p:cNvSpPr txBox="1"/>
          <p:nvPr/>
        </p:nvSpPr>
        <p:spPr>
          <a:xfrm>
            <a:off x="182880" y="2010288"/>
            <a:ext cx="4286436" cy="1261884"/>
          </a:xfrm>
          <a:prstGeom prst="rect">
            <a:avLst/>
          </a:prstGeom>
          <a:noFill/>
        </p:spPr>
        <p:txBody>
          <a:bodyPr wrap="square" lIns="0" tIns="0" rIns="0" bIns="0" rtlCol="0" anchor="t">
            <a:noAutofit/>
          </a:bodyPr>
          <a:lstStyle/>
          <a:p>
            <a:pPr>
              <a:spcAft>
                <a:spcPts val="600"/>
              </a:spcAft>
            </a:pPr>
            <a:r>
              <a:rPr lang="de-de" sz="780" dirty="0"/>
              <a:t>Die europäischen Richtlinie zur Gewährleistung einer hohen Netzwerk- und Informationssicherheit (NIS2) führt neue Maßnahmen ein, um sicherzustellen, dass Organisationen, die in oder mit der Europäischen Union (EU) tätig sind, über ein hohes gemeinsames Maß an Netz- und Infrastruktursicherheit verfügen.</a:t>
            </a:r>
          </a:p>
          <a:p>
            <a:pPr>
              <a:spcAft>
                <a:spcPts val="600"/>
              </a:spcAft>
            </a:pPr>
            <a:r>
              <a:rPr lang="de-de" sz="780" dirty="0"/>
              <a:t>Die „Richtlinie“ umreißt die Ziele, die alle EU-Mitgliedsstaaten erreichen müssen. Jedes </a:t>
            </a:r>
            <a:r>
              <a:rPr lang="de-de" sz="780"/>
              <a:t>Land </a:t>
            </a:r>
            <a:br>
              <a:rPr lang="de-de" sz="780"/>
            </a:br>
            <a:r>
              <a:rPr lang="de-de" sz="780"/>
              <a:t>muss </a:t>
            </a:r>
            <a:r>
              <a:rPr lang="de-de" sz="780" dirty="0"/>
              <a:t>sie in sein eigenes Recht umsetzen, wobei Raum für einige nationale </a:t>
            </a:r>
            <a:r>
              <a:rPr lang="de-de" sz="780"/>
              <a:t>Besonderheiten </a:t>
            </a:r>
            <a:br>
              <a:rPr lang="de-de" sz="780"/>
            </a:br>
            <a:r>
              <a:rPr lang="de-de" sz="780"/>
              <a:t>bleibt</a:t>
            </a:r>
            <a:r>
              <a:rPr lang="de-de" sz="780" dirty="0"/>
              <a:t>, um diese Ziele bis Oktober 2024 zu erreichen. Richtlinien sind verbindlich in </a:t>
            </a:r>
            <a:r>
              <a:rPr lang="de-de" sz="780"/>
              <a:t>Bezug </a:t>
            </a:r>
            <a:br>
              <a:rPr lang="de-de" sz="780"/>
            </a:br>
            <a:r>
              <a:rPr lang="de-de" sz="780"/>
              <a:t>auf </a:t>
            </a:r>
            <a:r>
              <a:rPr lang="de-de" sz="780" dirty="0"/>
              <a:t>die Mindestanforderungen, die umgesetzt werden müssen.</a:t>
            </a:r>
          </a:p>
          <a:p>
            <a:pPr>
              <a:spcAft>
                <a:spcPts val="600"/>
              </a:spcAft>
            </a:pPr>
            <a:r>
              <a:rPr lang="de-de" sz="780" spc="-20" dirty="0"/>
              <a:t>Als Technologieanbieter, der sich auf Sicherheit konzentriert, verstehen wir die Herausforderungen</a:t>
            </a:r>
            <a:r>
              <a:rPr lang="de-de" sz="780" spc="-20"/>
              <a:t>, </a:t>
            </a:r>
            <a:br>
              <a:rPr lang="de-de" sz="780" spc="-20"/>
            </a:br>
            <a:r>
              <a:rPr lang="de-de" sz="780" spc="-20"/>
              <a:t>die </a:t>
            </a:r>
            <a:r>
              <a:rPr lang="de-de" sz="780" spc="-20" dirty="0"/>
              <a:t>NIS2 für Sie und Ihr Unternehmen mit sich bringt. Wir können Ihnen dabei helfen.</a:t>
            </a:r>
          </a:p>
        </p:txBody>
      </p:sp>
      <p:sp>
        <p:nvSpPr>
          <p:cNvPr id="11" name="TextBox 10">
            <a:extLst>
              <a:ext uri="{FF2B5EF4-FFF2-40B4-BE49-F238E27FC236}">
                <a16:creationId xmlns:a16="http://schemas.microsoft.com/office/drawing/2014/main" id="{D7EF0C18-B835-ED5C-C9C6-6BCF941611F7}"/>
              </a:ext>
            </a:extLst>
          </p:cNvPr>
          <p:cNvSpPr txBox="1"/>
          <p:nvPr/>
        </p:nvSpPr>
        <p:spPr>
          <a:xfrm>
            <a:off x="182880" y="3879781"/>
            <a:ext cx="4206240" cy="492443"/>
          </a:xfrm>
          <a:prstGeom prst="rect">
            <a:avLst/>
          </a:prstGeom>
          <a:noFill/>
        </p:spPr>
        <p:txBody>
          <a:bodyPr wrap="square" lIns="0" tIns="0" rIns="0" bIns="0" rtlCol="0" anchor="t">
            <a:noAutofit/>
          </a:bodyPr>
          <a:lstStyle/>
          <a:p>
            <a:pPr>
              <a:spcAft>
                <a:spcPts val="600"/>
              </a:spcAft>
            </a:pPr>
            <a:r>
              <a:rPr lang="de-de" sz="800" dirty="0"/>
              <a:t>NIS2 legt einen Grundstock an Maßnahmen für das Risikomanagement im Bereich der Cybersicherheit und an Meldepflichten fest. Die gute Nachricht ist, dass die NIS2-Konformität auf die gleichen Zero-Trust-Prinzipien abgestimmt ist, die von Microsoft Security-Lösungen berücksichtigt werden, was zu einem soliden Schutz vor Cyberangriffen auf der gesamten Angriffsfläche beitragen kann.</a:t>
            </a:r>
          </a:p>
        </p:txBody>
      </p:sp>
      <p:sp>
        <p:nvSpPr>
          <p:cNvPr id="12" name="TextBox 11">
            <a:extLst>
              <a:ext uri="{FF2B5EF4-FFF2-40B4-BE49-F238E27FC236}">
                <a16:creationId xmlns:a16="http://schemas.microsoft.com/office/drawing/2014/main" id="{57F365C2-7E86-07FC-9CB8-0A60231A5AC5}"/>
              </a:ext>
            </a:extLst>
          </p:cNvPr>
          <p:cNvSpPr txBox="1"/>
          <p:nvPr/>
        </p:nvSpPr>
        <p:spPr>
          <a:xfrm>
            <a:off x="182880" y="3533957"/>
            <a:ext cx="3651885" cy="153888"/>
          </a:xfrm>
          <a:prstGeom prst="rect">
            <a:avLst/>
          </a:prstGeom>
          <a:noFill/>
        </p:spPr>
        <p:txBody>
          <a:bodyPr wrap="square" lIns="0" tIns="0" rIns="0" bIns="0" rtlCol="0" anchor="t">
            <a:noAutofit/>
          </a:bodyPr>
          <a:lstStyle/>
          <a:p>
            <a:pPr>
              <a:spcAft>
                <a:spcPts val="600"/>
              </a:spcAft>
            </a:pPr>
            <a:r>
              <a:rPr lang="de-de" sz="1000" dirty="0">
                <a:latin typeface="+mj-lt"/>
              </a:rPr>
              <a:t>Microsoft Security-Lösungen, die Sie bei der Erfüllung der NIS2-Anforderungen unterstützen</a:t>
            </a:r>
          </a:p>
        </p:txBody>
      </p:sp>
      <p:sp>
        <p:nvSpPr>
          <p:cNvPr id="19" name="TextBox 18">
            <a:extLst>
              <a:ext uri="{FF2B5EF4-FFF2-40B4-BE49-F238E27FC236}">
                <a16:creationId xmlns:a16="http://schemas.microsoft.com/office/drawing/2014/main" id="{B88A39D4-891B-C80F-7D84-FABC0853A386}"/>
              </a:ext>
            </a:extLst>
          </p:cNvPr>
          <p:cNvSpPr txBox="1"/>
          <p:nvPr/>
        </p:nvSpPr>
        <p:spPr>
          <a:xfrm>
            <a:off x="366513" y="4834690"/>
            <a:ext cx="731219" cy="184666"/>
          </a:xfrm>
          <a:prstGeom prst="rect">
            <a:avLst/>
          </a:prstGeom>
          <a:solidFill>
            <a:schemeClr val="accent1"/>
          </a:solidFill>
        </p:spPr>
        <p:txBody>
          <a:bodyPr wrap="square" lIns="0" tIns="45720" rIns="0" bIns="45720" rtlCol="0" anchor="ctr">
            <a:noAutofit/>
          </a:bodyPr>
          <a:lstStyle/>
          <a:p>
            <a:pPr algn="ctr"/>
            <a:r>
              <a:rPr lang="de-de" sz="500">
                <a:solidFill>
                  <a:schemeClr val="bg1"/>
                </a:solidFill>
              </a:rPr>
              <a:t>Phishing</a:t>
            </a:r>
          </a:p>
        </p:txBody>
      </p:sp>
      <p:sp>
        <p:nvSpPr>
          <p:cNvPr id="22" name="TextBox 21">
            <a:extLst>
              <a:ext uri="{FF2B5EF4-FFF2-40B4-BE49-F238E27FC236}">
                <a16:creationId xmlns:a16="http://schemas.microsoft.com/office/drawing/2014/main" id="{EAA3041A-4F37-181B-007D-D68F8410F345}"/>
              </a:ext>
            </a:extLst>
          </p:cNvPr>
          <p:cNvSpPr txBox="1"/>
          <p:nvPr/>
        </p:nvSpPr>
        <p:spPr>
          <a:xfrm>
            <a:off x="1143452" y="4834690"/>
            <a:ext cx="731219" cy="184666"/>
          </a:xfrm>
          <a:prstGeom prst="rect">
            <a:avLst/>
          </a:prstGeom>
          <a:solidFill>
            <a:schemeClr val="accent1"/>
          </a:solidFill>
        </p:spPr>
        <p:txBody>
          <a:bodyPr wrap="square" lIns="0" tIns="45720" rIns="0" bIns="45720" rtlCol="0" anchor="ctr">
            <a:noAutofit/>
          </a:bodyPr>
          <a:lstStyle/>
          <a:p>
            <a:pPr algn="ctr"/>
            <a:r>
              <a:rPr lang="de-de" sz="500" dirty="0">
                <a:solidFill>
                  <a:schemeClr val="bg1"/>
                </a:solidFill>
              </a:rPr>
              <a:t>Nicht verwaltete Geräte</a:t>
            </a:r>
          </a:p>
        </p:txBody>
      </p:sp>
      <p:sp>
        <p:nvSpPr>
          <p:cNvPr id="34" name="Triangle 33">
            <a:extLst>
              <a:ext uri="{FF2B5EF4-FFF2-40B4-BE49-F238E27FC236}">
                <a16:creationId xmlns:a16="http://schemas.microsoft.com/office/drawing/2014/main" id="{2145CBCA-D015-6552-19D0-B4E555ECB210}"/>
              </a:ext>
            </a:extLst>
          </p:cNvPr>
          <p:cNvSpPr/>
          <p:nvPr/>
        </p:nvSpPr>
        <p:spPr bwMode="auto">
          <a:xfrm rot="16200000">
            <a:off x="137912" y="4606090"/>
            <a:ext cx="228600" cy="137160"/>
          </a:xfrm>
          <a:prstGeom prst="triangl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5" name="Triangle 34">
            <a:extLst>
              <a:ext uri="{FF2B5EF4-FFF2-40B4-BE49-F238E27FC236}">
                <a16:creationId xmlns:a16="http://schemas.microsoft.com/office/drawing/2014/main" id="{2FE955BA-9706-E676-5D4D-31E9198EDE7B}"/>
              </a:ext>
            </a:extLst>
          </p:cNvPr>
          <p:cNvSpPr/>
          <p:nvPr/>
        </p:nvSpPr>
        <p:spPr bwMode="auto">
          <a:xfrm rot="5400000">
            <a:off x="4205488" y="4606090"/>
            <a:ext cx="228600" cy="137160"/>
          </a:xfrm>
          <a:prstGeom prst="triangl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6" name="Rectangle 35">
            <a:extLst>
              <a:ext uri="{FF2B5EF4-FFF2-40B4-BE49-F238E27FC236}">
                <a16:creationId xmlns:a16="http://schemas.microsoft.com/office/drawing/2014/main" id="{37785038-7EE8-3298-BE8F-56FCF0F4AAAB}"/>
              </a:ext>
            </a:extLst>
          </p:cNvPr>
          <p:cNvSpPr/>
          <p:nvPr/>
        </p:nvSpPr>
        <p:spPr bwMode="auto">
          <a:xfrm>
            <a:off x="366513" y="4560370"/>
            <a:ext cx="3838976" cy="2286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7" name="TextBox 46">
            <a:extLst>
              <a:ext uri="{FF2B5EF4-FFF2-40B4-BE49-F238E27FC236}">
                <a16:creationId xmlns:a16="http://schemas.microsoft.com/office/drawing/2014/main" id="{14368FE0-0289-428B-7929-F8AE630DCC0A}"/>
              </a:ext>
            </a:extLst>
          </p:cNvPr>
          <p:cNvSpPr txBox="1"/>
          <p:nvPr/>
        </p:nvSpPr>
        <p:spPr>
          <a:xfrm>
            <a:off x="1920390" y="4834690"/>
            <a:ext cx="731219" cy="184666"/>
          </a:xfrm>
          <a:prstGeom prst="rect">
            <a:avLst/>
          </a:prstGeom>
          <a:solidFill>
            <a:schemeClr val="accent1"/>
          </a:solidFill>
        </p:spPr>
        <p:txBody>
          <a:bodyPr wrap="square" lIns="0" tIns="45720" rIns="0" bIns="45720" rtlCol="0" anchor="ctr">
            <a:noAutofit/>
          </a:bodyPr>
          <a:lstStyle/>
          <a:p>
            <a:pPr algn="ctr"/>
            <a:r>
              <a:rPr lang="de-de" sz="500" dirty="0">
                <a:solidFill>
                  <a:schemeClr val="bg1"/>
                </a:solidFill>
              </a:rPr>
              <a:t>Anmeldeinformationen </a:t>
            </a:r>
            <a:r>
              <a:rPr lang="de-de" sz="500">
                <a:solidFill>
                  <a:schemeClr val="bg1"/>
                </a:solidFill>
              </a:rPr>
              <a:t>für </a:t>
            </a:r>
            <a:r>
              <a:rPr lang="de-DE" sz="500">
                <a:solidFill>
                  <a:schemeClr val="bg1"/>
                </a:solidFill>
              </a:rPr>
              <a:t>Konten</a:t>
            </a:r>
            <a:endParaRPr lang="de-de" sz="500" dirty="0">
              <a:solidFill>
                <a:schemeClr val="bg1"/>
              </a:solidFill>
            </a:endParaRPr>
          </a:p>
        </p:txBody>
      </p:sp>
      <p:sp>
        <p:nvSpPr>
          <p:cNvPr id="48" name="TextBox 47">
            <a:extLst>
              <a:ext uri="{FF2B5EF4-FFF2-40B4-BE49-F238E27FC236}">
                <a16:creationId xmlns:a16="http://schemas.microsoft.com/office/drawing/2014/main" id="{293D1B9D-A950-0912-177B-396060F83434}"/>
              </a:ext>
            </a:extLst>
          </p:cNvPr>
          <p:cNvSpPr txBox="1"/>
          <p:nvPr/>
        </p:nvSpPr>
        <p:spPr>
          <a:xfrm>
            <a:off x="2697330" y="4834690"/>
            <a:ext cx="731219" cy="184666"/>
          </a:xfrm>
          <a:prstGeom prst="rect">
            <a:avLst/>
          </a:prstGeom>
          <a:solidFill>
            <a:schemeClr val="accent1"/>
          </a:solidFill>
        </p:spPr>
        <p:txBody>
          <a:bodyPr wrap="square" lIns="0" tIns="45720" rIns="0" bIns="45720" rtlCol="0" anchor="ctr">
            <a:noAutofit/>
          </a:bodyPr>
          <a:lstStyle/>
          <a:p>
            <a:pPr algn="ctr"/>
            <a:r>
              <a:rPr lang="de-de" sz="500" dirty="0">
                <a:solidFill>
                  <a:schemeClr val="bg1"/>
                </a:solidFill>
              </a:rPr>
              <a:t>Gestoppte Dienste</a:t>
            </a:r>
          </a:p>
        </p:txBody>
      </p:sp>
      <p:sp>
        <p:nvSpPr>
          <p:cNvPr id="49" name="TextBox 48">
            <a:extLst>
              <a:ext uri="{FF2B5EF4-FFF2-40B4-BE49-F238E27FC236}">
                <a16:creationId xmlns:a16="http://schemas.microsoft.com/office/drawing/2014/main" id="{099E83BF-018E-93E6-EBB0-AA722C760794}"/>
              </a:ext>
            </a:extLst>
          </p:cNvPr>
          <p:cNvSpPr txBox="1"/>
          <p:nvPr/>
        </p:nvSpPr>
        <p:spPr>
          <a:xfrm>
            <a:off x="3474269" y="4834690"/>
            <a:ext cx="731219" cy="184666"/>
          </a:xfrm>
          <a:prstGeom prst="rect">
            <a:avLst/>
          </a:prstGeom>
          <a:solidFill>
            <a:schemeClr val="accent1"/>
          </a:solidFill>
        </p:spPr>
        <p:txBody>
          <a:bodyPr wrap="square" lIns="0" tIns="45720" rIns="0" bIns="45720" rtlCol="0" anchor="ctr">
            <a:noAutofit/>
          </a:bodyPr>
          <a:lstStyle/>
          <a:p>
            <a:pPr algn="ctr"/>
            <a:r>
              <a:rPr lang="de-de" sz="500" dirty="0">
                <a:solidFill>
                  <a:schemeClr val="bg1"/>
                </a:solidFill>
              </a:rPr>
              <a:t>App-Zugriff</a:t>
            </a:r>
          </a:p>
        </p:txBody>
      </p:sp>
      <p:sp>
        <p:nvSpPr>
          <p:cNvPr id="50" name="TextBox 49">
            <a:extLst>
              <a:ext uri="{FF2B5EF4-FFF2-40B4-BE49-F238E27FC236}">
                <a16:creationId xmlns:a16="http://schemas.microsoft.com/office/drawing/2014/main" id="{3AA67C6D-1701-DBAB-134E-23942629F636}"/>
              </a:ext>
            </a:extLst>
          </p:cNvPr>
          <p:cNvSpPr txBox="1"/>
          <p:nvPr/>
        </p:nvSpPr>
        <p:spPr>
          <a:xfrm>
            <a:off x="366513" y="5066771"/>
            <a:ext cx="731219" cy="184666"/>
          </a:xfrm>
          <a:prstGeom prst="rect">
            <a:avLst/>
          </a:prstGeom>
          <a:solidFill>
            <a:schemeClr val="accent1"/>
          </a:solidFill>
        </p:spPr>
        <p:txBody>
          <a:bodyPr wrap="square" lIns="0" tIns="45720" rIns="0" bIns="45720" rtlCol="0" anchor="ctr">
            <a:noAutofit/>
          </a:bodyPr>
          <a:lstStyle/>
          <a:p>
            <a:pPr algn="ctr"/>
            <a:r>
              <a:rPr lang="de-de" sz="500" dirty="0">
                <a:solidFill>
                  <a:schemeClr val="bg1"/>
                </a:solidFill>
              </a:rPr>
              <a:t>URL-Links</a:t>
            </a:r>
          </a:p>
        </p:txBody>
      </p:sp>
      <p:sp>
        <p:nvSpPr>
          <p:cNvPr id="51" name="TextBox 50">
            <a:extLst>
              <a:ext uri="{FF2B5EF4-FFF2-40B4-BE49-F238E27FC236}">
                <a16:creationId xmlns:a16="http://schemas.microsoft.com/office/drawing/2014/main" id="{45116979-0A3C-7374-FEF8-1E4037F2090C}"/>
              </a:ext>
            </a:extLst>
          </p:cNvPr>
          <p:cNvSpPr txBox="1"/>
          <p:nvPr/>
        </p:nvSpPr>
        <p:spPr>
          <a:xfrm>
            <a:off x="1143452" y="5066771"/>
            <a:ext cx="731219" cy="184666"/>
          </a:xfrm>
          <a:prstGeom prst="rect">
            <a:avLst/>
          </a:prstGeom>
          <a:solidFill>
            <a:schemeClr val="accent1"/>
          </a:solidFill>
        </p:spPr>
        <p:txBody>
          <a:bodyPr wrap="square" lIns="0" tIns="45720" rIns="0" bIns="45720" rtlCol="0" anchor="ctr">
            <a:noAutofit/>
          </a:bodyPr>
          <a:lstStyle/>
          <a:p>
            <a:pPr algn="ctr"/>
            <a:r>
              <a:rPr lang="de-de" sz="500" dirty="0">
                <a:solidFill>
                  <a:schemeClr val="bg1"/>
                </a:solidFill>
              </a:rPr>
              <a:t>Dateiverschlüsselung</a:t>
            </a:r>
          </a:p>
        </p:txBody>
      </p:sp>
      <p:sp>
        <p:nvSpPr>
          <p:cNvPr id="52" name="TextBox 51">
            <a:extLst>
              <a:ext uri="{FF2B5EF4-FFF2-40B4-BE49-F238E27FC236}">
                <a16:creationId xmlns:a16="http://schemas.microsoft.com/office/drawing/2014/main" id="{30063980-06F6-6408-038C-BCC1A5B250D6}"/>
              </a:ext>
            </a:extLst>
          </p:cNvPr>
          <p:cNvSpPr txBox="1"/>
          <p:nvPr/>
        </p:nvSpPr>
        <p:spPr>
          <a:xfrm>
            <a:off x="1920390" y="5066771"/>
            <a:ext cx="731219" cy="184666"/>
          </a:xfrm>
          <a:prstGeom prst="rect">
            <a:avLst/>
          </a:prstGeom>
          <a:solidFill>
            <a:schemeClr val="accent1"/>
          </a:solidFill>
        </p:spPr>
        <p:txBody>
          <a:bodyPr wrap="square" lIns="0" tIns="45720" rIns="0" bIns="45720" rtlCol="0" anchor="ctr">
            <a:noAutofit/>
          </a:bodyPr>
          <a:lstStyle/>
          <a:p>
            <a:pPr algn="ctr"/>
            <a:r>
              <a:rPr lang="de-de" sz="500" dirty="0">
                <a:solidFill>
                  <a:schemeClr val="bg1"/>
                </a:solidFill>
              </a:rPr>
              <a:t>Infrastruktur</a:t>
            </a:r>
          </a:p>
        </p:txBody>
      </p:sp>
      <p:sp>
        <p:nvSpPr>
          <p:cNvPr id="53" name="TextBox 52">
            <a:extLst>
              <a:ext uri="{FF2B5EF4-FFF2-40B4-BE49-F238E27FC236}">
                <a16:creationId xmlns:a16="http://schemas.microsoft.com/office/drawing/2014/main" id="{8B8CB4AF-77DF-C84B-8DF6-2CF4CC25A9FB}"/>
              </a:ext>
            </a:extLst>
          </p:cNvPr>
          <p:cNvSpPr txBox="1"/>
          <p:nvPr/>
        </p:nvSpPr>
        <p:spPr>
          <a:xfrm>
            <a:off x="2697330" y="5066771"/>
            <a:ext cx="731219" cy="184666"/>
          </a:xfrm>
          <a:prstGeom prst="rect">
            <a:avLst/>
          </a:prstGeom>
          <a:solidFill>
            <a:schemeClr val="accent1"/>
          </a:solidFill>
        </p:spPr>
        <p:txBody>
          <a:bodyPr wrap="square" lIns="0" tIns="45720" rIns="0" bIns="45720" rtlCol="0" anchor="ctr">
            <a:noAutofit/>
          </a:bodyPr>
          <a:lstStyle/>
          <a:p>
            <a:pPr algn="ctr"/>
            <a:r>
              <a:rPr lang="de-de" sz="500" dirty="0">
                <a:solidFill>
                  <a:schemeClr val="bg1"/>
                </a:solidFill>
              </a:rPr>
              <a:t>Gelöschte Backups</a:t>
            </a:r>
          </a:p>
        </p:txBody>
      </p:sp>
      <p:sp>
        <p:nvSpPr>
          <p:cNvPr id="54" name="TextBox 53">
            <a:extLst>
              <a:ext uri="{FF2B5EF4-FFF2-40B4-BE49-F238E27FC236}">
                <a16:creationId xmlns:a16="http://schemas.microsoft.com/office/drawing/2014/main" id="{306A0453-9839-A335-D7DD-BD91A7DFCBCE}"/>
              </a:ext>
            </a:extLst>
          </p:cNvPr>
          <p:cNvSpPr txBox="1"/>
          <p:nvPr/>
        </p:nvSpPr>
        <p:spPr>
          <a:xfrm>
            <a:off x="3474269" y="5066771"/>
            <a:ext cx="731219" cy="184666"/>
          </a:xfrm>
          <a:prstGeom prst="rect">
            <a:avLst/>
          </a:prstGeom>
          <a:solidFill>
            <a:schemeClr val="accent1"/>
          </a:solidFill>
        </p:spPr>
        <p:txBody>
          <a:bodyPr wrap="square" lIns="0" tIns="45720" rIns="0" bIns="45720" rtlCol="0" anchor="ctr">
            <a:noAutofit/>
          </a:bodyPr>
          <a:lstStyle/>
          <a:p>
            <a:pPr algn="ctr"/>
            <a:r>
              <a:rPr lang="de-de" sz="500" dirty="0">
                <a:solidFill>
                  <a:schemeClr val="bg1"/>
                </a:solidFill>
              </a:rPr>
              <a:t>Datenexfiltration</a:t>
            </a:r>
          </a:p>
        </p:txBody>
      </p:sp>
      <p:sp>
        <p:nvSpPr>
          <p:cNvPr id="55" name="TextBox 54">
            <a:extLst>
              <a:ext uri="{FF2B5EF4-FFF2-40B4-BE49-F238E27FC236}">
                <a16:creationId xmlns:a16="http://schemas.microsoft.com/office/drawing/2014/main" id="{75A197C7-3BF5-946E-7D7B-D818194BCE52}"/>
              </a:ext>
            </a:extLst>
          </p:cNvPr>
          <p:cNvSpPr txBox="1"/>
          <p:nvPr/>
        </p:nvSpPr>
        <p:spPr>
          <a:xfrm>
            <a:off x="366513" y="5296955"/>
            <a:ext cx="731219" cy="184666"/>
          </a:xfrm>
          <a:prstGeom prst="rect">
            <a:avLst/>
          </a:prstGeom>
          <a:solidFill>
            <a:schemeClr val="accent1"/>
          </a:solidFill>
        </p:spPr>
        <p:txBody>
          <a:bodyPr wrap="square" lIns="0" tIns="45720" rIns="0" bIns="45720" rtlCol="0" anchor="ctr">
            <a:noAutofit/>
          </a:bodyPr>
          <a:lstStyle/>
          <a:p>
            <a:pPr algn="ctr"/>
            <a:r>
              <a:rPr lang="de-de" sz="500" dirty="0">
                <a:solidFill>
                  <a:schemeClr val="bg1"/>
                </a:solidFill>
              </a:rPr>
              <a:t>Anhänge</a:t>
            </a:r>
          </a:p>
        </p:txBody>
      </p:sp>
      <p:sp>
        <p:nvSpPr>
          <p:cNvPr id="56" name="TextBox 55">
            <a:extLst>
              <a:ext uri="{FF2B5EF4-FFF2-40B4-BE49-F238E27FC236}">
                <a16:creationId xmlns:a16="http://schemas.microsoft.com/office/drawing/2014/main" id="{37FDE7A7-A57A-483F-E33B-0D0877D091AD}"/>
              </a:ext>
            </a:extLst>
          </p:cNvPr>
          <p:cNvSpPr txBox="1"/>
          <p:nvPr/>
        </p:nvSpPr>
        <p:spPr>
          <a:xfrm>
            <a:off x="1143452" y="5296955"/>
            <a:ext cx="731219" cy="184666"/>
          </a:xfrm>
          <a:prstGeom prst="rect">
            <a:avLst/>
          </a:prstGeom>
          <a:solidFill>
            <a:schemeClr val="accent1"/>
          </a:solidFill>
        </p:spPr>
        <p:txBody>
          <a:bodyPr wrap="square" lIns="0" tIns="45720" rIns="0" bIns="45720" rtlCol="0" anchor="ctr">
            <a:noAutofit/>
          </a:bodyPr>
          <a:lstStyle/>
          <a:p>
            <a:pPr algn="ctr"/>
            <a:r>
              <a:rPr lang="de-de" sz="500" dirty="0">
                <a:solidFill>
                  <a:schemeClr val="bg1"/>
                </a:solidFill>
              </a:rPr>
              <a:t>Kompromittierte Daten</a:t>
            </a:r>
          </a:p>
        </p:txBody>
      </p:sp>
      <p:sp>
        <p:nvSpPr>
          <p:cNvPr id="57" name="TextBox 56">
            <a:extLst>
              <a:ext uri="{FF2B5EF4-FFF2-40B4-BE49-F238E27FC236}">
                <a16:creationId xmlns:a16="http://schemas.microsoft.com/office/drawing/2014/main" id="{A6C53502-166F-6621-6465-3BC78A2010BB}"/>
              </a:ext>
            </a:extLst>
          </p:cNvPr>
          <p:cNvSpPr txBox="1"/>
          <p:nvPr/>
        </p:nvSpPr>
        <p:spPr>
          <a:xfrm>
            <a:off x="1920390" y="5296955"/>
            <a:ext cx="731219" cy="184666"/>
          </a:xfrm>
          <a:prstGeom prst="rect">
            <a:avLst/>
          </a:prstGeom>
          <a:solidFill>
            <a:schemeClr val="accent1"/>
          </a:solidFill>
        </p:spPr>
        <p:txBody>
          <a:bodyPr wrap="square" lIns="0" tIns="45720" rIns="0" bIns="45720" rtlCol="0" anchor="ctr">
            <a:noAutofit/>
          </a:bodyPr>
          <a:lstStyle/>
          <a:p>
            <a:pPr algn="ctr"/>
            <a:r>
              <a:rPr lang="de-de" sz="500" dirty="0">
                <a:solidFill>
                  <a:schemeClr val="bg1"/>
                </a:solidFill>
              </a:rPr>
              <a:t>Workload-Identitäten</a:t>
            </a:r>
          </a:p>
        </p:txBody>
      </p:sp>
      <p:sp>
        <p:nvSpPr>
          <p:cNvPr id="58" name="TextBox 57">
            <a:extLst>
              <a:ext uri="{FF2B5EF4-FFF2-40B4-BE49-F238E27FC236}">
                <a16:creationId xmlns:a16="http://schemas.microsoft.com/office/drawing/2014/main" id="{AEAEF449-7D27-9DDB-CAF2-749DF98C5941}"/>
              </a:ext>
            </a:extLst>
          </p:cNvPr>
          <p:cNvSpPr txBox="1"/>
          <p:nvPr/>
        </p:nvSpPr>
        <p:spPr>
          <a:xfrm>
            <a:off x="2697330" y="5296955"/>
            <a:ext cx="731219" cy="184666"/>
          </a:xfrm>
          <a:prstGeom prst="rect">
            <a:avLst/>
          </a:prstGeom>
          <a:solidFill>
            <a:schemeClr val="accent1"/>
          </a:solidFill>
        </p:spPr>
        <p:txBody>
          <a:bodyPr wrap="square" lIns="0" tIns="45720" rIns="0" bIns="45720" rtlCol="0" anchor="ctr">
            <a:noAutofit/>
          </a:bodyPr>
          <a:lstStyle/>
          <a:p>
            <a:pPr algn="ctr"/>
            <a:r>
              <a:rPr lang="de-de" sz="500" dirty="0">
                <a:solidFill>
                  <a:schemeClr val="bg1"/>
                </a:solidFill>
              </a:rPr>
              <a:t>Dateiverschlüsselung</a:t>
            </a:r>
          </a:p>
        </p:txBody>
      </p:sp>
      <p:sp>
        <p:nvSpPr>
          <p:cNvPr id="59" name="TextBox 58">
            <a:extLst>
              <a:ext uri="{FF2B5EF4-FFF2-40B4-BE49-F238E27FC236}">
                <a16:creationId xmlns:a16="http://schemas.microsoft.com/office/drawing/2014/main" id="{30194FD5-53B3-A5F4-9ADB-7231823DD67C}"/>
              </a:ext>
            </a:extLst>
          </p:cNvPr>
          <p:cNvSpPr txBox="1"/>
          <p:nvPr/>
        </p:nvSpPr>
        <p:spPr>
          <a:xfrm>
            <a:off x="366513" y="4627164"/>
            <a:ext cx="731218" cy="92333"/>
          </a:xfrm>
          <a:prstGeom prst="rect">
            <a:avLst/>
          </a:prstGeom>
          <a:noFill/>
        </p:spPr>
        <p:txBody>
          <a:bodyPr wrap="square" lIns="0" tIns="0" rIns="0" bIns="0" rtlCol="0">
            <a:noAutofit/>
          </a:bodyPr>
          <a:lstStyle/>
          <a:p>
            <a:pPr algn="ctr"/>
            <a:r>
              <a:rPr lang="de-de" sz="600" dirty="0">
                <a:solidFill>
                  <a:schemeClr val="bg1"/>
                </a:solidFill>
                <a:latin typeface="+mj-lt"/>
              </a:rPr>
              <a:t>E-Mail</a:t>
            </a:r>
          </a:p>
        </p:txBody>
      </p:sp>
      <p:sp>
        <p:nvSpPr>
          <p:cNvPr id="60" name="TextBox 59">
            <a:extLst>
              <a:ext uri="{FF2B5EF4-FFF2-40B4-BE49-F238E27FC236}">
                <a16:creationId xmlns:a16="http://schemas.microsoft.com/office/drawing/2014/main" id="{ADE4D4A0-3699-BB7A-6F4B-1F9F53FCA478}"/>
              </a:ext>
            </a:extLst>
          </p:cNvPr>
          <p:cNvSpPr txBox="1"/>
          <p:nvPr/>
        </p:nvSpPr>
        <p:spPr>
          <a:xfrm>
            <a:off x="1143452" y="4627164"/>
            <a:ext cx="731218" cy="92333"/>
          </a:xfrm>
          <a:prstGeom prst="rect">
            <a:avLst/>
          </a:prstGeom>
          <a:noFill/>
        </p:spPr>
        <p:txBody>
          <a:bodyPr wrap="square" lIns="0" tIns="0" rIns="0" bIns="0" rtlCol="0">
            <a:noAutofit/>
          </a:bodyPr>
          <a:lstStyle/>
          <a:p>
            <a:pPr algn="ctr"/>
            <a:r>
              <a:rPr lang="de-de" sz="600" dirty="0">
                <a:solidFill>
                  <a:schemeClr val="bg1"/>
                </a:solidFill>
                <a:latin typeface="+mj-lt"/>
              </a:rPr>
              <a:t>Endpunkte</a:t>
            </a:r>
          </a:p>
        </p:txBody>
      </p:sp>
      <p:sp>
        <p:nvSpPr>
          <p:cNvPr id="61" name="TextBox 60">
            <a:extLst>
              <a:ext uri="{FF2B5EF4-FFF2-40B4-BE49-F238E27FC236}">
                <a16:creationId xmlns:a16="http://schemas.microsoft.com/office/drawing/2014/main" id="{8B658EB8-06AC-8029-3D58-429CCFD17240}"/>
              </a:ext>
            </a:extLst>
          </p:cNvPr>
          <p:cNvSpPr txBox="1"/>
          <p:nvPr/>
        </p:nvSpPr>
        <p:spPr>
          <a:xfrm>
            <a:off x="1920390" y="4627164"/>
            <a:ext cx="731218" cy="92333"/>
          </a:xfrm>
          <a:prstGeom prst="rect">
            <a:avLst/>
          </a:prstGeom>
          <a:noFill/>
        </p:spPr>
        <p:txBody>
          <a:bodyPr wrap="square" lIns="0" tIns="0" rIns="0" bIns="0" rtlCol="0">
            <a:noAutofit/>
          </a:bodyPr>
          <a:lstStyle/>
          <a:p>
            <a:pPr algn="ctr"/>
            <a:r>
              <a:rPr lang="de-de" sz="600" dirty="0">
                <a:solidFill>
                  <a:schemeClr val="bg1"/>
                </a:solidFill>
                <a:latin typeface="+mj-lt"/>
              </a:rPr>
              <a:t>Identitäten</a:t>
            </a:r>
          </a:p>
        </p:txBody>
      </p:sp>
      <p:sp>
        <p:nvSpPr>
          <p:cNvPr id="62" name="TextBox 61">
            <a:extLst>
              <a:ext uri="{FF2B5EF4-FFF2-40B4-BE49-F238E27FC236}">
                <a16:creationId xmlns:a16="http://schemas.microsoft.com/office/drawing/2014/main" id="{2312AEA7-CA45-C1C0-5BA2-91412978E5E1}"/>
              </a:ext>
            </a:extLst>
          </p:cNvPr>
          <p:cNvSpPr txBox="1"/>
          <p:nvPr/>
        </p:nvSpPr>
        <p:spPr>
          <a:xfrm>
            <a:off x="2697330" y="4627164"/>
            <a:ext cx="731218" cy="92333"/>
          </a:xfrm>
          <a:prstGeom prst="rect">
            <a:avLst/>
          </a:prstGeom>
          <a:noFill/>
        </p:spPr>
        <p:txBody>
          <a:bodyPr wrap="square" lIns="0" tIns="0" rIns="0" bIns="0" rtlCol="0">
            <a:noAutofit/>
          </a:bodyPr>
          <a:lstStyle/>
          <a:p>
            <a:pPr algn="ctr"/>
            <a:r>
              <a:rPr lang="de-de" sz="600" dirty="0">
                <a:solidFill>
                  <a:schemeClr val="bg1"/>
                </a:solidFill>
                <a:latin typeface="+mj-lt"/>
              </a:rPr>
              <a:t>Cloud-Workloads</a:t>
            </a:r>
          </a:p>
        </p:txBody>
      </p:sp>
      <p:sp>
        <p:nvSpPr>
          <p:cNvPr id="63" name="TextBox 62">
            <a:extLst>
              <a:ext uri="{FF2B5EF4-FFF2-40B4-BE49-F238E27FC236}">
                <a16:creationId xmlns:a16="http://schemas.microsoft.com/office/drawing/2014/main" id="{66927F7D-FA0E-49D5-3D37-FB5179495078}"/>
              </a:ext>
            </a:extLst>
          </p:cNvPr>
          <p:cNvSpPr txBox="1"/>
          <p:nvPr/>
        </p:nvSpPr>
        <p:spPr>
          <a:xfrm>
            <a:off x="3475086" y="4627164"/>
            <a:ext cx="731218" cy="92333"/>
          </a:xfrm>
          <a:prstGeom prst="rect">
            <a:avLst/>
          </a:prstGeom>
          <a:noFill/>
        </p:spPr>
        <p:txBody>
          <a:bodyPr wrap="square" lIns="0" tIns="0" rIns="0" bIns="0" rtlCol="0">
            <a:noAutofit/>
          </a:bodyPr>
          <a:lstStyle/>
          <a:p>
            <a:pPr algn="ctr"/>
            <a:r>
              <a:rPr lang="de-de" sz="600" dirty="0">
                <a:solidFill>
                  <a:schemeClr val="bg1"/>
                </a:solidFill>
                <a:latin typeface="+mj-lt"/>
              </a:rPr>
              <a:t>Cloud-Apps</a:t>
            </a:r>
          </a:p>
        </p:txBody>
      </p:sp>
      <p:sp>
        <p:nvSpPr>
          <p:cNvPr id="64" name="Rectangle 63">
            <a:extLst>
              <a:ext uri="{FF2B5EF4-FFF2-40B4-BE49-F238E27FC236}">
                <a16:creationId xmlns:a16="http://schemas.microsoft.com/office/drawing/2014/main" id="{5D0526BD-299A-4A1C-2214-50E3D80D91EF}"/>
              </a:ext>
            </a:extLst>
          </p:cNvPr>
          <p:cNvSpPr>
            <a:spLocks noChangeAspect="1"/>
          </p:cNvSpPr>
          <p:nvPr/>
        </p:nvSpPr>
        <p:spPr bwMode="auto">
          <a:xfrm>
            <a:off x="0" y="5672667"/>
            <a:ext cx="4572000" cy="2275673"/>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65" name="Rectangle 64">
            <a:extLst>
              <a:ext uri="{FF2B5EF4-FFF2-40B4-BE49-F238E27FC236}">
                <a16:creationId xmlns:a16="http://schemas.microsoft.com/office/drawing/2014/main" id="{8828BD2A-C862-9CB1-7E3B-7D6C429ABD52}"/>
              </a:ext>
            </a:extLst>
          </p:cNvPr>
          <p:cNvSpPr/>
          <p:nvPr/>
        </p:nvSpPr>
        <p:spPr bwMode="auto">
          <a:xfrm>
            <a:off x="0" y="3634452"/>
            <a:ext cx="45720" cy="15388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66" name="TextBox 65">
            <a:extLst>
              <a:ext uri="{FF2B5EF4-FFF2-40B4-BE49-F238E27FC236}">
                <a16:creationId xmlns:a16="http://schemas.microsoft.com/office/drawing/2014/main" id="{0D71169E-288B-6F3F-BB43-4C8200EDE476}"/>
              </a:ext>
            </a:extLst>
          </p:cNvPr>
          <p:cNvSpPr txBox="1"/>
          <p:nvPr/>
        </p:nvSpPr>
        <p:spPr>
          <a:xfrm>
            <a:off x="182880" y="6094531"/>
            <a:ext cx="4200914" cy="492443"/>
          </a:xfrm>
          <a:prstGeom prst="rect">
            <a:avLst/>
          </a:prstGeom>
          <a:noFill/>
        </p:spPr>
        <p:txBody>
          <a:bodyPr wrap="square" lIns="0" tIns="0" rIns="0" bIns="0" rtlCol="0">
            <a:noAutofit/>
          </a:bodyPr>
          <a:lstStyle/>
          <a:p>
            <a:pPr>
              <a:spcAft>
                <a:spcPts val="600"/>
              </a:spcAft>
            </a:pPr>
            <a:r>
              <a:rPr lang="de-de" sz="800" spc="-20" dirty="0"/>
              <a:t>Der Schlüssel zu einem wirksamen Schutz vor Cyberangriffen liegt in der Wahl der richtigen Systeme für Security Information and Event Management (SIEM) und eXtended Detection Response (XDR). Mit Microsoft erhalten Sie einen vollständig integrierten </a:t>
            </a:r>
            <a:r>
              <a:rPr lang="de-de" sz="800" spc="-20"/>
              <a:t>Sicherheitsansatz und </a:t>
            </a:r>
            <a:r>
              <a:rPr lang="de-de" sz="800" spc="-20" dirty="0"/>
              <a:t>eine optimierte Untersuchung von Sicherheitsbedrohungen und entsprechende Reaktionen.</a:t>
            </a:r>
          </a:p>
        </p:txBody>
      </p:sp>
      <p:sp>
        <p:nvSpPr>
          <p:cNvPr id="67" name="TextBox 66">
            <a:extLst>
              <a:ext uri="{FF2B5EF4-FFF2-40B4-BE49-F238E27FC236}">
                <a16:creationId xmlns:a16="http://schemas.microsoft.com/office/drawing/2014/main" id="{78889A12-AC62-B880-530B-BFD7A29B6FB4}"/>
              </a:ext>
            </a:extLst>
          </p:cNvPr>
          <p:cNvSpPr txBox="1"/>
          <p:nvPr/>
        </p:nvSpPr>
        <p:spPr>
          <a:xfrm>
            <a:off x="182880" y="5849202"/>
            <a:ext cx="4206240" cy="153888"/>
          </a:xfrm>
          <a:prstGeom prst="rect">
            <a:avLst/>
          </a:prstGeom>
          <a:noFill/>
        </p:spPr>
        <p:txBody>
          <a:bodyPr wrap="square" lIns="0" tIns="0" rIns="0" bIns="0" rtlCol="0" anchor="t">
            <a:noAutofit/>
          </a:bodyPr>
          <a:lstStyle/>
          <a:p>
            <a:pPr>
              <a:spcAft>
                <a:spcPts val="600"/>
              </a:spcAft>
            </a:pPr>
            <a:r>
              <a:rPr lang="de-de" sz="1000" dirty="0">
                <a:latin typeface="+mj-lt"/>
              </a:rPr>
              <a:t>Eine integrierte Sicherheitsstrategie</a:t>
            </a:r>
          </a:p>
        </p:txBody>
      </p:sp>
      <p:sp>
        <p:nvSpPr>
          <p:cNvPr id="68" name="Rectangle 67">
            <a:extLst>
              <a:ext uri="{FF2B5EF4-FFF2-40B4-BE49-F238E27FC236}">
                <a16:creationId xmlns:a16="http://schemas.microsoft.com/office/drawing/2014/main" id="{675D63AE-2873-FE5E-00CA-3DE3D3778F17}"/>
              </a:ext>
            </a:extLst>
          </p:cNvPr>
          <p:cNvSpPr/>
          <p:nvPr/>
        </p:nvSpPr>
        <p:spPr bwMode="auto">
          <a:xfrm>
            <a:off x="0" y="5849202"/>
            <a:ext cx="45720" cy="15388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70" name="Rectangle 69">
            <a:extLst>
              <a:ext uri="{FF2B5EF4-FFF2-40B4-BE49-F238E27FC236}">
                <a16:creationId xmlns:a16="http://schemas.microsoft.com/office/drawing/2014/main" id="{432D084B-CE53-37A9-DBCA-A525B61FBE4C}"/>
              </a:ext>
            </a:extLst>
          </p:cNvPr>
          <p:cNvSpPr/>
          <p:nvPr/>
        </p:nvSpPr>
        <p:spPr bwMode="auto">
          <a:xfrm>
            <a:off x="183331" y="6764736"/>
            <a:ext cx="1157789" cy="1005840"/>
          </a:xfrm>
          <a:prstGeom prst="rect">
            <a:avLst/>
          </a:prstGeom>
          <a:solidFill>
            <a:schemeClr val="bg1"/>
          </a:solidFill>
          <a:ln>
            <a:noFill/>
            <a:headEnd type="none" w="med" len="med"/>
            <a:tailEnd type="none" w="med" len="med"/>
          </a:ln>
          <a:effectLst>
            <a:outerShdw blurRad="2032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91440" rIns="91440" bIns="91440" numCol="1" spcCol="0" rtlCol="0" fromWordArt="0" anchor="ctr" anchorCtr="0" forceAA="0" compatLnSpc="1">
            <a:prstTxWarp prst="textNoShape">
              <a:avLst/>
            </a:prstTxWarp>
            <a:noAutofit/>
          </a:bodyPr>
          <a:lstStyle/>
          <a:p>
            <a:pPr>
              <a:spcAft>
                <a:spcPts val="300"/>
              </a:spcAft>
            </a:pPr>
            <a:r>
              <a:rPr lang="de-de" sz="800" dirty="0">
                <a:solidFill>
                  <a:schemeClr val="accent1"/>
                </a:solidFill>
                <a:latin typeface="+mj-lt"/>
              </a:rPr>
              <a:t>Microsoft Sentinel</a:t>
            </a:r>
          </a:p>
          <a:p>
            <a:pPr>
              <a:spcAft>
                <a:spcPts val="300"/>
              </a:spcAft>
            </a:pPr>
            <a:r>
              <a:rPr lang="de-de" sz="700" dirty="0">
                <a:solidFill>
                  <a:schemeClr val="tx1"/>
                </a:solidFill>
              </a:rPr>
              <a:t>Verschaffen Sie sich Transparenz und verwalten Sie Bedrohungen in Ihrem gesamten digitalen Bestand mit einem modernen SIEM.</a:t>
            </a:r>
          </a:p>
        </p:txBody>
      </p:sp>
      <p:sp>
        <p:nvSpPr>
          <p:cNvPr id="74" name="Rectangle 73">
            <a:extLst>
              <a:ext uri="{FF2B5EF4-FFF2-40B4-BE49-F238E27FC236}">
                <a16:creationId xmlns:a16="http://schemas.microsoft.com/office/drawing/2014/main" id="{5D48C796-B285-5064-C939-FB10D1E91DE1}"/>
              </a:ext>
            </a:extLst>
          </p:cNvPr>
          <p:cNvSpPr/>
          <p:nvPr/>
        </p:nvSpPr>
        <p:spPr bwMode="auto">
          <a:xfrm>
            <a:off x="1889761" y="6764736"/>
            <a:ext cx="1157789" cy="1005840"/>
          </a:xfrm>
          <a:prstGeom prst="rect">
            <a:avLst/>
          </a:prstGeom>
          <a:solidFill>
            <a:schemeClr val="bg1"/>
          </a:solidFill>
          <a:ln>
            <a:noFill/>
            <a:headEnd type="none" w="med" len="med"/>
            <a:tailEnd type="none" w="med" len="med"/>
          </a:ln>
          <a:effectLst>
            <a:outerShdw blurRad="2032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91440" rIns="91440" bIns="91440" numCol="1" spcCol="0" rtlCol="0" fromWordArt="0" anchor="ctr" anchorCtr="0" forceAA="0" compatLnSpc="1">
            <a:prstTxWarp prst="textNoShape">
              <a:avLst/>
            </a:prstTxWarp>
            <a:noAutofit/>
          </a:bodyPr>
          <a:lstStyle/>
          <a:p>
            <a:pPr>
              <a:spcAft>
                <a:spcPts val="300"/>
              </a:spcAft>
            </a:pPr>
            <a:r>
              <a:rPr lang="de-de" sz="800" dirty="0">
                <a:solidFill>
                  <a:schemeClr val="accent1"/>
                </a:solidFill>
                <a:latin typeface="+mj-lt"/>
              </a:rPr>
              <a:t>Microsoft XDR</a:t>
            </a:r>
          </a:p>
          <a:p>
            <a:pPr>
              <a:spcAft>
                <a:spcPts val="300"/>
              </a:spcAft>
            </a:pPr>
            <a:r>
              <a:rPr lang="de-de" sz="700" dirty="0">
                <a:solidFill>
                  <a:schemeClr val="tx1"/>
                </a:solidFill>
              </a:rPr>
              <a:t>Stoppen Sie Angriffe und koordinieren Sie die Reaktion aller Assets mit XDR, das in Microsoft 365 und Azure integriert ist</a:t>
            </a:r>
          </a:p>
        </p:txBody>
      </p:sp>
      <p:sp>
        <p:nvSpPr>
          <p:cNvPr id="75" name="Rectangle 74">
            <a:extLst>
              <a:ext uri="{FF2B5EF4-FFF2-40B4-BE49-F238E27FC236}">
                <a16:creationId xmlns:a16="http://schemas.microsoft.com/office/drawing/2014/main" id="{FDCC657A-26DC-F8E7-3BE8-0F713C251FEB}"/>
              </a:ext>
            </a:extLst>
          </p:cNvPr>
          <p:cNvSpPr/>
          <p:nvPr/>
        </p:nvSpPr>
        <p:spPr bwMode="auto">
          <a:xfrm>
            <a:off x="3230881" y="6764736"/>
            <a:ext cx="1157789" cy="1005840"/>
          </a:xfrm>
          <a:prstGeom prst="rect">
            <a:avLst/>
          </a:prstGeom>
          <a:solidFill>
            <a:schemeClr val="bg1"/>
          </a:solidFill>
          <a:ln>
            <a:noFill/>
            <a:headEnd type="none" w="med" len="med"/>
            <a:tailEnd type="none" w="med" len="med"/>
          </a:ln>
          <a:effectLst>
            <a:outerShdw blurRad="2032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91440" rIns="91440" bIns="91440" numCol="1" spcCol="0" rtlCol="0" fromWordArt="0" anchor="ctr" anchorCtr="0" forceAA="0" compatLnSpc="1">
            <a:prstTxWarp prst="textNoShape">
              <a:avLst/>
            </a:prstTxWarp>
            <a:noAutofit/>
          </a:bodyPr>
          <a:lstStyle/>
          <a:p>
            <a:pPr>
              <a:spcAft>
                <a:spcPts val="200"/>
              </a:spcAft>
            </a:pPr>
            <a:r>
              <a:rPr lang="de-de" sz="800" dirty="0">
                <a:solidFill>
                  <a:schemeClr val="accent1"/>
                </a:solidFill>
                <a:latin typeface="+mj-lt"/>
              </a:rPr>
              <a:t>Microsoft</a:t>
            </a:r>
            <a:br/>
            <a:r>
              <a:rPr lang="de-de" sz="800" dirty="0">
                <a:solidFill>
                  <a:schemeClr val="accent1"/>
                </a:solidFill>
                <a:latin typeface="+mj-lt"/>
              </a:rPr>
              <a:t>Defender XDR</a:t>
            </a:r>
            <a:r>
              <a:rPr lang="de-de" sz="800" dirty="0">
                <a:solidFill>
                  <a:schemeClr val="accent1"/>
                </a:solidFill>
                <a:cs typeface="Segoe UI"/>
              </a:rPr>
              <a:t> </a:t>
            </a:r>
            <a:r>
              <a:rPr lang="de-de" sz="800" dirty="0">
                <a:solidFill>
                  <a:schemeClr val="accent1"/>
                </a:solidFill>
                <a:latin typeface="+mj-lt"/>
              </a:rPr>
              <a:t>Threat Intelligence</a:t>
            </a:r>
            <a:endParaRPr lang="en-US" sz="800" dirty="0">
              <a:solidFill>
                <a:schemeClr val="accent1"/>
              </a:solidFill>
              <a:cs typeface="Segoe UI"/>
            </a:endParaRPr>
          </a:p>
          <a:p>
            <a:pPr>
              <a:spcAft>
                <a:spcPts val="200"/>
              </a:spcAft>
            </a:pPr>
            <a:r>
              <a:rPr lang="de-de" sz="700" dirty="0">
                <a:solidFill>
                  <a:schemeClr val="tx1"/>
                </a:solidFill>
              </a:rPr>
              <a:t>Erkennen </a:t>
            </a:r>
            <a:r>
              <a:rPr lang="de-de" sz="700">
                <a:solidFill>
                  <a:schemeClr val="tx1"/>
                </a:solidFill>
              </a:rPr>
              <a:t>und </a:t>
            </a:r>
            <a:r>
              <a:rPr lang="de-DE" sz="700">
                <a:solidFill>
                  <a:schemeClr val="tx1"/>
                </a:solidFill>
              </a:rPr>
              <a:t>beseitigen</a:t>
            </a:r>
            <a:r>
              <a:rPr lang="de-de" sz="700">
                <a:solidFill>
                  <a:schemeClr val="tx1"/>
                </a:solidFill>
              </a:rPr>
              <a:t> </a:t>
            </a:r>
            <a:r>
              <a:rPr lang="de-de" sz="700" dirty="0">
                <a:solidFill>
                  <a:schemeClr val="tx1"/>
                </a:solidFill>
              </a:rPr>
              <a:t>Sie moderne Bedrohungen mithilfe dynamischer Cyber-Bedrohungsdaten.</a:t>
            </a:r>
            <a:endParaRPr lang="en-US" sz="700" dirty="0">
              <a:solidFill>
                <a:schemeClr val="tx1"/>
              </a:solidFill>
              <a:cs typeface="Segoe UI"/>
            </a:endParaRPr>
          </a:p>
        </p:txBody>
      </p:sp>
      <p:sp>
        <p:nvSpPr>
          <p:cNvPr id="76" name="Rectangle 75">
            <a:extLst>
              <a:ext uri="{FF2B5EF4-FFF2-40B4-BE49-F238E27FC236}">
                <a16:creationId xmlns:a16="http://schemas.microsoft.com/office/drawing/2014/main" id="{9A58802D-5CC8-078C-9D9B-B836A0DBA646}"/>
              </a:ext>
            </a:extLst>
          </p:cNvPr>
          <p:cNvSpPr/>
          <p:nvPr/>
        </p:nvSpPr>
        <p:spPr bwMode="auto">
          <a:xfrm>
            <a:off x="183330" y="6764737"/>
            <a:ext cx="45720" cy="1000722"/>
          </a:xfrm>
          <a:prstGeom prst="rect">
            <a:avLst/>
          </a:prstGeom>
          <a:gradFill>
            <a:gsLst>
              <a:gs pos="0">
                <a:schemeClr val="accent1"/>
              </a:gs>
              <a:gs pos="100000">
                <a:schemeClr val="accent1">
                  <a:alpha val="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77" name="Rectangle 76">
            <a:extLst>
              <a:ext uri="{FF2B5EF4-FFF2-40B4-BE49-F238E27FC236}">
                <a16:creationId xmlns:a16="http://schemas.microsoft.com/office/drawing/2014/main" id="{3B1D03F8-97F3-4F31-113E-FA2A1F8A7EB4}"/>
              </a:ext>
            </a:extLst>
          </p:cNvPr>
          <p:cNvSpPr/>
          <p:nvPr/>
        </p:nvSpPr>
        <p:spPr bwMode="auto">
          <a:xfrm>
            <a:off x="1889760" y="6764737"/>
            <a:ext cx="45720" cy="1000722"/>
          </a:xfrm>
          <a:prstGeom prst="rect">
            <a:avLst/>
          </a:prstGeom>
          <a:gradFill>
            <a:gsLst>
              <a:gs pos="0">
                <a:schemeClr val="accent1"/>
              </a:gs>
              <a:gs pos="100000">
                <a:schemeClr val="accent1">
                  <a:alpha val="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78" name="Rectangle 77">
            <a:extLst>
              <a:ext uri="{FF2B5EF4-FFF2-40B4-BE49-F238E27FC236}">
                <a16:creationId xmlns:a16="http://schemas.microsoft.com/office/drawing/2014/main" id="{BF0AC1EA-88A1-1D9B-AAA5-A68E1496854A}"/>
              </a:ext>
            </a:extLst>
          </p:cNvPr>
          <p:cNvSpPr/>
          <p:nvPr/>
        </p:nvSpPr>
        <p:spPr bwMode="auto">
          <a:xfrm>
            <a:off x="3230880" y="6764737"/>
            <a:ext cx="45720" cy="1000722"/>
          </a:xfrm>
          <a:prstGeom prst="rect">
            <a:avLst/>
          </a:prstGeom>
          <a:gradFill>
            <a:gsLst>
              <a:gs pos="0">
                <a:schemeClr val="accent1"/>
              </a:gs>
              <a:gs pos="100000">
                <a:schemeClr val="accent1">
                  <a:alpha val="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79" name="Cross 78">
            <a:extLst>
              <a:ext uri="{FF2B5EF4-FFF2-40B4-BE49-F238E27FC236}">
                <a16:creationId xmlns:a16="http://schemas.microsoft.com/office/drawing/2014/main" id="{201D7725-6708-8F1F-DBCF-93BA613B8495}"/>
              </a:ext>
            </a:extLst>
          </p:cNvPr>
          <p:cNvSpPr>
            <a:spLocks noChangeAspect="1"/>
          </p:cNvSpPr>
          <p:nvPr/>
        </p:nvSpPr>
        <p:spPr bwMode="auto">
          <a:xfrm>
            <a:off x="1478280" y="7130496"/>
            <a:ext cx="274320" cy="274320"/>
          </a:xfrm>
          <a:prstGeom prst="plus">
            <a:avLst>
              <a:gd name="adj" fmla="val 32392"/>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84" name="Oval 83">
            <a:extLst>
              <a:ext uri="{FF2B5EF4-FFF2-40B4-BE49-F238E27FC236}">
                <a16:creationId xmlns:a16="http://schemas.microsoft.com/office/drawing/2014/main" id="{319CDDB5-F45D-A316-7C31-A3DBB968213C}"/>
              </a:ext>
            </a:extLst>
          </p:cNvPr>
          <p:cNvSpPr>
            <a:spLocks noChangeAspect="1"/>
          </p:cNvSpPr>
          <p:nvPr/>
        </p:nvSpPr>
        <p:spPr bwMode="auto">
          <a:xfrm>
            <a:off x="182880" y="8457490"/>
            <a:ext cx="365760" cy="36576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85" name="Oval 84">
            <a:extLst>
              <a:ext uri="{FF2B5EF4-FFF2-40B4-BE49-F238E27FC236}">
                <a16:creationId xmlns:a16="http://schemas.microsoft.com/office/drawing/2014/main" id="{F456B748-5B34-1840-FEC8-A920E788AD5F}"/>
              </a:ext>
            </a:extLst>
          </p:cNvPr>
          <p:cNvSpPr>
            <a:spLocks noChangeAspect="1"/>
          </p:cNvSpPr>
          <p:nvPr/>
        </p:nvSpPr>
        <p:spPr bwMode="auto">
          <a:xfrm>
            <a:off x="1645920" y="8457490"/>
            <a:ext cx="365760" cy="36576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86" name="Oval 85">
            <a:extLst>
              <a:ext uri="{FF2B5EF4-FFF2-40B4-BE49-F238E27FC236}">
                <a16:creationId xmlns:a16="http://schemas.microsoft.com/office/drawing/2014/main" id="{EE43485E-D099-7E1B-655C-ACD67C9DE6DA}"/>
              </a:ext>
            </a:extLst>
          </p:cNvPr>
          <p:cNvSpPr>
            <a:spLocks noChangeAspect="1"/>
          </p:cNvSpPr>
          <p:nvPr/>
        </p:nvSpPr>
        <p:spPr bwMode="auto">
          <a:xfrm>
            <a:off x="3108508" y="8457490"/>
            <a:ext cx="365760" cy="36576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88" name="TextBox 87">
            <a:extLst>
              <a:ext uri="{FF2B5EF4-FFF2-40B4-BE49-F238E27FC236}">
                <a16:creationId xmlns:a16="http://schemas.microsoft.com/office/drawing/2014/main" id="{BEB01C96-294F-D5BF-26FA-7F5650F6484C}"/>
              </a:ext>
            </a:extLst>
          </p:cNvPr>
          <p:cNvSpPr txBox="1"/>
          <p:nvPr/>
        </p:nvSpPr>
        <p:spPr>
          <a:xfrm>
            <a:off x="548641" y="8581987"/>
            <a:ext cx="914400" cy="123111"/>
          </a:xfrm>
          <a:prstGeom prst="rect">
            <a:avLst/>
          </a:prstGeom>
          <a:noFill/>
        </p:spPr>
        <p:txBody>
          <a:bodyPr wrap="square" lIns="45720" tIns="0" rIns="0" bIns="0" rtlCol="0">
            <a:noAutofit/>
          </a:bodyPr>
          <a:lstStyle/>
          <a:p>
            <a:pPr>
              <a:spcAft>
                <a:spcPts val="300"/>
              </a:spcAft>
              <a:defRPr/>
            </a:pPr>
            <a:r>
              <a:rPr lang="de-de" sz="800" dirty="0">
                <a:solidFill>
                  <a:srgbClr val="0078D4"/>
                </a:solidFill>
                <a:latin typeface="Segoe UI Semibold"/>
              </a:rPr>
              <a:t>1. Vorbeugen</a:t>
            </a:r>
          </a:p>
        </p:txBody>
      </p:sp>
      <p:sp>
        <p:nvSpPr>
          <p:cNvPr id="89" name="TextBox 88">
            <a:extLst>
              <a:ext uri="{FF2B5EF4-FFF2-40B4-BE49-F238E27FC236}">
                <a16:creationId xmlns:a16="http://schemas.microsoft.com/office/drawing/2014/main" id="{31A7D7A2-F72B-2B46-D7C7-795C178EFC3A}"/>
              </a:ext>
            </a:extLst>
          </p:cNvPr>
          <p:cNvSpPr txBox="1"/>
          <p:nvPr/>
        </p:nvSpPr>
        <p:spPr>
          <a:xfrm>
            <a:off x="2009017" y="8581987"/>
            <a:ext cx="914400" cy="123111"/>
          </a:xfrm>
          <a:prstGeom prst="rect">
            <a:avLst/>
          </a:prstGeom>
          <a:noFill/>
        </p:spPr>
        <p:txBody>
          <a:bodyPr wrap="square" lIns="45720" tIns="0" rIns="0" bIns="0" rtlCol="0">
            <a:noAutofit/>
          </a:bodyPr>
          <a:lstStyle/>
          <a:p>
            <a:pPr>
              <a:spcAft>
                <a:spcPts val="300"/>
              </a:spcAft>
              <a:defRPr/>
            </a:pPr>
            <a:r>
              <a:rPr lang="de-de" sz="800" dirty="0">
                <a:solidFill>
                  <a:srgbClr val="0078D4"/>
                </a:solidFill>
                <a:latin typeface="Segoe UI Semibold"/>
              </a:rPr>
              <a:t>2. Auffinden</a:t>
            </a:r>
          </a:p>
        </p:txBody>
      </p:sp>
      <p:sp>
        <p:nvSpPr>
          <p:cNvPr id="90" name="TextBox 89">
            <a:extLst>
              <a:ext uri="{FF2B5EF4-FFF2-40B4-BE49-F238E27FC236}">
                <a16:creationId xmlns:a16="http://schemas.microsoft.com/office/drawing/2014/main" id="{D5F02BA2-583B-B597-CE7D-B72CBA0E0C38}"/>
              </a:ext>
            </a:extLst>
          </p:cNvPr>
          <p:cNvSpPr txBox="1"/>
          <p:nvPr/>
        </p:nvSpPr>
        <p:spPr>
          <a:xfrm>
            <a:off x="3473968" y="8581987"/>
            <a:ext cx="914400" cy="123111"/>
          </a:xfrm>
          <a:prstGeom prst="rect">
            <a:avLst/>
          </a:prstGeom>
          <a:noFill/>
        </p:spPr>
        <p:txBody>
          <a:bodyPr wrap="square" lIns="45720" tIns="0" rIns="0" bIns="0" rtlCol="0">
            <a:noAutofit/>
          </a:bodyPr>
          <a:lstStyle/>
          <a:p>
            <a:pPr>
              <a:spcAft>
                <a:spcPts val="300"/>
              </a:spcAft>
              <a:defRPr/>
            </a:pPr>
            <a:r>
              <a:rPr lang="de-de" sz="800" dirty="0">
                <a:solidFill>
                  <a:srgbClr val="0078D4"/>
                </a:solidFill>
                <a:latin typeface="Segoe UI Semibold"/>
              </a:rPr>
              <a:t>3. Reagieren</a:t>
            </a:r>
          </a:p>
        </p:txBody>
      </p:sp>
      <p:sp>
        <p:nvSpPr>
          <p:cNvPr id="92" name="Graphic 89">
            <a:extLst>
              <a:ext uri="{FF2B5EF4-FFF2-40B4-BE49-F238E27FC236}">
                <a16:creationId xmlns:a16="http://schemas.microsoft.com/office/drawing/2014/main" id="{E3E27614-D2C3-0EDC-82B5-494637A45BDF}"/>
              </a:ext>
            </a:extLst>
          </p:cNvPr>
          <p:cNvSpPr/>
          <p:nvPr/>
        </p:nvSpPr>
        <p:spPr>
          <a:xfrm>
            <a:off x="1743077" y="8554647"/>
            <a:ext cx="171449" cy="171449"/>
          </a:xfrm>
          <a:custGeom>
            <a:avLst/>
            <a:gdLst>
              <a:gd name="connsiteX0" fmla="*/ 69056 w 171449"/>
              <a:gd name="connsiteY0" fmla="*/ 0 h 171449"/>
              <a:gd name="connsiteX1" fmla="*/ 138113 w 171449"/>
              <a:gd name="connsiteY1" fmla="*/ 69056 h 171449"/>
              <a:gd name="connsiteX2" fmla="*/ 122677 w 171449"/>
              <a:gd name="connsiteY2" fmla="*/ 112574 h 171449"/>
              <a:gd name="connsiteX3" fmla="*/ 169357 w 171449"/>
              <a:gd name="connsiteY3" fmla="*/ 159255 h 171449"/>
              <a:gd name="connsiteX4" fmla="*/ 169357 w 171449"/>
              <a:gd name="connsiteY4" fmla="*/ 169357 h 171449"/>
              <a:gd name="connsiteX5" fmla="*/ 160056 w 171449"/>
              <a:gd name="connsiteY5" fmla="*/ 170049 h 171449"/>
              <a:gd name="connsiteX6" fmla="*/ 159255 w 171449"/>
              <a:gd name="connsiteY6" fmla="*/ 169357 h 171449"/>
              <a:gd name="connsiteX7" fmla="*/ 112574 w 171449"/>
              <a:gd name="connsiteY7" fmla="*/ 122677 h 171449"/>
              <a:gd name="connsiteX8" fmla="*/ 69056 w 171449"/>
              <a:gd name="connsiteY8" fmla="*/ 138113 h 171449"/>
              <a:gd name="connsiteX9" fmla="*/ 0 w 171449"/>
              <a:gd name="connsiteY9" fmla="*/ 69056 h 171449"/>
              <a:gd name="connsiteX10" fmla="*/ 69056 w 171449"/>
              <a:gd name="connsiteY10" fmla="*/ 0 h 171449"/>
              <a:gd name="connsiteX11" fmla="*/ 69056 w 171449"/>
              <a:gd name="connsiteY11" fmla="*/ 14288 h 171449"/>
              <a:gd name="connsiteX12" fmla="*/ 14288 w 171449"/>
              <a:gd name="connsiteY12" fmla="*/ 69056 h 171449"/>
              <a:gd name="connsiteX13" fmla="*/ 69056 w 171449"/>
              <a:gd name="connsiteY13" fmla="*/ 123825 h 171449"/>
              <a:gd name="connsiteX14" fmla="*/ 123825 w 171449"/>
              <a:gd name="connsiteY14" fmla="*/ 69056 h 171449"/>
              <a:gd name="connsiteX15" fmla="*/ 69056 w 171449"/>
              <a:gd name="connsiteY15" fmla="*/ 14288 h 17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1449" h="171449">
                <a:moveTo>
                  <a:pt x="69056" y="0"/>
                </a:moveTo>
                <a:cubicBezTo>
                  <a:pt x="107195" y="0"/>
                  <a:pt x="138113" y="30918"/>
                  <a:pt x="138113" y="69056"/>
                </a:cubicBezTo>
                <a:cubicBezTo>
                  <a:pt x="138113" y="85553"/>
                  <a:pt x="132328" y="100697"/>
                  <a:pt x="122677" y="112574"/>
                </a:cubicBezTo>
                <a:lnTo>
                  <a:pt x="169357" y="159255"/>
                </a:lnTo>
                <a:cubicBezTo>
                  <a:pt x="172147" y="162045"/>
                  <a:pt x="172147" y="166567"/>
                  <a:pt x="169357" y="169357"/>
                </a:cubicBezTo>
                <a:cubicBezTo>
                  <a:pt x="166822" y="171894"/>
                  <a:pt x="162853" y="172124"/>
                  <a:pt x="160056" y="170049"/>
                </a:cubicBezTo>
                <a:lnTo>
                  <a:pt x="159255" y="169357"/>
                </a:lnTo>
                <a:lnTo>
                  <a:pt x="112574" y="122677"/>
                </a:lnTo>
                <a:cubicBezTo>
                  <a:pt x="100697" y="132328"/>
                  <a:pt x="85553" y="138113"/>
                  <a:pt x="69056" y="138113"/>
                </a:cubicBezTo>
                <a:cubicBezTo>
                  <a:pt x="30918" y="138113"/>
                  <a:pt x="0" y="107195"/>
                  <a:pt x="0" y="69056"/>
                </a:cubicBezTo>
                <a:cubicBezTo>
                  <a:pt x="0" y="30918"/>
                  <a:pt x="30918" y="0"/>
                  <a:pt x="69056" y="0"/>
                </a:cubicBezTo>
                <a:close/>
                <a:moveTo>
                  <a:pt x="69056" y="14288"/>
                </a:moveTo>
                <a:cubicBezTo>
                  <a:pt x="38808" y="14288"/>
                  <a:pt x="14288" y="38808"/>
                  <a:pt x="14288" y="69056"/>
                </a:cubicBezTo>
                <a:cubicBezTo>
                  <a:pt x="14288" y="99304"/>
                  <a:pt x="38808" y="123825"/>
                  <a:pt x="69056" y="123825"/>
                </a:cubicBezTo>
                <a:cubicBezTo>
                  <a:pt x="99304" y="123825"/>
                  <a:pt x="123825" y="99304"/>
                  <a:pt x="123825" y="69056"/>
                </a:cubicBezTo>
                <a:cubicBezTo>
                  <a:pt x="123825" y="38808"/>
                  <a:pt x="99304" y="14288"/>
                  <a:pt x="69056" y="14288"/>
                </a:cubicBezTo>
                <a:close/>
              </a:path>
            </a:pathLst>
          </a:custGeom>
          <a:solidFill>
            <a:schemeClr val="bg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93" name="Graphic 93">
            <a:extLst>
              <a:ext uri="{FF2B5EF4-FFF2-40B4-BE49-F238E27FC236}">
                <a16:creationId xmlns:a16="http://schemas.microsoft.com/office/drawing/2014/main" id="{7AE4C28B-E7CB-09A2-B3FB-9328A21B90E0}"/>
              </a:ext>
            </a:extLst>
          </p:cNvPr>
          <p:cNvSpPr/>
          <p:nvPr/>
        </p:nvSpPr>
        <p:spPr>
          <a:xfrm>
            <a:off x="270510" y="8540358"/>
            <a:ext cx="190500" cy="200024"/>
          </a:xfrm>
          <a:custGeom>
            <a:avLst/>
            <a:gdLst>
              <a:gd name="connsiteX0" fmla="*/ 0 w 190500"/>
              <a:gd name="connsiteY0" fmla="*/ 35719 h 200024"/>
              <a:gd name="connsiteX1" fmla="*/ 7144 w 190500"/>
              <a:gd name="connsiteY1" fmla="*/ 28575 h 200024"/>
              <a:gd name="connsiteX2" fmla="*/ 81439 w 190500"/>
              <a:gd name="connsiteY2" fmla="*/ 1429 h 200024"/>
              <a:gd name="connsiteX3" fmla="*/ 90011 w 190500"/>
              <a:gd name="connsiteY3" fmla="*/ 1429 h 200024"/>
              <a:gd name="connsiteX4" fmla="*/ 164306 w 190500"/>
              <a:gd name="connsiteY4" fmla="*/ 28575 h 200024"/>
              <a:gd name="connsiteX5" fmla="*/ 171450 w 190500"/>
              <a:gd name="connsiteY5" fmla="*/ 35719 h 200024"/>
              <a:gd name="connsiteX6" fmla="*/ 171450 w 190500"/>
              <a:gd name="connsiteY6" fmla="*/ 85725 h 200024"/>
              <a:gd name="connsiteX7" fmla="*/ 171339 w 190500"/>
              <a:gd name="connsiteY7" fmla="*/ 90856 h 200024"/>
              <a:gd name="connsiteX8" fmla="*/ 157163 w 190500"/>
              <a:gd name="connsiteY8" fmla="*/ 82343 h 200024"/>
              <a:gd name="connsiteX9" fmla="*/ 157163 w 190500"/>
              <a:gd name="connsiteY9" fmla="*/ 42652 h 200024"/>
              <a:gd name="connsiteX10" fmla="*/ 85725 w 190500"/>
              <a:gd name="connsiteY10" fmla="*/ 15981 h 200024"/>
              <a:gd name="connsiteX11" fmla="*/ 14288 w 190500"/>
              <a:gd name="connsiteY11" fmla="*/ 42652 h 200024"/>
              <a:gd name="connsiteX12" fmla="*/ 14288 w 190500"/>
              <a:gd name="connsiteY12" fmla="*/ 85725 h 200024"/>
              <a:gd name="connsiteX13" fmla="*/ 85725 w 190500"/>
              <a:gd name="connsiteY13" fmla="*/ 175659 h 200024"/>
              <a:gd name="connsiteX14" fmla="*/ 95250 w 190500"/>
              <a:gd name="connsiteY14" fmla="*/ 171481 h 200024"/>
              <a:gd name="connsiteX15" fmla="*/ 95250 w 190500"/>
              <a:gd name="connsiteY15" fmla="*/ 185738 h 200024"/>
              <a:gd name="connsiteX16" fmla="*/ 95290 w 190500"/>
              <a:gd name="connsiteY16" fmla="*/ 187133 h 200024"/>
              <a:gd name="connsiteX17" fmla="*/ 88343 w 190500"/>
              <a:gd name="connsiteY17" fmla="*/ 190003 h 200024"/>
              <a:gd name="connsiteX18" fmla="*/ 83107 w 190500"/>
              <a:gd name="connsiteY18" fmla="*/ 190003 h 200024"/>
              <a:gd name="connsiteX19" fmla="*/ 0 w 190500"/>
              <a:gd name="connsiteY19" fmla="*/ 85725 h 200024"/>
              <a:gd name="connsiteX20" fmla="*/ 0 w 190500"/>
              <a:gd name="connsiteY20" fmla="*/ 35719 h 200024"/>
              <a:gd name="connsiteX21" fmla="*/ 123825 w 190500"/>
              <a:gd name="connsiteY21" fmla="*/ 123825 h 200024"/>
              <a:gd name="connsiteX22" fmla="*/ 123825 w 190500"/>
              <a:gd name="connsiteY22" fmla="*/ 114300 h 200024"/>
              <a:gd name="connsiteX23" fmla="*/ 147638 w 190500"/>
              <a:gd name="connsiteY23" fmla="*/ 90488 h 200024"/>
              <a:gd name="connsiteX24" fmla="*/ 171450 w 190500"/>
              <a:gd name="connsiteY24" fmla="*/ 114300 h 200024"/>
              <a:gd name="connsiteX25" fmla="*/ 171450 w 190500"/>
              <a:gd name="connsiteY25" fmla="*/ 123825 h 200024"/>
              <a:gd name="connsiteX26" fmla="*/ 176213 w 190500"/>
              <a:gd name="connsiteY26" fmla="*/ 123825 h 200024"/>
              <a:gd name="connsiteX27" fmla="*/ 190500 w 190500"/>
              <a:gd name="connsiteY27" fmla="*/ 138113 h 200024"/>
              <a:gd name="connsiteX28" fmla="*/ 190500 w 190500"/>
              <a:gd name="connsiteY28" fmla="*/ 185738 h 200024"/>
              <a:gd name="connsiteX29" fmla="*/ 176213 w 190500"/>
              <a:gd name="connsiteY29" fmla="*/ 200025 h 200024"/>
              <a:gd name="connsiteX30" fmla="*/ 119063 w 190500"/>
              <a:gd name="connsiteY30" fmla="*/ 200025 h 200024"/>
              <a:gd name="connsiteX31" fmla="*/ 104775 w 190500"/>
              <a:gd name="connsiteY31" fmla="*/ 185738 h 200024"/>
              <a:gd name="connsiteX32" fmla="*/ 104775 w 190500"/>
              <a:gd name="connsiteY32" fmla="*/ 138113 h 200024"/>
              <a:gd name="connsiteX33" fmla="*/ 119063 w 190500"/>
              <a:gd name="connsiteY33" fmla="*/ 123825 h 200024"/>
              <a:gd name="connsiteX34" fmla="*/ 123825 w 190500"/>
              <a:gd name="connsiteY34" fmla="*/ 123825 h 200024"/>
              <a:gd name="connsiteX35" fmla="*/ 138113 w 190500"/>
              <a:gd name="connsiteY35" fmla="*/ 114300 h 200024"/>
              <a:gd name="connsiteX36" fmla="*/ 138113 w 190500"/>
              <a:gd name="connsiteY36" fmla="*/ 123825 h 200024"/>
              <a:gd name="connsiteX37" fmla="*/ 157163 w 190500"/>
              <a:gd name="connsiteY37" fmla="*/ 123825 h 200024"/>
              <a:gd name="connsiteX38" fmla="*/ 157163 w 190500"/>
              <a:gd name="connsiteY38" fmla="*/ 114300 h 200024"/>
              <a:gd name="connsiteX39" fmla="*/ 147638 w 190500"/>
              <a:gd name="connsiteY39" fmla="*/ 104775 h 200024"/>
              <a:gd name="connsiteX40" fmla="*/ 138113 w 190500"/>
              <a:gd name="connsiteY40" fmla="*/ 114300 h 200024"/>
              <a:gd name="connsiteX41" fmla="*/ 157163 w 190500"/>
              <a:gd name="connsiteY41" fmla="*/ 161925 h 200024"/>
              <a:gd name="connsiteX42" fmla="*/ 147638 w 190500"/>
              <a:gd name="connsiteY42" fmla="*/ 152400 h 200024"/>
              <a:gd name="connsiteX43" fmla="*/ 138113 w 190500"/>
              <a:gd name="connsiteY43" fmla="*/ 161925 h 200024"/>
              <a:gd name="connsiteX44" fmla="*/ 147638 w 190500"/>
              <a:gd name="connsiteY44" fmla="*/ 171450 h 200024"/>
              <a:gd name="connsiteX45" fmla="*/ 157163 w 190500"/>
              <a:gd name="connsiteY45" fmla="*/ 161925 h 20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90500" h="200024">
                <a:moveTo>
                  <a:pt x="0" y="35719"/>
                </a:moveTo>
                <a:cubicBezTo>
                  <a:pt x="0" y="31773"/>
                  <a:pt x="3198" y="28575"/>
                  <a:pt x="7144" y="28575"/>
                </a:cubicBezTo>
                <a:cubicBezTo>
                  <a:pt x="32513" y="28575"/>
                  <a:pt x="57226" y="19588"/>
                  <a:pt x="81439" y="1429"/>
                </a:cubicBezTo>
                <a:cubicBezTo>
                  <a:pt x="83979" y="-476"/>
                  <a:pt x="87471" y="-476"/>
                  <a:pt x="90011" y="1429"/>
                </a:cubicBezTo>
                <a:cubicBezTo>
                  <a:pt x="114224" y="19588"/>
                  <a:pt x="138937" y="28575"/>
                  <a:pt x="164306" y="28575"/>
                </a:cubicBezTo>
                <a:cubicBezTo>
                  <a:pt x="168252" y="28575"/>
                  <a:pt x="171450" y="31773"/>
                  <a:pt x="171450" y="35719"/>
                </a:cubicBezTo>
                <a:lnTo>
                  <a:pt x="171450" y="85725"/>
                </a:lnTo>
                <a:cubicBezTo>
                  <a:pt x="171450" y="87452"/>
                  <a:pt x="171413" y="89163"/>
                  <a:pt x="171339" y="90856"/>
                </a:cubicBezTo>
                <a:cubicBezTo>
                  <a:pt x="167453" y="86928"/>
                  <a:pt x="162598" y="83961"/>
                  <a:pt x="157163" y="82343"/>
                </a:cubicBezTo>
                <a:lnTo>
                  <a:pt x="157163" y="42652"/>
                </a:lnTo>
                <a:cubicBezTo>
                  <a:pt x="132614" y="41204"/>
                  <a:pt x="108768" y="32273"/>
                  <a:pt x="85725" y="15981"/>
                </a:cubicBezTo>
                <a:cubicBezTo>
                  <a:pt x="62683" y="32273"/>
                  <a:pt x="38837" y="41204"/>
                  <a:pt x="14288" y="42652"/>
                </a:cubicBezTo>
                <a:lnTo>
                  <a:pt x="14288" y="85725"/>
                </a:lnTo>
                <a:cubicBezTo>
                  <a:pt x="14288" y="126260"/>
                  <a:pt x="37656" y="156009"/>
                  <a:pt x="85725" y="175659"/>
                </a:cubicBezTo>
                <a:cubicBezTo>
                  <a:pt x="89016" y="174314"/>
                  <a:pt x="92191" y="172922"/>
                  <a:pt x="95250" y="171481"/>
                </a:cubicBezTo>
                <a:lnTo>
                  <a:pt x="95250" y="185738"/>
                </a:lnTo>
                <a:cubicBezTo>
                  <a:pt x="95250" y="186206"/>
                  <a:pt x="95263" y="186671"/>
                  <a:pt x="95290" y="187133"/>
                </a:cubicBezTo>
                <a:cubicBezTo>
                  <a:pt x="93024" y="188115"/>
                  <a:pt x="90708" y="189071"/>
                  <a:pt x="88343" y="190003"/>
                </a:cubicBezTo>
                <a:cubicBezTo>
                  <a:pt x="86660" y="190666"/>
                  <a:pt x="84790" y="190666"/>
                  <a:pt x="83107" y="190003"/>
                </a:cubicBezTo>
                <a:cubicBezTo>
                  <a:pt x="28171" y="168361"/>
                  <a:pt x="0" y="133361"/>
                  <a:pt x="0" y="85725"/>
                </a:cubicBezTo>
                <a:lnTo>
                  <a:pt x="0" y="35719"/>
                </a:lnTo>
                <a:close/>
                <a:moveTo>
                  <a:pt x="123825" y="123825"/>
                </a:moveTo>
                <a:lnTo>
                  <a:pt x="123825" y="114300"/>
                </a:lnTo>
                <a:cubicBezTo>
                  <a:pt x="123825" y="101149"/>
                  <a:pt x="134486" y="90488"/>
                  <a:pt x="147638" y="90488"/>
                </a:cubicBezTo>
                <a:cubicBezTo>
                  <a:pt x="160789" y="90488"/>
                  <a:pt x="171450" y="101149"/>
                  <a:pt x="171450" y="114300"/>
                </a:cubicBezTo>
                <a:lnTo>
                  <a:pt x="171450" y="123825"/>
                </a:lnTo>
                <a:lnTo>
                  <a:pt x="176213" y="123825"/>
                </a:lnTo>
                <a:cubicBezTo>
                  <a:pt x="184103" y="123825"/>
                  <a:pt x="190500" y="130222"/>
                  <a:pt x="190500" y="138113"/>
                </a:cubicBezTo>
                <a:lnTo>
                  <a:pt x="190500" y="185738"/>
                </a:lnTo>
                <a:cubicBezTo>
                  <a:pt x="190500" y="193628"/>
                  <a:pt x="184103" y="200025"/>
                  <a:pt x="176213" y="200025"/>
                </a:cubicBezTo>
                <a:lnTo>
                  <a:pt x="119063" y="200025"/>
                </a:lnTo>
                <a:cubicBezTo>
                  <a:pt x="111172" y="200025"/>
                  <a:pt x="104775" y="193628"/>
                  <a:pt x="104775" y="185738"/>
                </a:cubicBezTo>
                <a:lnTo>
                  <a:pt x="104775" y="138113"/>
                </a:lnTo>
                <a:cubicBezTo>
                  <a:pt x="104775" y="130222"/>
                  <a:pt x="111172" y="123825"/>
                  <a:pt x="119063" y="123825"/>
                </a:cubicBezTo>
                <a:lnTo>
                  <a:pt x="123825" y="123825"/>
                </a:lnTo>
                <a:close/>
                <a:moveTo>
                  <a:pt x="138113" y="114300"/>
                </a:moveTo>
                <a:lnTo>
                  <a:pt x="138113" y="123825"/>
                </a:lnTo>
                <a:lnTo>
                  <a:pt x="157163" y="123825"/>
                </a:lnTo>
                <a:lnTo>
                  <a:pt x="157163" y="114300"/>
                </a:lnTo>
                <a:cubicBezTo>
                  <a:pt x="157163" y="109039"/>
                  <a:pt x="152898" y="104775"/>
                  <a:pt x="147638" y="104775"/>
                </a:cubicBezTo>
                <a:cubicBezTo>
                  <a:pt x="142377" y="104775"/>
                  <a:pt x="138113" y="109039"/>
                  <a:pt x="138113" y="114300"/>
                </a:cubicBezTo>
                <a:close/>
                <a:moveTo>
                  <a:pt x="157163" y="161925"/>
                </a:moveTo>
                <a:cubicBezTo>
                  <a:pt x="157163" y="156664"/>
                  <a:pt x="152898" y="152400"/>
                  <a:pt x="147638" y="152400"/>
                </a:cubicBezTo>
                <a:cubicBezTo>
                  <a:pt x="142377" y="152400"/>
                  <a:pt x="138113" y="156664"/>
                  <a:pt x="138113" y="161925"/>
                </a:cubicBezTo>
                <a:cubicBezTo>
                  <a:pt x="138113" y="167186"/>
                  <a:pt x="142377" y="171450"/>
                  <a:pt x="147638" y="171450"/>
                </a:cubicBezTo>
                <a:cubicBezTo>
                  <a:pt x="152898" y="171450"/>
                  <a:pt x="157163" y="167186"/>
                  <a:pt x="157163" y="161925"/>
                </a:cubicBezTo>
                <a:close/>
              </a:path>
            </a:pathLst>
          </a:custGeom>
          <a:solidFill>
            <a:schemeClr val="bg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94" name="Graphic 83">
            <a:extLst>
              <a:ext uri="{FF2B5EF4-FFF2-40B4-BE49-F238E27FC236}">
                <a16:creationId xmlns:a16="http://schemas.microsoft.com/office/drawing/2014/main" id="{BC3B25D0-C2E4-D536-15B4-A30C8D69F53D}"/>
              </a:ext>
            </a:extLst>
          </p:cNvPr>
          <p:cNvSpPr/>
          <p:nvPr/>
        </p:nvSpPr>
        <p:spPr>
          <a:xfrm>
            <a:off x="3196138" y="8545112"/>
            <a:ext cx="190500" cy="190516"/>
          </a:xfrm>
          <a:custGeom>
            <a:avLst/>
            <a:gdLst>
              <a:gd name="connsiteX0" fmla="*/ 95250 w 190500"/>
              <a:gd name="connsiteY0" fmla="*/ 42863 h 190516"/>
              <a:gd name="connsiteX1" fmla="*/ 102394 w 190500"/>
              <a:gd name="connsiteY1" fmla="*/ 50006 h 190516"/>
              <a:gd name="connsiteX2" fmla="*/ 102394 w 190500"/>
              <a:gd name="connsiteY2" fmla="*/ 109538 h 190516"/>
              <a:gd name="connsiteX3" fmla="*/ 95250 w 190500"/>
              <a:gd name="connsiteY3" fmla="*/ 116681 h 190516"/>
              <a:gd name="connsiteX4" fmla="*/ 88106 w 190500"/>
              <a:gd name="connsiteY4" fmla="*/ 109538 h 190516"/>
              <a:gd name="connsiteX5" fmla="*/ 88106 w 190500"/>
              <a:gd name="connsiteY5" fmla="*/ 50006 h 190516"/>
              <a:gd name="connsiteX6" fmla="*/ 95250 w 190500"/>
              <a:gd name="connsiteY6" fmla="*/ 42863 h 190516"/>
              <a:gd name="connsiteX7" fmla="*/ 95250 w 190500"/>
              <a:gd name="connsiteY7" fmla="*/ 147617 h 190516"/>
              <a:gd name="connsiteX8" fmla="*/ 104775 w 190500"/>
              <a:gd name="connsiteY8" fmla="*/ 138092 h 190516"/>
              <a:gd name="connsiteX9" fmla="*/ 95250 w 190500"/>
              <a:gd name="connsiteY9" fmla="*/ 128567 h 190516"/>
              <a:gd name="connsiteX10" fmla="*/ 85725 w 190500"/>
              <a:gd name="connsiteY10" fmla="*/ 138092 h 190516"/>
              <a:gd name="connsiteX11" fmla="*/ 95250 w 190500"/>
              <a:gd name="connsiteY11" fmla="*/ 147617 h 190516"/>
              <a:gd name="connsiteX12" fmla="*/ 95250 w 190500"/>
              <a:gd name="connsiteY12" fmla="*/ 0 h 190516"/>
              <a:gd name="connsiteX13" fmla="*/ 190500 w 190500"/>
              <a:gd name="connsiteY13" fmla="*/ 95250 h 190516"/>
              <a:gd name="connsiteX14" fmla="*/ 95250 w 190500"/>
              <a:gd name="connsiteY14" fmla="*/ 190500 h 190516"/>
              <a:gd name="connsiteX15" fmla="*/ 51557 w 190500"/>
              <a:gd name="connsiteY15" fmla="*/ 179908 h 190516"/>
              <a:gd name="connsiteX16" fmla="*/ 15117 w 190500"/>
              <a:gd name="connsiteY16" fmla="*/ 190074 h 190516"/>
              <a:gd name="connsiteX17" fmla="*/ 447 w 190500"/>
              <a:gd name="connsiteY17" fmla="*/ 181809 h 190516"/>
              <a:gd name="connsiteX18" fmla="*/ 447 w 190500"/>
              <a:gd name="connsiteY18" fmla="*/ 175404 h 190516"/>
              <a:gd name="connsiteX19" fmla="*/ 10617 w 190500"/>
              <a:gd name="connsiteY19" fmla="*/ 138991 h 190516"/>
              <a:gd name="connsiteX20" fmla="*/ 0 w 190500"/>
              <a:gd name="connsiteY20" fmla="*/ 95250 h 190516"/>
              <a:gd name="connsiteX21" fmla="*/ 95250 w 190500"/>
              <a:gd name="connsiteY21" fmla="*/ 0 h 190516"/>
              <a:gd name="connsiteX22" fmla="*/ 95250 w 190500"/>
              <a:gd name="connsiteY22" fmla="*/ 14288 h 190516"/>
              <a:gd name="connsiteX23" fmla="*/ 14288 w 190500"/>
              <a:gd name="connsiteY23" fmla="*/ 95250 h 190516"/>
              <a:gd name="connsiteX24" fmla="*/ 24508 w 190500"/>
              <a:gd name="connsiteY24" fmla="*/ 134660 h 190516"/>
              <a:gd name="connsiteX25" fmla="*/ 25943 w 190500"/>
              <a:gd name="connsiteY25" fmla="*/ 137229 h 190516"/>
              <a:gd name="connsiteX26" fmla="*/ 15344 w 190500"/>
              <a:gd name="connsiteY26" fmla="*/ 175178 h 190516"/>
              <a:gd name="connsiteX27" fmla="*/ 53317 w 190500"/>
              <a:gd name="connsiteY27" fmla="*/ 164584 h 190516"/>
              <a:gd name="connsiteX28" fmla="*/ 55884 w 190500"/>
              <a:gd name="connsiteY28" fmla="*/ 166016 h 190516"/>
              <a:gd name="connsiteX29" fmla="*/ 95250 w 190500"/>
              <a:gd name="connsiteY29" fmla="*/ 176213 h 190516"/>
              <a:gd name="connsiteX30" fmla="*/ 176213 w 190500"/>
              <a:gd name="connsiteY30" fmla="*/ 95250 h 190516"/>
              <a:gd name="connsiteX31" fmla="*/ 95250 w 190500"/>
              <a:gd name="connsiteY31" fmla="*/ 14288 h 1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0500" h="190516">
                <a:moveTo>
                  <a:pt x="95250" y="42863"/>
                </a:moveTo>
                <a:cubicBezTo>
                  <a:pt x="99195" y="42863"/>
                  <a:pt x="102394" y="46061"/>
                  <a:pt x="102394" y="50006"/>
                </a:cubicBezTo>
                <a:lnTo>
                  <a:pt x="102394" y="109538"/>
                </a:lnTo>
                <a:cubicBezTo>
                  <a:pt x="102394" y="113483"/>
                  <a:pt x="99195" y="116681"/>
                  <a:pt x="95250" y="116681"/>
                </a:cubicBezTo>
                <a:cubicBezTo>
                  <a:pt x="91305" y="116681"/>
                  <a:pt x="88106" y="113483"/>
                  <a:pt x="88106" y="109538"/>
                </a:cubicBezTo>
                <a:lnTo>
                  <a:pt x="88106" y="50006"/>
                </a:lnTo>
                <a:cubicBezTo>
                  <a:pt x="88106" y="46061"/>
                  <a:pt x="91305" y="42863"/>
                  <a:pt x="95250" y="42863"/>
                </a:cubicBezTo>
                <a:close/>
                <a:moveTo>
                  <a:pt x="95250" y="147617"/>
                </a:moveTo>
                <a:cubicBezTo>
                  <a:pt x="100511" y="147617"/>
                  <a:pt x="104775" y="143352"/>
                  <a:pt x="104775" y="138092"/>
                </a:cubicBezTo>
                <a:cubicBezTo>
                  <a:pt x="104775" y="132831"/>
                  <a:pt x="100511" y="128567"/>
                  <a:pt x="95250" y="128567"/>
                </a:cubicBezTo>
                <a:cubicBezTo>
                  <a:pt x="89989" y="128567"/>
                  <a:pt x="85725" y="132831"/>
                  <a:pt x="85725" y="138092"/>
                </a:cubicBezTo>
                <a:cubicBezTo>
                  <a:pt x="85725" y="143352"/>
                  <a:pt x="89989" y="147617"/>
                  <a:pt x="95250" y="147617"/>
                </a:cubicBezTo>
                <a:close/>
                <a:moveTo>
                  <a:pt x="95250" y="0"/>
                </a:moveTo>
                <a:cubicBezTo>
                  <a:pt x="147855" y="0"/>
                  <a:pt x="190500" y="42645"/>
                  <a:pt x="190500" y="95250"/>
                </a:cubicBezTo>
                <a:cubicBezTo>
                  <a:pt x="190500" y="147855"/>
                  <a:pt x="147855" y="190500"/>
                  <a:pt x="95250" y="190500"/>
                </a:cubicBezTo>
                <a:cubicBezTo>
                  <a:pt x="79836" y="190500"/>
                  <a:pt x="64940" y="186829"/>
                  <a:pt x="51557" y="179908"/>
                </a:cubicBezTo>
                <a:lnTo>
                  <a:pt x="15117" y="190074"/>
                </a:lnTo>
                <a:cubicBezTo>
                  <a:pt x="8783" y="191843"/>
                  <a:pt x="2215" y="188143"/>
                  <a:pt x="447" y="181809"/>
                </a:cubicBezTo>
                <a:cubicBezTo>
                  <a:pt x="-138" y="179714"/>
                  <a:pt x="-138" y="177497"/>
                  <a:pt x="447" y="175404"/>
                </a:cubicBezTo>
                <a:lnTo>
                  <a:pt x="10617" y="138991"/>
                </a:lnTo>
                <a:cubicBezTo>
                  <a:pt x="3680" y="125597"/>
                  <a:pt x="0" y="110683"/>
                  <a:pt x="0" y="95250"/>
                </a:cubicBezTo>
                <a:cubicBezTo>
                  <a:pt x="0" y="42645"/>
                  <a:pt x="42645" y="0"/>
                  <a:pt x="95250" y="0"/>
                </a:cubicBezTo>
                <a:close/>
                <a:moveTo>
                  <a:pt x="95250" y="14288"/>
                </a:moveTo>
                <a:cubicBezTo>
                  <a:pt x="50536" y="14288"/>
                  <a:pt x="14288" y="50536"/>
                  <a:pt x="14288" y="95250"/>
                </a:cubicBezTo>
                <a:cubicBezTo>
                  <a:pt x="14288" y="109248"/>
                  <a:pt x="17838" y="122714"/>
                  <a:pt x="24508" y="134660"/>
                </a:cubicBezTo>
                <a:lnTo>
                  <a:pt x="25943" y="137229"/>
                </a:lnTo>
                <a:lnTo>
                  <a:pt x="15344" y="175178"/>
                </a:lnTo>
                <a:lnTo>
                  <a:pt x="53317" y="164584"/>
                </a:lnTo>
                <a:lnTo>
                  <a:pt x="55884" y="166016"/>
                </a:lnTo>
                <a:cubicBezTo>
                  <a:pt x="67819" y="172670"/>
                  <a:pt x="81269" y="176213"/>
                  <a:pt x="95250" y="176213"/>
                </a:cubicBezTo>
                <a:cubicBezTo>
                  <a:pt x="139964" y="176213"/>
                  <a:pt x="176213" y="139964"/>
                  <a:pt x="176213" y="95250"/>
                </a:cubicBezTo>
                <a:cubicBezTo>
                  <a:pt x="176213" y="50536"/>
                  <a:pt x="139964" y="14288"/>
                  <a:pt x="95250" y="14288"/>
                </a:cubicBezTo>
                <a:close/>
              </a:path>
            </a:pathLst>
          </a:custGeom>
          <a:solidFill>
            <a:schemeClr val="bg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95" name="TextBox 94">
            <a:extLst>
              <a:ext uri="{FF2B5EF4-FFF2-40B4-BE49-F238E27FC236}">
                <a16:creationId xmlns:a16="http://schemas.microsoft.com/office/drawing/2014/main" id="{A77AA4CC-14ED-AF55-31B0-5E159EA77458}"/>
              </a:ext>
            </a:extLst>
          </p:cNvPr>
          <p:cNvSpPr txBox="1"/>
          <p:nvPr/>
        </p:nvSpPr>
        <p:spPr>
          <a:xfrm>
            <a:off x="182879" y="8820105"/>
            <a:ext cx="1362435" cy="677108"/>
          </a:xfrm>
          <a:prstGeom prst="rect">
            <a:avLst/>
          </a:prstGeom>
          <a:noFill/>
        </p:spPr>
        <p:txBody>
          <a:bodyPr wrap="square" lIns="0" tIns="45720" rIns="0" bIns="0" rtlCol="0">
            <a:noAutofit/>
          </a:bodyPr>
          <a:lstStyle/>
          <a:p>
            <a:pPr marL="91440" indent="-91440">
              <a:spcAft>
                <a:spcPts val="300"/>
              </a:spcAft>
              <a:buClr>
                <a:schemeClr val="accent1"/>
              </a:buClr>
              <a:buFont typeface="Arial" panose="020B0604020202020204" pitchFamily="34" charset="0"/>
              <a:buChar char="•"/>
            </a:pPr>
            <a:r>
              <a:rPr lang="de-de" sz="550" dirty="0"/>
              <a:t>Branchenführender Ransomware-Schutz</a:t>
            </a:r>
          </a:p>
          <a:p>
            <a:pPr marL="91440" indent="-91440">
              <a:spcAft>
                <a:spcPts val="300"/>
              </a:spcAft>
              <a:buClr>
                <a:schemeClr val="accent1"/>
              </a:buClr>
              <a:buFont typeface="Arial" panose="020B0604020202020204" pitchFamily="34" charset="0"/>
              <a:buChar char="•"/>
            </a:pPr>
            <a:r>
              <a:rPr lang="de-de" sz="550" dirty="0"/>
              <a:t>Bedrohungsbasierte Konfigurationsempfehlungen </a:t>
            </a:r>
          </a:p>
          <a:p>
            <a:pPr marL="91440" indent="-91440">
              <a:spcAft>
                <a:spcPts val="300"/>
              </a:spcAft>
              <a:buClr>
                <a:schemeClr val="accent1"/>
              </a:buClr>
              <a:buFont typeface="Arial" panose="020B0604020202020204" pitchFamily="34" charset="0"/>
              <a:buChar char="•"/>
            </a:pPr>
            <a:r>
              <a:rPr lang="de-de" sz="550" dirty="0"/>
              <a:t>KI und maschinelles Lernen stoppen Bedrohungen automatisch</a:t>
            </a:r>
          </a:p>
        </p:txBody>
      </p:sp>
      <p:sp>
        <p:nvSpPr>
          <p:cNvPr id="96" name="TextBox 95">
            <a:extLst>
              <a:ext uri="{FF2B5EF4-FFF2-40B4-BE49-F238E27FC236}">
                <a16:creationId xmlns:a16="http://schemas.microsoft.com/office/drawing/2014/main" id="{F11E5F51-2070-FDDB-60A7-5D55E754B578}"/>
              </a:ext>
            </a:extLst>
          </p:cNvPr>
          <p:cNvSpPr txBox="1"/>
          <p:nvPr/>
        </p:nvSpPr>
        <p:spPr>
          <a:xfrm>
            <a:off x="1643257" y="8820106"/>
            <a:ext cx="1280160" cy="546303"/>
          </a:xfrm>
          <a:prstGeom prst="rect">
            <a:avLst/>
          </a:prstGeom>
          <a:noFill/>
        </p:spPr>
        <p:txBody>
          <a:bodyPr wrap="square" lIns="0" tIns="45720" rIns="0" bIns="0" rtlCol="0">
            <a:noAutofit/>
          </a:bodyPr>
          <a:lstStyle/>
          <a:p>
            <a:pPr marL="91440" indent="-91440">
              <a:spcAft>
                <a:spcPts val="300"/>
              </a:spcAft>
              <a:buClr>
                <a:schemeClr val="accent1"/>
              </a:buClr>
              <a:buFont typeface="Arial" panose="020B0604020202020204" pitchFamily="34" charset="0"/>
              <a:buChar char="•"/>
            </a:pPr>
            <a:r>
              <a:rPr lang="de-de" sz="550" dirty="0"/>
              <a:t>KI-gesteuerte Erkennung stoppt die weitere Ausführung sofort</a:t>
            </a:r>
          </a:p>
          <a:p>
            <a:pPr marL="91440" indent="-91440">
              <a:spcAft>
                <a:spcPts val="300"/>
              </a:spcAft>
              <a:buClr>
                <a:schemeClr val="accent1"/>
              </a:buClr>
              <a:buFont typeface="Arial" panose="020B0604020202020204" pitchFamily="34" charset="0"/>
              <a:buChar char="•"/>
            </a:pPr>
            <a:r>
              <a:rPr lang="de-de" sz="550" dirty="0"/>
              <a:t>Funktioniert über Geräte, Identitäten, Apps, E-Mails, Daten und Cloud Workloads hinweg</a:t>
            </a:r>
          </a:p>
        </p:txBody>
      </p:sp>
      <p:sp>
        <p:nvSpPr>
          <p:cNvPr id="97" name="TextBox 96">
            <a:extLst>
              <a:ext uri="{FF2B5EF4-FFF2-40B4-BE49-F238E27FC236}">
                <a16:creationId xmlns:a16="http://schemas.microsoft.com/office/drawing/2014/main" id="{8AED038E-DE4E-44DB-ED4D-F4AB5417099F}"/>
              </a:ext>
            </a:extLst>
          </p:cNvPr>
          <p:cNvSpPr txBox="1"/>
          <p:nvPr/>
        </p:nvSpPr>
        <p:spPr>
          <a:xfrm>
            <a:off x="3103633" y="8820106"/>
            <a:ext cx="1365683" cy="769441"/>
          </a:xfrm>
          <a:prstGeom prst="rect">
            <a:avLst/>
          </a:prstGeom>
          <a:noFill/>
        </p:spPr>
        <p:txBody>
          <a:bodyPr wrap="square" lIns="0" tIns="45720" rIns="0" bIns="0" rtlCol="0">
            <a:noAutofit/>
          </a:bodyPr>
          <a:lstStyle/>
          <a:p>
            <a:pPr marL="91440" indent="-91440">
              <a:spcAft>
                <a:spcPts val="300"/>
              </a:spcAft>
              <a:buClr>
                <a:schemeClr val="accent1"/>
              </a:buClr>
              <a:buFont typeface="Arial" panose="020B0604020202020204" pitchFamily="34" charset="0"/>
              <a:buChar char="•"/>
            </a:pPr>
            <a:r>
              <a:rPr lang="de-de" sz="550" dirty="0"/>
              <a:t>Eine einheitliche Untersuchungs- und Behebungserfahrung</a:t>
            </a:r>
          </a:p>
          <a:p>
            <a:pPr marL="91440" indent="-91440">
              <a:spcAft>
                <a:spcPts val="300"/>
              </a:spcAft>
              <a:buClr>
                <a:schemeClr val="accent1"/>
              </a:buClr>
              <a:buFont typeface="Arial" panose="020B0604020202020204" pitchFamily="34" charset="0"/>
              <a:buChar char="•"/>
            </a:pPr>
            <a:r>
              <a:rPr lang="de-de" sz="550" dirty="0"/>
              <a:t>Ein zentrales Befehls- und Kontrollzentrum mit Microsoft Sentinel</a:t>
            </a:r>
          </a:p>
          <a:p>
            <a:pPr marL="91440" indent="-91440">
              <a:spcAft>
                <a:spcPts val="300"/>
              </a:spcAft>
              <a:buClr>
                <a:schemeClr val="accent1"/>
              </a:buClr>
              <a:buFont typeface="Arial" panose="020B0604020202020204" pitchFamily="34" charset="0"/>
              <a:buChar char="•"/>
            </a:pPr>
            <a:r>
              <a:rPr lang="de-de" sz="550" dirty="0"/>
              <a:t>Schnelle Wiederaufnahme der Arbeit dank automatisierter Datensicherung</a:t>
            </a:r>
          </a:p>
        </p:txBody>
      </p:sp>
      <p:sp>
        <p:nvSpPr>
          <p:cNvPr id="99" name="TextBox 98">
            <a:extLst>
              <a:ext uri="{FF2B5EF4-FFF2-40B4-BE49-F238E27FC236}">
                <a16:creationId xmlns:a16="http://schemas.microsoft.com/office/drawing/2014/main" id="{119E4671-37AC-B14E-033A-3F3EF62C0FE7}"/>
              </a:ext>
            </a:extLst>
          </p:cNvPr>
          <p:cNvSpPr txBox="1"/>
          <p:nvPr/>
        </p:nvSpPr>
        <p:spPr>
          <a:xfrm>
            <a:off x="182880" y="8127066"/>
            <a:ext cx="4206240" cy="153888"/>
          </a:xfrm>
          <a:prstGeom prst="rect">
            <a:avLst/>
          </a:prstGeom>
          <a:noFill/>
        </p:spPr>
        <p:txBody>
          <a:bodyPr wrap="square" lIns="0" tIns="0" rIns="0" bIns="0" rtlCol="0" anchor="t">
            <a:noAutofit/>
          </a:bodyPr>
          <a:lstStyle/>
          <a:p>
            <a:pPr>
              <a:spcAft>
                <a:spcPts val="600"/>
              </a:spcAft>
            </a:pPr>
            <a:r>
              <a:rPr lang="de-de" sz="1000" dirty="0">
                <a:latin typeface="+mj-lt"/>
              </a:rPr>
              <a:t>Wie kann Microsoft Security dabei helfen? </a:t>
            </a:r>
            <a:endParaRPr lang="en-US" sz="1000" dirty="0">
              <a:latin typeface="+mj-lt"/>
              <a:cs typeface="Segoe UI Semibold"/>
            </a:endParaRPr>
          </a:p>
        </p:txBody>
      </p:sp>
      <p:sp>
        <p:nvSpPr>
          <p:cNvPr id="100" name="Rectangle 99">
            <a:extLst>
              <a:ext uri="{FF2B5EF4-FFF2-40B4-BE49-F238E27FC236}">
                <a16:creationId xmlns:a16="http://schemas.microsoft.com/office/drawing/2014/main" id="{6AEF4EBD-4D33-F018-D3CE-FF6A46FE372E}"/>
              </a:ext>
            </a:extLst>
          </p:cNvPr>
          <p:cNvSpPr/>
          <p:nvPr/>
        </p:nvSpPr>
        <p:spPr bwMode="auto">
          <a:xfrm>
            <a:off x="0" y="8127066"/>
            <a:ext cx="45720" cy="15388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03" name="Rectangle 102">
            <a:extLst>
              <a:ext uri="{FF2B5EF4-FFF2-40B4-BE49-F238E27FC236}">
                <a16:creationId xmlns:a16="http://schemas.microsoft.com/office/drawing/2014/main" id="{3F16254C-DAA8-94F0-83BC-10A0E3845FCD}"/>
              </a:ext>
            </a:extLst>
          </p:cNvPr>
          <p:cNvSpPr>
            <a:spLocks/>
          </p:cNvSpPr>
          <p:nvPr/>
        </p:nvSpPr>
        <p:spPr bwMode="auto">
          <a:xfrm>
            <a:off x="182880" y="9680986"/>
            <a:ext cx="4206240" cy="215444"/>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r>
              <a:rPr lang="de-de" sz="800" dirty="0">
                <a:solidFill>
                  <a:srgbClr val="FFFFFF"/>
                </a:solidFill>
                <a:latin typeface="+mj-lt"/>
                <a:ea typeface="Segoe UI" pitchFamily="34" charset="0"/>
                <a:cs typeface="Segoe UI" pitchFamily="34" charset="0"/>
              </a:rPr>
              <a:t>Aufbruch zu NIS2-Maßnahmen</a:t>
            </a:r>
          </a:p>
        </p:txBody>
      </p:sp>
      <p:sp>
        <p:nvSpPr>
          <p:cNvPr id="104" name="TextBox 103">
            <a:extLst>
              <a:ext uri="{FF2B5EF4-FFF2-40B4-BE49-F238E27FC236}">
                <a16:creationId xmlns:a16="http://schemas.microsoft.com/office/drawing/2014/main" id="{DD9F671B-BF76-CD8E-B271-A37E829DE28D}"/>
              </a:ext>
            </a:extLst>
          </p:cNvPr>
          <p:cNvSpPr txBox="1"/>
          <p:nvPr/>
        </p:nvSpPr>
        <p:spPr>
          <a:xfrm>
            <a:off x="182880" y="9987870"/>
            <a:ext cx="1280160" cy="484748"/>
          </a:xfrm>
          <a:prstGeom prst="rect">
            <a:avLst/>
          </a:prstGeom>
          <a:noFill/>
        </p:spPr>
        <p:txBody>
          <a:bodyPr wrap="square" lIns="0" tIns="0" rIns="0" bIns="0" rtlCol="0">
            <a:noAutofit/>
          </a:bodyPr>
          <a:lstStyle/>
          <a:p>
            <a:pPr marL="91440" indent="-91440">
              <a:spcAft>
                <a:spcPts val="300"/>
              </a:spcAft>
              <a:buClr>
                <a:schemeClr val="accent1"/>
              </a:buClr>
              <a:buFont typeface="Arial" panose="020B0604020202020204" pitchFamily="34" charset="0"/>
              <a:buChar char="•"/>
            </a:pPr>
            <a:r>
              <a:rPr lang="de-de" sz="550" dirty="0"/>
              <a:t>Risikoanalyse</a:t>
            </a:r>
          </a:p>
          <a:p>
            <a:pPr marL="91440" indent="-91440">
              <a:spcAft>
                <a:spcPts val="300"/>
              </a:spcAft>
              <a:buClr>
                <a:schemeClr val="accent1"/>
              </a:buClr>
              <a:buFont typeface="Arial" panose="020B0604020202020204" pitchFamily="34" charset="0"/>
              <a:buChar char="•"/>
            </a:pPr>
            <a:r>
              <a:rPr lang="de-de" sz="550" dirty="0"/>
              <a:t>MFA</a:t>
            </a:r>
          </a:p>
          <a:p>
            <a:pPr marL="91440" indent="-91440">
              <a:spcAft>
                <a:spcPts val="300"/>
              </a:spcAft>
              <a:buClr>
                <a:schemeClr val="accent1"/>
              </a:buClr>
              <a:buFont typeface="Arial" panose="020B0604020202020204" pitchFamily="34" charset="0"/>
              <a:buChar char="•"/>
            </a:pPr>
            <a:r>
              <a:rPr lang="de-de" sz="550" dirty="0"/>
              <a:t>Verschlüsselung</a:t>
            </a:r>
          </a:p>
          <a:p>
            <a:pPr marL="91440" indent="-91440">
              <a:spcAft>
                <a:spcPts val="300"/>
              </a:spcAft>
              <a:buClr>
                <a:schemeClr val="accent1"/>
              </a:buClr>
              <a:buFont typeface="Arial" panose="020B0604020202020204" pitchFamily="34" charset="0"/>
              <a:buChar char="•"/>
            </a:pPr>
            <a:r>
              <a:rPr lang="de-de" sz="550" dirty="0"/>
              <a:t>Training</a:t>
            </a:r>
          </a:p>
        </p:txBody>
      </p:sp>
      <p:sp>
        <p:nvSpPr>
          <p:cNvPr id="105" name="TextBox 104">
            <a:extLst>
              <a:ext uri="{FF2B5EF4-FFF2-40B4-BE49-F238E27FC236}">
                <a16:creationId xmlns:a16="http://schemas.microsoft.com/office/drawing/2014/main" id="{506843E0-58F1-32AD-D0FE-ECA87F7068EA}"/>
              </a:ext>
            </a:extLst>
          </p:cNvPr>
          <p:cNvSpPr txBox="1"/>
          <p:nvPr/>
        </p:nvSpPr>
        <p:spPr>
          <a:xfrm>
            <a:off x="1643257" y="9987870"/>
            <a:ext cx="1280160" cy="223138"/>
          </a:xfrm>
          <a:prstGeom prst="rect">
            <a:avLst/>
          </a:prstGeom>
          <a:noFill/>
        </p:spPr>
        <p:txBody>
          <a:bodyPr wrap="square" lIns="0" tIns="0" rIns="0" bIns="0" rtlCol="0">
            <a:noAutofit/>
          </a:bodyPr>
          <a:lstStyle/>
          <a:p>
            <a:pPr marL="91440" indent="-91440">
              <a:spcAft>
                <a:spcPts val="300"/>
              </a:spcAft>
              <a:buClr>
                <a:schemeClr val="accent1"/>
              </a:buClr>
              <a:buFont typeface="Arial" panose="020B0604020202020204" pitchFamily="34" charset="0"/>
              <a:buChar char="•"/>
            </a:pPr>
            <a:r>
              <a:rPr lang="de-de" sz="550" dirty="0"/>
              <a:t>Sicherheit in der Lieferkette</a:t>
            </a:r>
          </a:p>
          <a:p>
            <a:pPr marL="91440" indent="-91440">
              <a:spcAft>
                <a:spcPts val="300"/>
              </a:spcAft>
              <a:buClr>
                <a:schemeClr val="accent1"/>
              </a:buClr>
              <a:buFont typeface="Arial" panose="020B0604020202020204" pitchFamily="34" charset="0"/>
              <a:buChar char="•"/>
            </a:pPr>
            <a:r>
              <a:rPr lang="de-de" sz="550" dirty="0"/>
              <a:t>Netzwerksicherheit</a:t>
            </a:r>
          </a:p>
        </p:txBody>
      </p:sp>
      <p:sp>
        <p:nvSpPr>
          <p:cNvPr id="106" name="TextBox 105">
            <a:extLst>
              <a:ext uri="{FF2B5EF4-FFF2-40B4-BE49-F238E27FC236}">
                <a16:creationId xmlns:a16="http://schemas.microsoft.com/office/drawing/2014/main" id="{31552277-FA0B-2B78-C99B-AD6FEBE801E7}"/>
              </a:ext>
            </a:extLst>
          </p:cNvPr>
          <p:cNvSpPr txBox="1"/>
          <p:nvPr/>
        </p:nvSpPr>
        <p:spPr>
          <a:xfrm>
            <a:off x="3103634" y="9987870"/>
            <a:ext cx="1280160" cy="223138"/>
          </a:xfrm>
          <a:prstGeom prst="rect">
            <a:avLst/>
          </a:prstGeom>
          <a:noFill/>
        </p:spPr>
        <p:txBody>
          <a:bodyPr wrap="square" lIns="0" tIns="0" rIns="0" bIns="0" rtlCol="0">
            <a:noAutofit/>
          </a:bodyPr>
          <a:lstStyle/>
          <a:p>
            <a:pPr marL="91440" indent="-91440">
              <a:spcAft>
                <a:spcPts val="300"/>
              </a:spcAft>
              <a:buClr>
                <a:schemeClr val="accent1"/>
              </a:buClr>
              <a:buFont typeface="Arial" panose="020B0604020202020204" pitchFamily="34" charset="0"/>
              <a:buChar char="•"/>
            </a:pPr>
            <a:r>
              <a:rPr lang="de-de" sz="550" dirty="0"/>
              <a:t>Umgang mit Vorfällen</a:t>
            </a:r>
          </a:p>
          <a:p>
            <a:pPr marL="91440" indent="-91440">
              <a:spcAft>
                <a:spcPts val="300"/>
              </a:spcAft>
              <a:buClr>
                <a:schemeClr val="accent1"/>
              </a:buClr>
              <a:buFont typeface="Arial" panose="020B0604020202020204" pitchFamily="34" charset="0"/>
              <a:buChar char="•"/>
            </a:pPr>
            <a:r>
              <a:rPr lang="de-de" sz="550" dirty="0"/>
              <a:t>Sicherheitsüberwachung</a:t>
            </a:r>
          </a:p>
        </p:txBody>
      </p:sp>
      <p:sp>
        <p:nvSpPr>
          <p:cNvPr id="111" name="Rectangle 110">
            <a:extLst>
              <a:ext uri="{FF2B5EF4-FFF2-40B4-BE49-F238E27FC236}">
                <a16:creationId xmlns:a16="http://schemas.microsoft.com/office/drawing/2014/main" id="{56F99849-4043-3661-4D00-F8F75733CE22}"/>
              </a:ext>
            </a:extLst>
          </p:cNvPr>
          <p:cNvSpPr>
            <a:spLocks noChangeAspect="1"/>
          </p:cNvSpPr>
          <p:nvPr/>
        </p:nvSpPr>
        <p:spPr bwMode="auto">
          <a:xfrm>
            <a:off x="0" y="10650600"/>
            <a:ext cx="4572000" cy="1774859"/>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12" name="TextBox 111">
            <a:extLst>
              <a:ext uri="{FF2B5EF4-FFF2-40B4-BE49-F238E27FC236}">
                <a16:creationId xmlns:a16="http://schemas.microsoft.com/office/drawing/2014/main" id="{2158C35E-952B-D487-0D22-4D59204E55A9}"/>
              </a:ext>
            </a:extLst>
          </p:cNvPr>
          <p:cNvSpPr txBox="1"/>
          <p:nvPr/>
        </p:nvSpPr>
        <p:spPr>
          <a:xfrm>
            <a:off x="182880" y="10827136"/>
            <a:ext cx="4206240" cy="307777"/>
          </a:xfrm>
          <a:prstGeom prst="rect">
            <a:avLst/>
          </a:prstGeom>
          <a:noFill/>
        </p:spPr>
        <p:txBody>
          <a:bodyPr wrap="square" lIns="0" tIns="0" rIns="0" bIns="0" rtlCol="0">
            <a:noAutofit/>
          </a:bodyPr>
          <a:lstStyle/>
          <a:p>
            <a:pPr>
              <a:spcAft>
                <a:spcPts val="600"/>
              </a:spcAft>
            </a:pPr>
            <a:r>
              <a:rPr lang="de-de" sz="1000" dirty="0">
                <a:latin typeface="+mj-lt"/>
              </a:rPr>
              <a:t>Schützen Sie Ihr Unternehmen Microsoft Security vor Cyberangriffen und Nichterfüllung</a:t>
            </a:r>
          </a:p>
        </p:txBody>
      </p:sp>
      <p:sp>
        <p:nvSpPr>
          <p:cNvPr id="113" name="Rectangle 112">
            <a:extLst>
              <a:ext uri="{FF2B5EF4-FFF2-40B4-BE49-F238E27FC236}">
                <a16:creationId xmlns:a16="http://schemas.microsoft.com/office/drawing/2014/main" id="{814A11A4-028B-4B47-46E5-E030A0AC7AD9}"/>
              </a:ext>
            </a:extLst>
          </p:cNvPr>
          <p:cNvSpPr/>
          <p:nvPr/>
        </p:nvSpPr>
        <p:spPr bwMode="auto">
          <a:xfrm>
            <a:off x="0" y="10827135"/>
            <a:ext cx="45720" cy="3077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15" name="Oval 114">
            <a:extLst>
              <a:ext uri="{FF2B5EF4-FFF2-40B4-BE49-F238E27FC236}">
                <a16:creationId xmlns:a16="http://schemas.microsoft.com/office/drawing/2014/main" id="{80FB2043-C0E0-FD08-931A-D08CC9B810B6}"/>
              </a:ext>
            </a:extLst>
          </p:cNvPr>
          <p:cNvSpPr>
            <a:spLocks noChangeAspect="1"/>
          </p:cNvSpPr>
          <p:nvPr/>
        </p:nvSpPr>
        <p:spPr bwMode="auto">
          <a:xfrm>
            <a:off x="182880" y="11309635"/>
            <a:ext cx="365760" cy="365760"/>
          </a:xfrm>
          <a:prstGeom prst="ellipse">
            <a:avLst/>
          </a:prstGeom>
          <a:noFill/>
          <a:ln w="6350">
            <a:solidFill>
              <a:schemeClr val="accent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16" name="Oval 115">
            <a:extLst>
              <a:ext uri="{FF2B5EF4-FFF2-40B4-BE49-F238E27FC236}">
                <a16:creationId xmlns:a16="http://schemas.microsoft.com/office/drawing/2014/main" id="{77F62309-27B3-DA91-B35A-516A1F3D2E03}"/>
              </a:ext>
            </a:extLst>
          </p:cNvPr>
          <p:cNvSpPr>
            <a:spLocks noChangeAspect="1"/>
          </p:cNvSpPr>
          <p:nvPr/>
        </p:nvSpPr>
        <p:spPr bwMode="auto">
          <a:xfrm>
            <a:off x="1645920" y="11309635"/>
            <a:ext cx="365760" cy="365760"/>
          </a:xfrm>
          <a:prstGeom prst="ellipse">
            <a:avLst/>
          </a:prstGeom>
          <a:noFill/>
          <a:ln w="6350">
            <a:solidFill>
              <a:schemeClr val="accent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17" name="Oval 116">
            <a:extLst>
              <a:ext uri="{FF2B5EF4-FFF2-40B4-BE49-F238E27FC236}">
                <a16:creationId xmlns:a16="http://schemas.microsoft.com/office/drawing/2014/main" id="{07A28FAB-86A2-C99C-8D67-99F841DCFBB6}"/>
              </a:ext>
            </a:extLst>
          </p:cNvPr>
          <p:cNvSpPr>
            <a:spLocks noChangeAspect="1"/>
          </p:cNvSpPr>
          <p:nvPr/>
        </p:nvSpPr>
        <p:spPr bwMode="auto">
          <a:xfrm>
            <a:off x="3108508" y="11309635"/>
            <a:ext cx="365760" cy="365760"/>
          </a:xfrm>
          <a:prstGeom prst="ellipse">
            <a:avLst/>
          </a:prstGeom>
          <a:noFill/>
          <a:ln w="6350">
            <a:solidFill>
              <a:schemeClr val="accent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18" name="TextBox 117">
            <a:extLst>
              <a:ext uri="{FF2B5EF4-FFF2-40B4-BE49-F238E27FC236}">
                <a16:creationId xmlns:a16="http://schemas.microsoft.com/office/drawing/2014/main" id="{67880A24-06CC-3F5F-1854-174F95BD61C5}"/>
              </a:ext>
            </a:extLst>
          </p:cNvPr>
          <p:cNvSpPr txBox="1"/>
          <p:nvPr/>
        </p:nvSpPr>
        <p:spPr>
          <a:xfrm>
            <a:off x="548641" y="11357190"/>
            <a:ext cx="914400" cy="276999"/>
          </a:xfrm>
          <a:prstGeom prst="rect">
            <a:avLst/>
          </a:prstGeom>
          <a:noFill/>
        </p:spPr>
        <p:txBody>
          <a:bodyPr wrap="square" lIns="91440" tIns="0" rIns="0" bIns="0" rtlCol="0" anchor="ctr">
            <a:noAutofit/>
          </a:bodyPr>
          <a:lstStyle/>
          <a:p>
            <a:pPr>
              <a:spcAft>
                <a:spcPts val="300"/>
              </a:spcAft>
              <a:defRPr/>
            </a:pPr>
            <a:r>
              <a:rPr lang="de-de" sz="1800" dirty="0">
                <a:solidFill>
                  <a:srgbClr val="0078D4"/>
                </a:solidFill>
                <a:latin typeface="+mj-lt"/>
              </a:rPr>
              <a:t>72%</a:t>
            </a:r>
          </a:p>
        </p:txBody>
      </p:sp>
      <p:sp>
        <p:nvSpPr>
          <p:cNvPr id="119" name="TextBox 118">
            <a:extLst>
              <a:ext uri="{FF2B5EF4-FFF2-40B4-BE49-F238E27FC236}">
                <a16:creationId xmlns:a16="http://schemas.microsoft.com/office/drawing/2014/main" id="{2F71DCBC-4651-2C55-C0B6-0564A059F7F7}"/>
              </a:ext>
            </a:extLst>
          </p:cNvPr>
          <p:cNvSpPr txBox="1"/>
          <p:nvPr/>
        </p:nvSpPr>
        <p:spPr>
          <a:xfrm>
            <a:off x="2009017" y="11357190"/>
            <a:ext cx="914400" cy="276999"/>
          </a:xfrm>
          <a:prstGeom prst="rect">
            <a:avLst/>
          </a:prstGeom>
          <a:noFill/>
        </p:spPr>
        <p:txBody>
          <a:bodyPr wrap="square" lIns="91440" tIns="0" rIns="0" bIns="0" rtlCol="0" anchor="ctr">
            <a:noAutofit/>
          </a:bodyPr>
          <a:lstStyle/>
          <a:p>
            <a:pPr>
              <a:spcAft>
                <a:spcPts val="300"/>
              </a:spcAft>
              <a:defRPr/>
            </a:pPr>
            <a:r>
              <a:rPr lang="de-de" sz="1800" dirty="0">
                <a:solidFill>
                  <a:srgbClr val="0078D4"/>
                </a:solidFill>
                <a:latin typeface="+mj-lt"/>
              </a:rPr>
              <a:t>50%</a:t>
            </a:r>
          </a:p>
        </p:txBody>
      </p:sp>
      <p:sp>
        <p:nvSpPr>
          <p:cNvPr id="120" name="TextBox 119">
            <a:extLst>
              <a:ext uri="{FF2B5EF4-FFF2-40B4-BE49-F238E27FC236}">
                <a16:creationId xmlns:a16="http://schemas.microsoft.com/office/drawing/2014/main" id="{CF3E881F-96A1-A786-710D-8BF6A90433D1}"/>
              </a:ext>
            </a:extLst>
          </p:cNvPr>
          <p:cNvSpPr txBox="1"/>
          <p:nvPr/>
        </p:nvSpPr>
        <p:spPr>
          <a:xfrm>
            <a:off x="3473968" y="11357190"/>
            <a:ext cx="914400" cy="276999"/>
          </a:xfrm>
          <a:prstGeom prst="rect">
            <a:avLst/>
          </a:prstGeom>
          <a:noFill/>
        </p:spPr>
        <p:txBody>
          <a:bodyPr wrap="square" lIns="91440" tIns="0" rIns="0" bIns="0" rtlCol="0" anchor="ctr">
            <a:noAutofit/>
          </a:bodyPr>
          <a:lstStyle/>
          <a:p>
            <a:pPr>
              <a:spcAft>
                <a:spcPts val="300"/>
              </a:spcAft>
              <a:defRPr/>
            </a:pPr>
            <a:r>
              <a:rPr lang="de-de" sz="1800" dirty="0">
                <a:solidFill>
                  <a:srgbClr val="0078D4"/>
                </a:solidFill>
                <a:latin typeface="+mj-lt"/>
              </a:rPr>
              <a:t>25%</a:t>
            </a:r>
          </a:p>
        </p:txBody>
      </p:sp>
      <p:sp>
        <p:nvSpPr>
          <p:cNvPr id="121" name="Arc 120">
            <a:extLst>
              <a:ext uri="{FF2B5EF4-FFF2-40B4-BE49-F238E27FC236}">
                <a16:creationId xmlns:a16="http://schemas.microsoft.com/office/drawing/2014/main" id="{53457EB8-4FDC-93D3-6D9A-FD6B4D3B8913}"/>
              </a:ext>
            </a:extLst>
          </p:cNvPr>
          <p:cNvSpPr>
            <a:spLocks noChangeAspect="1"/>
          </p:cNvSpPr>
          <p:nvPr/>
        </p:nvSpPr>
        <p:spPr>
          <a:xfrm>
            <a:off x="182880" y="11309635"/>
            <a:ext cx="365760" cy="365760"/>
          </a:xfrm>
          <a:prstGeom prst="arc">
            <a:avLst>
              <a:gd name="adj1" fmla="val 16200000"/>
              <a:gd name="adj2" fmla="val 10095930"/>
            </a:avLst>
          </a:prstGeom>
          <a:ln w="25400" cap="rnd">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a:p>
        </p:txBody>
      </p:sp>
      <p:sp>
        <p:nvSpPr>
          <p:cNvPr id="122" name="Arc 121">
            <a:extLst>
              <a:ext uri="{FF2B5EF4-FFF2-40B4-BE49-F238E27FC236}">
                <a16:creationId xmlns:a16="http://schemas.microsoft.com/office/drawing/2014/main" id="{E22ECBC4-6E1A-4CB3-B08F-747E2972041B}"/>
              </a:ext>
            </a:extLst>
          </p:cNvPr>
          <p:cNvSpPr>
            <a:spLocks noChangeAspect="1"/>
          </p:cNvSpPr>
          <p:nvPr/>
        </p:nvSpPr>
        <p:spPr>
          <a:xfrm>
            <a:off x="1645920" y="11309635"/>
            <a:ext cx="365760" cy="365760"/>
          </a:xfrm>
          <a:prstGeom prst="arc">
            <a:avLst>
              <a:gd name="adj1" fmla="val 16200000"/>
              <a:gd name="adj2" fmla="val 5369439"/>
            </a:avLst>
          </a:prstGeom>
          <a:ln w="25400" cap="rnd">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a:p>
        </p:txBody>
      </p:sp>
      <p:sp>
        <p:nvSpPr>
          <p:cNvPr id="123" name="Arc 122">
            <a:extLst>
              <a:ext uri="{FF2B5EF4-FFF2-40B4-BE49-F238E27FC236}">
                <a16:creationId xmlns:a16="http://schemas.microsoft.com/office/drawing/2014/main" id="{C118AA24-4146-365C-A2A8-2E43BF00CD0E}"/>
              </a:ext>
            </a:extLst>
          </p:cNvPr>
          <p:cNvSpPr>
            <a:spLocks noChangeAspect="1"/>
          </p:cNvSpPr>
          <p:nvPr/>
        </p:nvSpPr>
        <p:spPr>
          <a:xfrm>
            <a:off x="3108508" y="11309635"/>
            <a:ext cx="365760" cy="365760"/>
          </a:xfrm>
          <a:prstGeom prst="arc">
            <a:avLst>
              <a:gd name="adj1" fmla="val 16200000"/>
              <a:gd name="adj2" fmla="val 113366"/>
            </a:avLst>
          </a:prstGeom>
          <a:ln w="25400" cap="rnd">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a:p>
        </p:txBody>
      </p:sp>
      <p:sp>
        <p:nvSpPr>
          <p:cNvPr id="125" name="TextBox 124">
            <a:extLst>
              <a:ext uri="{FF2B5EF4-FFF2-40B4-BE49-F238E27FC236}">
                <a16:creationId xmlns:a16="http://schemas.microsoft.com/office/drawing/2014/main" id="{E1E39C3C-0BCB-66A3-F193-47D7243D8E16}"/>
              </a:ext>
            </a:extLst>
          </p:cNvPr>
          <p:cNvSpPr txBox="1"/>
          <p:nvPr/>
        </p:nvSpPr>
        <p:spPr>
          <a:xfrm>
            <a:off x="182879" y="11677213"/>
            <a:ext cx="1368937" cy="292388"/>
          </a:xfrm>
          <a:prstGeom prst="rect">
            <a:avLst/>
          </a:prstGeom>
          <a:noFill/>
        </p:spPr>
        <p:txBody>
          <a:bodyPr wrap="square" lIns="0" tIns="45720" rIns="0" bIns="0" rtlCol="0">
            <a:noAutofit/>
          </a:bodyPr>
          <a:lstStyle/>
          <a:p>
            <a:pPr>
              <a:spcAft>
                <a:spcPts val="600"/>
              </a:spcAft>
            </a:pPr>
            <a:r>
              <a:rPr lang="de-de" sz="800" spc="-20" dirty="0"/>
              <a:t>verringerte Wahrscheinlichkeit eines Verstoßes</a:t>
            </a:r>
          </a:p>
        </p:txBody>
      </p:sp>
      <p:sp>
        <p:nvSpPr>
          <p:cNvPr id="126" name="TextBox 125">
            <a:extLst>
              <a:ext uri="{FF2B5EF4-FFF2-40B4-BE49-F238E27FC236}">
                <a16:creationId xmlns:a16="http://schemas.microsoft.com/office/drawing/2014/main" id="{EEC6421A-E4C7-AA4B-783F-A420A40749E9}"/>
              </a:ext>
            </a:extLst>
          </p:cNvPr>
          <p:cNvSpPr txBox="1"/>
          <p:nvPr/>
        </p:nvSpPr>
        <p:spPr>
          <a:xfrm>
            <a:off x="1643257" y="11677213"/>
            <a:ext cx="1280160" cy="292388"/>
          </a:xfrm>
          <a:prstGeom prst="rect">
            <a:avLst/>
          </a:prstGeom>
          <a:noFill/>
        </p:spPr>
        <p:txBody>
          <a:bodyPr wrap="square" lIns="0" tIns="45720" rIns="0" bIns="0" rtlCol="0">
            <a:noAutofit/>
          </a:bodyPr>
          <a:lstStyle/>
          <a:p>
            <a:pPr>
              <a:spcAft>
                <a:spcPts val="600"/>
              </a:spcAft>
            </a:pPr>
            <a:r>
              <a:rPr lang="de-de" sz="800" dirty="0"/>
              <a:t>Steigerung der Effizienz von IT- und Sicherheitsteams</a:t>
            </a:r>
          </a:p>
        </p:txBody>
      </p:sp>
      <p:sp>
        <p:nvSpPr>
          <p:cNvPr id="127" name="TextBox 126">
            <a:extLst>
              <a:ext uri="{FF2B5EF4-FFF2-40B4-BE49-F238E27FC236}">
                <a16:creationId xmlns:a16="http://schemas.microsoft.com/office/drawing/2014/main" id="{8B7EB815-18D7-2F69-5249-26952F2EA8CD}"/>
              </a:ext>
            </a:extLst>
          </p:cNvPr>
          <p:cNvSpPr txBox="1"/>
          <p:nvPr/>
        </p:nvSpPr>
        <p:spPr>
          <a:xfrm>
            <a:off x="3108208" y="11677213"/>
            <a:ext cx="1280160" cy="292388"/>
          </a:xfrm>
          <a:prstGeom prst="rect">
            <a:avLst/>
          </a:prstGeom>
          <a:noFill/>
        </p:spPr>
        <p:txBody>
          <a:bodyPr wrap="square" lIns="0" tIns="45720" rIns="0" bIns="0" rtlCol="0">
            <a:noAutofit/>
          </a:bodyPr>
          <a:lstStyle/>
          <a:p>
            <a:pPr>
              <a:spcAft>
                <a:spcPts val="600"/>
              </a:spcAft>
            </a:pPr>
            <a:r>
              <a:rPr lang="de-de" sz="800" dirty="0"/>
              <a:t>reduzierte Kosten für Sicherheitslizenzen</a:t>
            </a:r>
          </a:p>
        </p:txBody>
      </p:sp>
      <p:sp>
        <p:nvSpPr>
          <p:cNvPr id="128" name="TextBox 127">
            <a:extLst>
              <a:ext uri="{FF2B5EF4-FFF2-40B4-BE49-F238E27FC236}">
                <a16:creationId xmlns:a16="http://schemas.microsoft.com/office/drawing/2014/main" id="{5BF64A9A-6D8A-7024-553A-195E074490DE}"/>
              </a:ext>
            </a:extLst>
          </p:cNvPr>
          <p:cNvSpPr txBox="1"/>
          <p:nvPr/>
        </p:nvSpPr>
        <p:spPr>
          <a:xfrm>
            <a:off x="177554" y="12064177"/>
            <a:ext cx="3162956" cy="184666"/>
          </a:xfrm>
          <a:prstGeom prst="rect">
            <a:avLst/>
          </a:prstGeom>
          <a:noFill/>
        </p:spPr>
        <p:txBody>
          <a:bodyPr wrap="square" lIns="0" tIns="0" rIns="0" bIns="0" rtlCol="0">
            <a:noAutofit/>
          </a:bodyPr>
          <a:lstStyle/>
          <a:p>
            <a:pPr>
              <a:spcAft>
                <a:spcPts val="600"/>
              </a:spcAft>
            </a:pPr>
            <a:r>
              <a:rPr lang="de-de" sz="600" dirty="0">
                <a:solidFill>
                  <a:schemeClr val="accent6"/>
                </a:solidFill>
              </a:rPr>
              <a:t>Quelle: Eine in Auftrag gegebene Studie, die von Forrester Consulting durchgeführt wurde, „The Total Economic Impact™ Of Microsoft Security“, Februar 2023. Die Ergebnisse beziehen sich auf eine zusammengesetzte Organisation.</a:t>
            </a:r>
          </a:p>
        </p:txBody>
      </p:sp>
      <p:sp>
        <p:nvSpPr>
          <p:cNvPr id="133" name="Rectangle 132">
            <a:extLst>
              <a:ext uri="{FF2B5EF4-FFF2-40B4-BE49-F238E27FC236}">
                <a16:creationId xmlns:a16="http://schemas.microsoft.com/office/drawing/2014/main" id="{C942D126-F432-6972-D27D-5F70EA4211DA}"/>
              </a:ext>
            </a:extLst>
          </p:cNvPr>
          <p:cNvSpPr>
            <a:spLocks/>
          </p:cNvSpPr>
          <p:nvPr/>
        </p:nvSpPr>
        <p:spPr bwMode="auto">
          <a:xfrm>
            <a:off x="0" y="12425459"/>
            <a:ext cx="4572000" cy="165566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34" name="TextBox 133">
            <a:extLst>
              <a:ext uri="{FF2B5EF4-FFF2-40B4-BE49-F238E27FC236}">
                <a16:creationId xmlns:a16="http://schemas.microsoft.com/office/drawing/2014/main" id="{6BBC0696-30E6-C8D8-C6C0-B884B4B41C04}"/>
              </a:ext>
            </a:extLst>
          </p:cNvPr>
          <p:cNvSpPr txBox="1"/>
          <p:nvPr/>
        </p:nvSpPr>
        <p:spPr>
          <a:xfrm>
            <a:off x="182880" y="12847323"/>
            <a:ext cx="4206240" cy="569387"/>
          </a:xfrm>
          <a:prstGeom prst="rect">
            <a:avLst/>
          </a:prstGeom>
          <a:noFill/>
        </p:spPr>
        <p:txBody>
          <a:bodyPr wrap="square" lIns="0" tIns="0" rIns="0" bIns="0" rtlCol="0" anchor="t">
            <a:noAutofit/>
          </a:bodyPr>
          <a:lstStyle/>
          <a:p>
            <a:pPr>
              <a:spcAft>
                <a:spcPts val="600"/>
              </a:spcAft>
            </a:pPr>
            <a:r>
              <a:rPr lang="de-de" sz="800" dirty="0">
                <a:solidFill>
                  <a:schemeClr val="bg1"/>
                </a:solidFill>
              </a:rPr>
              <a:t>Als Microsoft-Partner mit jahrelanger Erfahrung in der Bereitstellung von Sicherheitslösungen möchten wir, dass Sie den bestmöglichen Sicherheitsschutz erhalten, um Ihr Unternehmen zu schützen und die bevorstehende NIS2-Konformitätsfrist einzuhalten. Wir unterstützen Sie. </a:t>
            </a:r>
            <a:endParaRPr lang="en-US" dirty="0">
              <a:solidFill>
                <a:schemeClr val="bg1"/>
              </a:solidFill>
            </a:endParaRPr>
          </a:p>
          <a:p>
            <a:pPr>
              <a:spcAft>
                <a:spcPts val="600"/>
              </a:spcAft>
            </a:pPr>
            <a:r>
              <a:rPr lang="de-de" sz="800" dirty="0">
                <a:solidFill>
                  <a:schemeClr val="bg1"/>
                </a:solidFill>
              </a:rPr>
              <a:t>Sprechen wir darüber, wie wir Ihnen umsetzbare nächste Schritte bieten können.</a:t>
            </a:r>
            <a:endParaRPr lang="en-US" dirty="0">
              <a:solidFill>
                <a:schemeClr val="bg1"/>
              </a:solidFill>
            </a:endParaRPr>
          </a:p>
        </p:txBody>
      </p:sp>
      <p:sp>
        <p:nvSpPr>
          <p:cNvPr id="135" name="TextBox 134">
            <a:extLst>
              <a:ext uri="{FF2B5EF4-FFF2-40B4-BE49-F238E27FC236}">
                <a16:creationId xmlns:a16="http://schemas.microsoft.com/office/drawing/2014/main" id="{CC7A3F00-C286-5BFC-849F-9F67A793D67A}"/>
              </a:ext>
            </a:extLst>
          </p:cNvPr>
          <p:cNvSpPr txBox="1"/>
          <p:nvPr/>
        </p:nvSpPr>
        <p:spPr>
          <a:xfrm>
            <a:off x="182880" y="12601994"/>
            <a:ext cx="4206240" cy="153888"/>
          </a:xfrm>
          <a:prstGeom prst="rect">
            <a:avLst/>
          </a:prstGeom>
          <a:noFill/>
        </p:spPr>
        <p:txBody>
          <a:bodyPr wrap="square" lIns="0" tIns="0" rIns="0" bIns="0" rtlCol="0">
            <a:noAutofit/>
          </a:bodyPr>
          <a:lstStyle/>
          <a:p>
            <a:pPr>
              <a:spcAft>
                <a:spcPts val="600"/>
              </a:spcAft>
            </a:pPr>
            <a:r>
              <a:rPr lang="de-de" sz="1000" dirty="0">
                <a:solidFill>
                  <a:schemeClr val="bg1"/>
                </a:solidFill>
                <a:latin typeface="+mj-lt"/>
              </a:rPr>
              <a:t>Wir erleichtern Ihnen den Einstieg.</a:t>
            </a:r>
          </a:p>
        </p:txBody>
      </p:sp>
      <p:sp>
        <p:nvSpPr>
          <p:cNvPr id="136" name="Rectangle 135">
            <a:extLst>
              <a:ext uri="{FF2B5EF4-FFF2-40B4-BE49-F238E27FC236}">
                <a16:creationId xmlns:a16="http://schemas.microsoft.com/office/drawing/2014/main" id="{7AE5F124-4F30-B9CE-64D6-6E0CB0285E07}"/>
              </a:ext>
            </a:extLst>
          </p:cNvPr>
          <p:cNvSpPr/>
          <p:nvPr/>
        </p:nvSpPr>
        <p:spPr bwMode="auto">
          <a:xfrm>
            <a:off x="0" y="12601994"/>
            <a:ext cx="45720" cy="153888"/>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chemeClr val="bg1"/>
              </a:solidFill>
              <a:ea typeface="Segoe UI" pitchFamily="34" charset="0"/>
              <a:cs typeface="Segoe UI" pitchFamily="34" charset="0"/>
            </a:endParaRPr>
          </a:p>
        </p:txBody>
      </p:sp>
      <p:sp>
        <p:nvSpPr>
          <p:cNvPr id="137" name="TextBox 136">
            <a:extLst>
              <a:ext uri="{FF2B5EF4-FFF2-40B4-BE49-F238E27FC236}">
                <a16:creationId xmlns:a16="http://schemas.microsoft.com/office/drawing/2014/main" id="{FFFB648F-05CD-2846-7B3D-D6EC89671C5B}"/>
              </a:ext>
            </a:extLst>
          </p:cNvPr>
          <p:cNvSpPr txBox="1"/>
          <p:nvPr/>
        </p:nvSpPr>
        <p:spPr>
          <a:xfrm>
            <a:off x="182881" y="13539389"/>
            <a:ext cx="2115819" cy="338554"/>
          </a:xfrm>
          <a:prstGeom prst="rect">
            <a:avLst/>
          </a:prstGeom>
          <a:solidFill>
            <a:schemeClr val="tx2"/>
          </a:solidFill>
        </p:spPr>
        <p:txBody>
          <a:bodyPr wrap="none" lIns="137160" tIns="91440" rIns="137160" bIns="91440" rtlCol="0">
            <a:noAutofit/>
          </a:bodyPr>
          <a:lstStyle/>
          <a:p>
            <a:pPr>
              <a:spcAft>
                <a:spcPts val="600"/>
              </a:spcAft>
            </a:pPr>
            <a:r>
              <a:rPr lang="de-de" sz="1000" dirty="0">
                <a:solidFill>
                  <a:schemeClr val="bg1"/>
                </a:solidFill>
                <a:latin typeface="+mj-lt"/>
              </a:rPr>
              <a:t>Kontaktieren Sie uns </a:t>
            </a:r>
            <a:r>
              <a:rPr lang="de-de" sz="1000">
                <a:solidFill>
                  <a:schemeClr val="bg1"/>
                </a:solidFill>
                <a:latin typeface="+mj-lt"/>
              </a:rPr>
              <a:t>noch heute</a:t>
            </a:r>
            <a:endParaRPr lang="de-de" sz="1000" dirty="0">
              <a:solidFill>
                <a:schemeClr val="bg1"/>
              </a:solidFill>
              <a:latin typeface="+mj-lt"/>
            </a:endParaRPr>
          </a:p>
        </p:txBody>
      </p:sp>
      <p:sp>
        <p:nvSpPr>
          <p:cNvPr id="6" name="Rectangle 5">
            <a:extLst>
              <a:ext uri="{FF2B5EF4-FFF2-40B4-BE49-F238E27FC236}">
                <a16:creationId xmlns:a16="http://schemas.microsoft.com/office/drawing/2014/main" id="{9883126D-6CB2-4BCF-ECF2-E92AF7C66A14}"/>
              </a:ext>
            </a:extLst>
          </p:cNvPr>
          <p:cNvSpPr/>
          <p:nvPr/>
        </p:nvSpPr>
        <p:spPr>
          <a:xfrm>
            <a:off x="-4139987" y="0"/>
            <a:ext cx="3947357" cy="7034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a:endParaRPr lang="en-US"/>
          </a:p>
        </p:txBody>
      </p:sp>
      <p:sp>
        <p:nvSpPr>
          <p:cNvPr id="10" name="TextBox 2">
            <a:extLst>
              <a:ext uri="{FF2B5EF4-FFF2-40B4-BE49-F238E27FC236}">
                <a16:creationId xmlns:a16="http://schemas.microsoft.com/office/drawing/2014/main" id="{0804109D-5B2A-FA1E-A848-2BEB11C9C3B0}"/>
              </a:ext>
            </a:extLst>
          </p:cNvPr>
          <p:cNvSpPr txBox="1"/>
          <p:nvPr/>
        </p:nvSpPr>
        <p:spPr>
          <a:xfrm>
            <a:off x="-3877903" y="268568"/>
            <a:ext cx="3288948" cy="553998"/>
          </a:xfrm>
          <a:prstGeom prst="rect">
            <a:avLst/>
          </a:prstGeom>
          <a:noFill/>
        </p:spPr>
        <p:txBody>
          <a:bodyPr wrap="square" lIns="0" tIns="0" rIns="0" bIns="0" rtlCol="0" anchor="t">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spcBef>
                <a:spcPts val="1200"/>
              </a:spcBef>
            </a:pPr>
            <a:r>
              <a:rPr lang="de-de" sz="1100" dirty="0">
                <a:solidFill>
                  <a:srgbClr val="2F2F2F"/>
                </a:solidFill>
                <a:latin typeface="Arial"/>
                <a:cs typeface="Arial"/>
              </a:rPr>
              <a:t>Verwenden Sie diese PowerPoint-Datei als Vorlage, um eine benutzerdefinierte Ressource für Ihre Marke zu erstellen, indem Sie Ihr Logo, Ihre Schriftarten, Farben und Inhalte hinzufügen.</a:t>
            </a:r>
            <a:endParaRPr lang="en-US" sz="1100" dirty="0">
              <a:solidFill>
                <a:srgbClr val="2F2F2F"/>
              </a:solidFill>
              <a:latin typeface="Arial"/>
              <a:cs typeface="Arial"/>
            </a:endParaRPr>
          </a:p>
        </p:txBody>
      </p:sp>
      <p:sp>
        <p:nvSpPr>
          <p:cNvPr id="13" name="TextBox 3">
            <a:extLst>
              <a:ext uri="{FF2B5EF4-FFF2-40B4-BE49-F238E27FC236}">
                <a16:creationId xmlns:a16="http://schemas.microsoft.com/office/drawing/2014/main" id="{52217F30-1A8E-9EFE-2135-718CEBFC07A7}"/>
              </a:ext>
            </a:extLst>
          </p:cNvPr>
          <p:cNvSpPr txBox="1"/>
          <p:nvPr/>
        </p:nvSpPr>
        <p:spPr>
          <a:xfrm>
            <a:off x="-3877903" y="1010188"/>
            <a:ext cx="3190471" cy="369332"/>
          </a:xfrm>
          <a:prstGeom prst="rect">
            <a:avLst/>
          </a:prstGeom>
          <a:solidFill>
            <a:srgbClr val="FFFF00"/>
          </a:solidFill>
        </p:spPr>
        <p:txBody>
          <a:bodyPr wrap="square" rtlCol="0" anchor="ctr" anchorCtr="0">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r>
              <a:rPr lang="de-de" sz="800" spc="-20" dirty="0">
                <a:latin typeface="Arial" panose="020B0604020202020204" pitchFamily="34" charset="0"/>
                <a:cs typeface="Arial" panose="020B0604020202020204" pitchFamily="34" charset="0"/>
              </a:rPr>
              <a:t>Bereiche, in denen Text oder Abbildungen entsprechend Ihrer Marke geändert werden sollten, sind in der Vorlage gelb hervorgehoben.</a:t>
            </a:r>
          </a:p>
        </p:txBody>
      </p:sp>
      <p:sp>
        <p:nvSpPr>
          <p:cNvPr id="14" name="TextBox 4">
            <a:extLst>
              <a:ext uri="{FF2B5EF4-FFF2-40B4-BE49-F238E27FC236}">
                <a16:creationId xmlns:a16="http://schemas.microsoft.com/office/drawing/2014/main" id="{1D2AD9FB-D832-19BB-DB65-A97BAC9126F2}"/>
              </a:ext>
            </a:extLst>
          </p:cNvPr>
          <p:cNvSpPr txBox="1"/>
          <p:nvPr/>
        </p:nvSpPr>
        <p:spPr>
          <a:xfrm>
            <a:off x="-3658411" y="3668667"/>
            <a:ext cx="3185502" cy="784830"/>
          </a:xfrm>
          <a:prstGeom prst="rect">
            <a:avLst/>
          </a:prstGeom>
          <a:noFill/>
        </p:spPr>
        <p:txBody>
          <a:bodyPr wrap="square" rtlCol="0">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spcBef>
                <a:spcPts val="600"/>
              </a:spcBef>
            </a:pPr>
            <a:r>
              <a:rPr lang="de-de" sz="900" b="1" dirty="0">
                <a:solidFill>
                  <a:srgbClr val="2F2F2F"/>
                </a:solidFill>
                <a:latin typeface="Arial" panose="020B0604020202020204" pitchFamily="34" charset="0"/>
                <a:cs typeface="Arial" panose="020B0604020202020204" pitchFamily="34" charset="0"/>
              </a:rPr>
              <a:t>Ändern Sie den gelb hervorgehobenen Text nach Ihren Wünschen. </a:t>
            </a:r>
            <a:r>
              <a:rPr lang="de-de" sz="900" dirty="0">
                <a:solidFill>
                  <a:srgbClr val="2F2F2F"/>
                </a:solidFill>
                <a:latin typeface="Arial" panose="020B0604020202020204" pitchFamily="34" charset="0"/>
                <a:cs typeface="Arial" panose="020B0604020202020204" pitchFamily="34" charset="0"/>
              </a:rPr>
              <a:t>Passen Sie die Farbe der umgebenden Schrift an, </a:t>
            </a:r>
            <a:r>
              <a:rPr lang="de-de" sz="900" b="1" dirty="0">
                <a:solidFill>
                  <a:srgbClr val="2F2F2F"/>
                </a:solidFill>
                <a:latin typeface="Arial" panose="020B0604020202020204" pitchFamily="34" charset="0"/>
                <a:cs typeface="Arial" panose="020B0604020202020204" pitchFamily="34" charset="0"/>
              </a:rPr>
              <a:t>indem Sie die gelbe Hervorhebungsbehandlung entfernen. </a:t>
            </a:r>
            <a:r>
              <a:rPr lang="de-de" sz="900" dirty="0">
                <a:solidFill>
                  <a:srgbClr val="2F2F2F"/>
                </a:solidFill>
                <a:latin typeface="Arial" panose="020B0604020202020204" pitchFamily="34" charset="0"/>
                <a:cs typeface="Arial" panose="020B0604020202020204" pitchFamily="34" charset="0"/>
              </a:rPr>
              <a:t>Passen Sie die Größe und Anzeige der Schriftarten entsprechend der Vorlage an.</a:t>
            </a:r>
            <a:endParaRPr lang="en-US" sz="1000" b="1" dirty="0">
              <a:solidFill>
                <a:srgbClr val="2F2F2F"/>
              </a:solidFill>
              <a:latin typeface="Arial" panose="020B0604020202020204" pitchFamily="34" charset="0"/>
              <a:cs typeface="Arial" panose="020B0604020202020204" pitchFamily="34" charset="0"/>
            </a:endParaRPr>
          </a:p>
        </p:txBody>
      </p:sp>
      <p:sp>
        <p:nvSpPr>
          <p:cNvPr id="15" name="TextBox 5">
            <a:extLst>
              <a:ext uri="{FF2B5EF4-FFF2-40B4-BE49-F238E27FC236}">
                <a16:creationId xmlns:a16="http://schemas.microsoft.com/office/drawing/2014/main" id="{C36A6A8E-7AE7-4D61-5AEF-0FE82EEAE199}"/>
              </a:ext>
            </a:extLst>
          </p:cNvPr>
          <p:cNvSpPr txBox="1">
            <a:spLocks noChangeAspect="1"/>
          </p:cNvSpPr>
          <p:nvPr/>
        </p:nvSpPr>
        <p:spPr>
          <a:xfrm>
            <a:off x="-3877903" y="3668667"/>
            <a:ext cx="197566" cy="230832"/>
          </a:xfrm>
          <a:prstGeom prst="rect">
            <a:avLst/>
          </a:prstGeom>
          <a:solidFill>
            <a:srgbClr val="FFFF00"/>
          </a:solidFill>
        </p:spPr>
        <p:txBody>
          <a:bodyPr wrap="square" rtlCol="0" anchor="ctr">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a:r>
              <a:rPr lang="de-de" sz="900">
                <a:cs typeface="Segoe UI" panose="020B0502040204020203" pitchFamily="34" charset="0"/>
              </a:rPr>
              <a:t>2</a:t>
            </a:r>
          </a:p>
        </p:txBody>
      </p:sp>
      <p:sp>
        <p:nvSpPr>
          <p:cNvPr id="16" name="TextBox 6">
            <a:extLst>
              <a:ext uri="{FF2B5EF4-FFF2-40B4-BE49-F238E27FC236}">
                <a16:creationId xmlns:a16="http://schemas.microsoft.com/office/drawing/2014/main" id="{C9E5EB03-56B3-0BF1-BDEB-9E4380C8D735}"/>
              </a:ext>
            </a:extLst>
          </p:cNvPr>
          <p:cNvSpPr txBox="1"/>
          <p:nvPr/>
        </p:nvSpPr>
        <p:spPr>
          <a:xfrm>
            <a:off x="-3658412" y="4494400"/>
            <a:ext cx="3465781" cy="646331"/>
          </a:xfrm>
          <a:prstGeom prst="rect">
            <a:avLst/>
          </a:prstGeom>
          <a:noFill/>
        </p:spPr>
        <p:txBody>
          <a:bodyPr wrap="square" rtlCol="0">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spcBef>
                <a:spcPts val="600"/>
              </a:spcBef>
            </a:pPr>
            <a:r>
              <a:rPr lang="de-de" sz="900" b="1" dirty="0">
                <a:solidFill>
                  <a:srgbClr val="2F2F2F"/>
                </a:solidFill>
                <a:latin typeface="Arial" panose="020B0604020202020204" pitchFamily="34" charset="0"/>
                <a:cs typeface="Arial" panose="020B0604020202020204" pitchFamily="34" charset="0"/>
              </a:rPr>
              <a:t>Fügen Sie den Folien und dem Folien-Master Ihr eigenes Logo und Symbole hinzu. </a:t>
            </a:r>
            <a:r>
              <a:rPr lang="de-de" sz="900" b="1" dirty="0">
                <a:solidFill>
                  <a:srgbClr val="000000"/>
                </a:solidFill>
                <a:effectLst/>
                <a:latin typeface="Arial" panose="020B0604020202020204" pitchFamily="34" charset="0"/>
                <a:cs typeface="Arial" panose="020B0604020202020204" pitchFamily="34" charset="0"/>
              </a:rPr>
              <a:t>Die Bilder, die in dieser Vorlage verwendet werden, dürfen ausschließlich in dieser Vorlage genutzt und weder verändert noch an anderer Stelle verwendet werden.</a:t>
            </a:r>
            <a:endParaRPr lang="en-US" sz="1000" b="1" dirty="0">
              <a:solidFill>
                <a:srgbClr val="2F2F2F"/>
              </a:solidFill>
              <a:latin typeface="Arial" panose="020B0604020202020204" pitchFamily="34" charset="0"/>
              <a:cs typeface="Arial" panose="020B0604020202020204" pitchFamily="34" charset="0"/>
            </a:endParaRPr>
          </a:p>
        </p:txBody>
      </p:sp>
      <p:sp>
        <p:nvSpPr>
          <p:cNvPr id="17" name="TextBox 7">
            <a:extLst>
              <a:ext uri="{FF2B5EF4-FFF2-40B4-BE49-F238E27FC236}">
                <a16:creationId xmlns:a16="http://schemas.microsoft.com/office/drawing/2014/main" id="{6867062C-CF60-AFCF-0E42-9085C2BE7308}"/>
              </a:ext>
            </a:extLst>
          </p:cNvPr>
          <p:cNvSpPr txBox="1">
            <a:spLocks noChangeAspect="1"/>
          </p:cNvSpPr>
          <p:nvPr/>
        </p:nvSpPr>
        <p:spPr>
          <a:xfrm>
            <a:off x="-3877903" y="4493366"/>
            <a:ext cx="197566" cy="230832"/>
          </a:xfrm>
          <a:prstGeom prst="rect">
            <a:avLst/>
          </a:prstGeom>
          <a:solidFill>
            <a:srgbClr val="FFFF00"/>
          </a:solidFill>
        </p:spPr>
        <p:txBody>
          <a:bodyPr wrap="square" rtlCol="0" anchor="ctr">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a:r>
              <a:rPr lang="de-de" sz="900">
                <a:cs typeface="Segoe UI" panose="020B0502040204020203" pitchFamily="34" charset="0"/>
              </a:rPr>
              <a:t>3</a:t>
            </a:r>
          </a:p>
        </p:txBody>
      </p:sp>
      <p:sp>
        <p:nvSpPr>
          <p:cNvPr id="18" name="TextBox 8">
            <a:extLst>
              <a:ext uri="{FF2B5EF4-FFF2-40B4-BE49-F238E27FC236}">
                <a16:creationId xmlns:a16="http://schemas.microsoft.com/office/drawing/2014/main" id="{46D4777E-878A-B9F6-4807-C790FF047415}"/>
              </a:ext>
            </a:extLst>
          </p:cNvPr>
          <p:cNvSpPr txBox="1"/>
          <p:nvPr/>
        </p:nvSpPr>
        <p:spPr>
          <a:xfrm>
            <a:off x="-3658411" y="5442795"/>
            <a:ext cx="3465780" cy="646331"/>
          </a:xfrm>
          <a:prstGeom prst="rect">
            <a:avLst/>
          </a:prstGeom>
          <a:noFill/>
        </p:spPr>
        <p:txBody>
          <a:bodyPr wrap="square" rtlCol="0">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spcBef>
                <a:spcPts val="600"/>
              </a:spcBef>
            </a:pPr>
            <a:r>
              <a:rPr lang="de-de" sz="900" dirty="0">
                <a:solidFill>
                  <a:srgbClr val="2F2F2F"/>
                </a:solidFill>
                <a:latin typeface="Arial" panose="020B0604020202020204" pitchFamily="34" charset="0"/>
                <a:cs typeface="Arial" panose="020B0604020202020204" pitchFamily="34" charset="0"/>
              </a:rPr>
              <a:t>Speichern Sie Ihre endgültige Grafik. Benennen Sie Ihre Datei und wählen Sie den Zielort. Löschen Sie die Anweisungen außerhalb der Folie und alle verbleibenden Hervorhebungen. Wählen Sie dann im Pulldown-Menü </a:t>
            </a:r>
            <a:r>
              <a:rPr lang="de-de" sz="900" b="1" dirty="0">
                <a:solidFill>
                  <a:srgbClr val="2F2F2F"/>
                </a:solidFill>
                <a:latin typeface="Arial" panose="020B0604020202020204" pitchFamily="34" charset="0"/>
                <a:cs typeface="Arial" panose="020B0604020202020204" pitchFamily="34" charset="0"/>
              </a:rPr>
              <a:t>Datei</a:t>
            </a:r>
            <a:r>
              <a:rPr lang="de-de" sz="900" dirty="0">
                <a:solidFill>
                  <a:srgbClr val="2F2F2F"/>
                </a:solidFill>
                <a:latin typeface="Arial" panose="020B0604020202020204" pitchFamily="34" charset="0"/>
                <a:cs typeface="Arial" panose="020B0604020202020204" pitchFamily="34" charset="0"/>
              </a:rPr>
              <a:t> die Option „Exportieren“ aus, um sie als </a:t>
            </a:r>
            <a:r>
              <a:rPr lang="de-de" sz="900" b="1" dirty="0">
                <a:solidFill>
                  <a:srgbClr val="2F2F2F"/>
                </a:solidFill>
                <a:latin typeface="Arial" panose="020B0604020202020204" pitchFamily="34" charset="0"/>
                <a:cs typeface="Arial" panose="020B0604020202020204" pitchFamily="34" charset="0"/>
              </a:rPr>
              <a:t>PDF</a:t>
            </a:r>
            <a:r>
              <a:rPr lang="de-de" sz="900" dirty="0">
                <a:solidFill>
                  <a:srgbClr val="2F2F2F"/>
                </a:solidFill>
                <a:latin typeface="Arial" panose="020B0604020202020204" pitchFamily="34" charset="0"/>
                <a:cs typeface="Arial" panose="020B0604020202020204" pitchFamily="34" charset="0"/>
              </a:rPr>
              <a:t> zu speichern. </a:t>
            </a:r>
            <a:endParaRPr lang="en-US" sz="1000" dirty="0">
              <a:solidFill>
                <a:srgbClr val="2F2F2F"/>
              </a:solidFill>
              <a:latin typeface="Arial" panose="020B0604020202020204" pitchFamily="34" charset="0"/>
              <a:cs typeface="Arial" panose="020B0604020202020204" pitchFamily="34" charset="0"/>
            </a:endParaRPr>
          </a:p>
        </p:txBody>
      </p:sp>
      <p:sp>
        <p:nvSpPr>
          <p:cNvPr id="20" name="TextBox 9">
            <a:extLst>
              <a:ext uri="{FF2B5EF4-FFF2-40B4-BE49-F238E27FC236}">
                <a16:creationId xmlns:a16="http://schemas.microsoft.com/office/drawing/2014/main" id="{DC516D47-D297-7398-A326-53918A7349CB}"/>
              </a:ext>
            </a:extLst>
          </p:cNvPr>
          <p:cNvSpPr txBox="1">
            <a:spLocks noChangeAspect="1"/>
          </p:cNvSpPr>
          <p:nvPr/>
        </p:nvSpPr>
        <p:spPr>
          <a:xfrm>
            <a:off x="-3877903" y="5442795"/>
            <a:ext cx="197566" cy="230832"/>
          </a:xfrm>
          <a:prstGeom prst="rect">
            <a:avLst/>
          </a:prstGeom>
          <a:solidFill>
            <a:srgbClr val="FFFF00"/>
          </a:solidFill>
        </p:spPr>
        <p:txBody>
          <a:bodyPr wrap="square" rtlCol="0" anchor="ctr">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a:r>
              <a:rPr lang="de-de" sz="900">
                <a:cs typeface="Segoe UI" panose="020B0502040204020203" pitchFamily="34" charset="0"/>
              </a:rPr>
              <a:t>4</a:t>
            </a:r>
          </a:p>
        </p:txBody>
      </p:sp>
      <p:pic>
        <p:nvPicPr>
          <p:cNvPr id="21" name="Picture 20">
            <a:extLst>
              <a:ext uri="{FF2B5EF4-FFF2-40B4-BE49-F238E27FC236}">
                <a16:creationId xmlns:a16="http://schemas.microsoft.com/office/drawing/2014/main" id="{D7DC76D4-7EF0-CAAB-F6B6-58383070824F}"/>
              </a:ext>
            </a:extLst>
          </p:cNvPr>
          <p:cNvPicPr>
            <a:picLocks noChangeAspect="1"/>
          </p:cNvPicPr>
          <p:nvPr/>
        </p:nvPicPr>
        <p:blipFill>
          <a:blip r:embed="rId4"/>
          <a:srcRect/>
          <a:stretch/>
        </p:blipFill>
        <p:spPr>
          <a:xfrm>
            <a:off x="-3522116" y="6261605"/>
            <a:ext cx="1797446" cy="248402"/>
          </a:xfrm>
          <a:prstGeom prst="rect">
            <a:avLst/>
          </a:prstGeom>
          <a:ln>
            <a:solidFill>
              <a:schemeClr val="bg1">
                <a:lumMod val="65000"/>
              </a:schemeClr>
            </a:solidFill>
          </a:ln>
        </p:spPr>
      </p:pic>
      <p:sp>
        <p:nvSpPr>
          <p:cNvPr id="23" name="TextBox 11">
            <a:extLst>
              <a:ext uri="{FF2B5EF4-FFF2-40B4-BE49-F238E27FC236}">
                <a16:creationId xmlns:a16="http://schemas.microsoft.com/office/drawing/2014/main" id="{5E5F0282-FFA0-1701-1381-87A2654DA856}"/>
              </a:ext>
            </a:extLst>
          </p:cNvPr>
          <p:cNvSpPr txBox="1"/>
          <p:nvPr/>
        </p:nvSpPr>
        <p:spPr>
          <a:xfrm>
            <a:off x="-3658411" y="1584882"/>
            <a:ext cx="2313602" cy="369332"/>
          </a:xfrm>
          <a:prstGeom prst="rect">
            <a:avLst/>
          </a:prstGeom>
          <a:noFill/>
        </p:spPr>
        <p:txBody>
          <a:bodyPr wrap="square" rtlCol="0">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spcBef>
                <a:spcPts val="600"/>
              </a:spcBef>
            </a:pPr>
            <a:r>
              <a:rPr lang="de-de" sz="900" dirty="0">
                <a:solidFill>
                  <a:srgbClr val="2F2F2F"/>
                </a:solidFill>
                <a:latin typeface="Arial" panose="020B0604020202020204" pitchFamily="34" charset="0"/>
                <a:cs typeface="Arial" panose="020B0604020202020204" pitchFamily="34" charset="0"/>
              </a:rPr>
              <a:t>Passen Sie Ihre Markenschriftarten und -farben im Folienmaster an</a:t>
            </a:r>
          </a:p>
        </p:txBody>
      </p:sp>
      <p:sp>
        <p:nvSpPr>
          <p:cNvPr id="24" name="TextBox 12">
            <a:extLst>
              <a:ext uri="{FF2B5EF4-FFF2-40B4-BE49-F238E27FC236}">
                <a16:creationId xmlns:a16="http://schemas.microsoft.com/office/drawing/2014/main" id="{6F3711A3-7106-CE05-1C95-2278538B9054}"/>
              </a:ext>
            </a:extLst>
          </p:cNvPr>
          <p:cNvSpPr txBox="1">
            <a:spLocks noChangeAspect="1"/>
          </p:cNvSpPr>
          <p:nvPr/>
        </p:nvSpPr>
        <p:spPr>
          <a:xfrm>
            <a:off x="-3877903" y="1584882"/>
            <a:ext cx="197566" cy="230832"/>
          </a:xfrm>
          <a:prstGeom prst="rect">
            <a:avLst/>
          </a:prstGeom>
          <a:solidFill>
            <a:srgbClr val="FFFF00"/>
          </a:solidFill>
        </p:spPr>
        <p:txBody>
          <a:bodyPr wrap="square" rtlCol="0" anchor="ctr">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a:r>
              <a:rPr lang="de-de" sz="900">
                <a:cs typeface="Segoe UI" panose="020B0502040204020203" pitchFamily="34" charset="0"/>
              </a:rPr>
              <a:t>1</a:t>
            </a:r>
          </a:p>
        </p:txBody>
      </p:sp>
      <p:pic>
        <p:nvPicPr>
          <p:cNvPr id="25" name="Picture 24" descr="Grafische Benutzeroberfläche, Anwendung&#10;&#10;Bezeichnung automatisch generiert">
            <a:extLst>
              <a:ext uri="{FF2B5EF4-FFF2-40B4-BE49-F238E27FC236}">
                <a16:creationId xmlns:a16="http://schemas.microsoft.com/office/drawing/2014/main" id="{A13F0489-F8A8-D66A-9F44-ECAB343CA7B3}"/>
              </a:ext>
            </a:extLst>
          </p:cNvPr>
          <p:cNvPicPr>
            <a:picLocks noChangeAspect="1"/>
          </p:cNvPicPr>
          <p:nvPr/>
        </p:nvPicPr>
        <p:blipFill>
          <a:blip r:embed="rId5"/>
          <a:stretch>
            <a:fillRect/>
          </a:stretch>
        </p:blipFill>
        <p:spPr>
          <a:xfrm>
            <a:off x="-3645184" y="2676254"/>
            <a:ext cx="1580254" cy="887532"/>
          </a:xfrm>
          <a:prstGeom prst="rect">
            <a:avLst/>
          </a:prstGeom>
        </p:spPr>
      </p:pic>
      <p:pic>
        <p:nvPicPr>
          <p:cNvPr id="26" name="Picture 25" descr="Grafische Oberfläche, Anwendung, Word&#10;&#10;Automatisch generierte Bezeichnung">
            <a:extLst>
              <a:ext uri="{FF2B5EF4-FFF2-40B4-BE49-F238E27FC236}">
                <a16:creationId xmlns:a16="http://schemas.microsoft.com/office/drawing/2014/main" id="{009FA6E2-244A-CC6A-1B31-275FED189F98}"/>
              </a:ext>
            </a:extLst>
          </p:cNvPr>
          <p:cNvPicPr>
            <a:picLocks noChangeAspect="1"/>
          </p:cNvPicPr>
          <p:nvPr/>
        </p:nvPicPr>
        <p:blipFill>
          <a:blip r:embed="rId6"/>
          <a:stretch>
            <a:fillRect/>
          </a:stretch>
        </p:blipFill>
        <p:spPr>
          <a:xfrm>
            <a:off x="-3640217" y="2045263"/>
            <a:ext cx="3185502" cy="474015"/>
          </a:xfrm>
          <a:prstGeom prst="rect">
            <a:avLst/>
          </a:prstGeom>
        </p:spPr>
      </p:pic>
    </p:spTree>
    <p:extLst>
      <p:ext uri="{BB962C8B-B14F-4D97-AF65-F5344CB8AC3E}">
        <p14:creationId xmlns:p14="http://schemas.microsoft.com/office/powerpoint/2010/main" val="3179452355"/>
      </p:ext>
    </p:extLst>
  </p:cSld>
  <p:clrMapOvr>
    <a:masterClrMapping/>
  </p:clrMapOvr>
  <p:transition>
    <p:fade/>
  </p:transition>
</p:sld>
</file>

<file path=ppt/theme/theme1.xml><?xml version="1.0" encoding="utf-8"?>
<a:theme xmlns:a="http://schemas.openxmlformats.org/drawingml/2006/main" name="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potx" id="{480B23C3-38C8-4962-83A2-3297C539F5A5}" vid="{4711DFBC-8085-446F-AC17-C262437718B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7384ce8-a2ad-4061-818a-88bf72b6eefd">
      <Terms xmlns="http://schemas.microsoft.com/office/infopath/2007/PartnerControls"/>
    </lcf76f155ced4ddcb4097134ff3c332f>
    <TaxCatchAll xmlns="254ab26a-04f6-42f5-9555-e3c9fb1706a1" xsi:nil="true"/>
    <Thumbnail xmlns="a7384ce8-a2ad-4061-818a-88bf72b6eefd" xsi:nil="true"/>
    <_ip_UnifiedCompliancePolicyUIAction xmlns="http://schemas.microsoft.com/sharepoint/v3" xsi:nil="true"/>
    <Dateapproved xmlns="a7384ce8-a2ad-4061-818a-88bf72b6eefd" xsi:nil="true"/>
    <_ip_UnifiedCompliancePolicyProperties xmlns="http://schemas.microsoft.com/sharepoint/v3" xsi:nil="true"/>
    <Image xmlns="a7384ce8-a2ad-4061-818a-88bf72b6eef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F743FB91453AB4DB8662F2E12DC3E10" ma:contentTypeVersion="25" ma:contentTypeDescription="Create a new document." ma:contentTypeScope="" ma:versionID="03f02f54765e57a1cfce084709accae5">
  <xsd:schema xmlns:xsd="http://www.w3.org/2001/XMLSchema" xmlns:xs="http://www.w3.org/2001/XMLSchema" xmlns:p="http://schemas.microsoft.com/office/2006/metadata/properties" xmlns:ns1="http://schemas.microsoft.com/sharepoint/v3" xmlns:ns2="a7384ce8-a2ad-4061-818a-88bf72b6eefd" xmlns:ns3="254ab26a-04f6-42f5-9555-e3c9fb1706a1" targetNamespace="http://schemas.microsoft.com/office/2006/metadata/properties" ma:root="true" ma:fieldsID="e95a8859d36d79d4d45685893279faa4" ns1:_="" ns2:_="" ns3:_="">
    <xsd:import namespace="http://schemas.microsoft.com/sharepoint/v3"/>
    <xsd:import namespace="a7384ce8-a2ad-4061-818a-88bf72b6eefd"/>
    <xsd:import namespace="254ab26a-04f6-42f5-9555-e3c9fb1706a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1:_ip_UnifiedCompliancePolicyProperties" minOccurs="0"/>
                <xsd:element ref="ns1:_ip_UnifiedCompliancePolicyUIAction" minOccurs="0"/>
                <xsd:element ref="ns2:MediaServiceDocTag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Location" minOccurs="0"/>
                <xsd:element ref="ns2:Dateapproved" minOccurs="0"/>
                <xsd:element ref="ns2:Thumbnail" minOccurs="0"/>
                <xsd:element ref="ns2:MediaServiceObjectDetectorVersions" minOccurs="0"/>
                <xsd:element ref="ns2:MediaServiceSystemTags" minOccurs="0"/>
                <xsd:element ref="ns2:Imag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1" nillable="true" ma:displayName="Unified Compliance Policy Properties" ma:hidden="true" ma:internalName="_ip_UnifiedCompliancePolicyProperties">
      <xsd:simpleType>
        <xsd:restriction base="dms:Note"/>
      </xsd:simpleType>
    </xsd:element>
    <xsd:element name="_ip_UnifiedCompliancePolicyUIAction" ma:index="1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384ce8-a2ad-4061-818a-88bf72b6ee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ocTags" ma:index="13" nillable="true" ma:displayName="MediaServiceDocTags" ma:hidden="true" ma:internalName="MediaServiceDocTags" ma:readOnly="true">
      <xsd:simpleType>
        <xsd:restriction base="dms:Note"/>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dexed="true" ma:internalName="MediaServiceLocation" ma:readOnly="true">
      <xsd:simpleType>
        <xsd:restriction base="dms:Text"/>
      </xsd:simpleType>
    </xsd:element>
    <xsd:element name="Dateapproved" ma:index="25" nillable="true" ma:displayName="Notes" ma:description="Enter date approved here" ma:format="Dropdown" ma:internalName="Dateapproved">
      <xsd:simpleType>
        <xsd:restriction base="dms:Note">
          <xsd:maxLength value="255"/>
        </xsd:restriction>
      </xsd:simpleType>
    </xsd:element>
    <xsd:element name="Thumbnail" ma:index="26" nillable="true" ma:displayName="Thumbnail" ma:format="Thumbnail" ma:internalName="Thumbnail">
      <xsd:simpleType>
        <xsd:restriction base="dms:Unknown"/>
      </xsd:simple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ystemTags" ma:index="28" nillable="true" ma:displayName="MediaServiceSystemTags" ma:hidden="true" ma:internalName="MediaServiceSystemTags" ma:readOnly="true">
      <xsd:simpleType>
        <xsd:restriction base="dms:Note"/>
      </xsd:simpleType>
    </xsd:element>
    <xsd:element name="Image" ma:index="29" nillable="true" ma:displayName="Image" ma:format="Thumbnail" ma:internalName="Imag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54ab26a-04f6-42f5-9555-e3c9fb1706a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bda739f-6e84-4682-ab84-dba308ad8f6a}" ma:internalName="TaxCatchAll" ma:showField="CatchAllData" ma:web="254ab26a-04f6-42f5-9555-e3c9fb1706a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CEF4A6B-86FB-494B-A18E-8C9C62238553}">
  <ds:schemaRefs>
    <ds:schemaRef ds:uri="http://schemas.microsoft.com/office/2006/metadata/properties"/>
    <ds:schemaRef ds:uri="http://schemas.microsoft.com/office/infopath/2007/PartnerControls"/>
    <ds:schemaRef ds:uri="a7384ce8-a2ad-4061-818a-88bf72b6eefd"/>
    <ds:schemaRef ds:uri="254ab26a-04f6-42f5-9555-e3c9fb1706a1"/>
    <ds:schemaRef ds:uri="http://schemas.microsoft.com/sharepoint/v3"/>
    <ds:schemaRef ds:uri="b674efa8-14b0-4cef-8fda-ee618ac0138b"/>
    <ds:schemaRef ds:uri="d84c9e3b-463a-4f29-a1ff-ab4e0a6eee88"/>
  </ds:schemaRefs>
</ds:datastoreItem>
</file>

<file path=customXml/itemProps2.xml><?xml version="1.0" encoding="utf-8"?>
<ds:datastoreItem xmlns:ds="http://schemas.openxmlformats.org/officeDocument/2006/customXml" ds:itemID="{FB22FCD7-FF11-4A4B-8321-D9DE4F162FD7}"/>
</file>

<file path=customXml/itemProps3.xml><?xml version="1.0" encoding="utf-8"?>
<ds:datastoreItem xmlns:ds="http://schemas.openxmlformats.org/officeDocument/2006/customXml" ds:itemID="{73658B2A-80C5-4962-8D89-BA8D878DBE9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White Template</Template>
  <TotalTime>0</TotalTime>
  <Words>752</Words>
  <Application>Microsoft Office PowerPoint</Application>
  <PresentationFormat>Custom</PresentationFormat>
  <Paragraphs>77</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Segoe UI</vt:lpstr>
      <vt:lpstr>Segoe UI Semibold</vt:lpstr>
      <vt:lpstr>Wingdings</vt:lpstr>
      <vt:lpstr>White Template</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2024-01-04T17:50:10Z</dcterms:created>
  <dcterms:modified xsi:type="dcterms:W3CDTF">2024-02-20T10:35:42Z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0x010100FF743FB91453AB4DB8662F2E12DC3E10</vt:lpwstr>
  </property>
</Properties>
</file>