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4"/>
  </p:sldMasterIdLst>
  <p:notesMasterIdLst>
    <p:notesMasterId r:id="rId6"/>
  </p:notesMasterIdLst>
  <p:handoutMasterIdLst>
    <p:handoutMasterId r:id="rId7"/>
  </p:handoutMasterIdLst>
  <p:sldIdLst>
    <p:sldId id="256" r:id="rId5"/>
  </p:sldIdLst>
  <p:sldSz cx="4572000" cy="14812963"/>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382" userDrawn="1">
          <p15:clr>
            <a:srgbClr val="A4A3A4"/>
          </p15:clr>
        </p15:guide>
        <p15:guide id="3" pos="14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FFFFFF"/>
    <a:srgbClr val="666666"/>
    <a:srgbClr val="000000"/>
    <a:srgbClr val="8661C5"/>
    <a:srgbClr val="D59DFF"/>
    <a:srgbClr val="50E6FF"/>
    <a:srgbClr val="0069BA"/>
    <a:srgbClr val="9BF00B"/>
    <a:srgbClr val="0F7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B4A81-3788-43E2-813F-A2508D431264}" v="5" dt="2024-01-04T17:54:51.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284" autoAdjust="0"/>
    <p:restoredTop sz="96357" autoAdjust="0"/>
  </p:normalViewPr>
  <p:slideViewPr>
    <p:cSldViewPr snapToGrid="0">
      <p:cViewPr>
        <p:scale>
          <a:sx n="100" d="100"/>
          <a:sy n="100" d="100"/>
        </p:scale>
        <p:origin x="2656" y="-1524"/>
      </p:cViewPr>
      <p:guideLst>
        <p:guide orient="horz" pos="1382"/>
        <p:guide pos="1440"/>
      </p:guideLst>
    </p:cSldViewPr>
  </p:slideViewPr>
  <p:outlineViewPr>
    <p:cViewPr>
      <p:scale>
        <a:sx n="33" d="100"/>
        <a:sy n="33" d="100"/>
      </p:scale>
      <p:origin x="0" y="-41080"/>
    </p:cViewPr>
  </p:outlineViewPr>
  <p:notesTextViewPr>
    <p:cViewPr>
      <p:scale>
        <a:sx n="125" d="100"/>
        <a:sy n="125" d="100"/>
      </p:scale>
      <p:origin x="0" y="0"/>
    </p:cViewPr>
  </p:notesTextViewPr>
  <p:sorterViewPr>
    <p:cViewPr varScale="1">
      <p:scale>
        <a:sx n="1" d="1"/>
        <a:sy n="1" d="1"/>
      </p:scale>
      <p:origin x="0" y="-20925"/>
    </p:cViewPr>
  </p:sorterViewPr>
  <p:notesViewPr>
    <p:cSldViewPr snapToGrid="0" showGuides="1">
      <p:cViewPr varScale="1">
        <p:scale>
          <a:sx n="169" d="100"/>
          <a:sy n="169" d="100"/>
        </p:scale>
        <p:origin x="523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2/22/2024 9:05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2900363" y="685800"/>
            <a:ext cx="10572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2/22/2024 9:05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2/22/2024 9:05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15373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292" userDrawn="1">
          <p15:clr>
            <a:srgbClr val="A4A3A4"/>
          </p15:clr>
        </p15:guide>
        <p15:guide id="7" pos="361" userDrawn="1">
          <p15:clr>
            <a:srgbClr val="A4A3A4"/>
          </p15:clr>
        </p15:guide>
        <p15:guide id="8" pos="515" userDrawn="1">
          <p15:clr>
            <a:srgbClr val="A4A3A4"/>
          </p15:clr>
        </p15:guide>
        <p15:guide id="9" pos="584" userDrawn="1">
          <p15:clr>
            <a:srgbClr val="A4A3A4"/>
          </p15:clr>
        </p15:guide>
        <p15:guide id="10" pos="738" userDrawn="1">
          <p15:clr>
            <a:srgbClr val="A4A3A4"/>
          </p15:clr>
        </p15:guide>
        <p15:guide id="11" pos="806" userDrawn="1">
          <p15:clr>
            <a:srgbClr val="A4A3A4"/>
          </p15:clr>
        </p15:guide>
        <p15:guide id="12" pos="960" userDrawn="1">
          <p15:clr>
            <a:srgbClr val="A4A3A4"/>
          </p15:clr>
        </p15:guide>
        <p15:guide id="13" pos="1029" userDrawn="1">
          <p15:clr>
            <a:srgbClr val="A4A3A4"/>
          </p15:clr>
        </p15:guide>
        <p15:guide id="14" pos="1185" userDrawn="1">
          <p15:clr>
            <a:srgbClr val="A4A3A4"/>
          </p15:clr>
        </p15:guide>
        <p15:guide id="15" pos="1256" userDrawn="1">
          <p15:clr>
            <a:srgbClr val="A4A3A4"/>
          </p15:clr>
        </p15:guide>
        <p15:guide id="16" pos="1408" userDrawn="1">
          <p15:clr>
            <a:srgbClr val="A4A3A4"/>
          </p15:clr>
        </p15:guide>
        <p15:guide id="17" pos="1474" userDrawn="1">
          <p15:clr>
            <a:srgbClr val="A4A3A4"/>
          </p15:clr>
        </p15:guide>
        <p15:guide id="18" pos="1628" userDrawn="1">
          <p15:clr>
            <a:srgbClr val="A4A3A4"/>
          </p15:clr>
        </p15:guide>
        <p15:guide id="19" pos="1699" userDrawn="1">
          <p15:clr>
            <a:srgbClr val="A4A3A4"/>
          </p15:clr>
        </p15:guide>
        <p15:guide id="20" pos="1851" userDrawn="1">
          <p15:clr>
            <a:srgbClr val="A4A3A4"/>
          </p15:clr>
        </p15:guide>
        <p15:guide id="21" pos="1920" userDrawn="1">
          <p15:clr>
            <a:srgbClr val="A4A3A4"/>
          </p15:clr>
        </p15:guide>
        <p15:guide id="22" pos="2073" userDrawn="1">
          <p15:clr>
            <a:srgbClr val="A4A3A4"/>
          </p15:clr>
        </p15:guide>
        <p15:guide id="23" pos="2143" userDrawn="1">
          <p15:clr>
            <a:srgbClr val="A4A3A4"/>
          </p15:clr>
        </p15:guide>
        <p15:guide id="24" pos="2296" userDrawn="1">
          <p15:clr>
            <a:srgbClr val="A4A3A4"/>
          </p15:clr>
        </p15:guide>
        <p15:guide id="25" pos="2366" userDrawn="1">
          <p15:clr>
            <a:srgbClr val="A4A3A4"/>
          </p15:clr>
        </p15:guide>
        <p15:guide id="26" pos="2519" userDrawn="1">
          <p15:clr>
            <a:srgbClr val="A4A3A4"/>
          </p15:clr>
        </p15:guide>
        <p15:guide id="27" pos="2588" userDrawn="1">
          <p15:clr>
            <a:srgbClr val="A4A3A4"/>
          </p15:clr>
        </p15:guide>
        <p15:guide id="28" orient="horz" pos="1955" userDrawn="1">
          <p15:clr>
            <a:srgbClr val="5ACBF0"/>
          </p15:clr>
        </p15:guide>
        <p15:guide id="29" orient="horz" pos="2746" userDrawn="1">
          <p15:clr>
            <a:srgbClr val="5ACBF0"/>
          </p15:clr>
        </p15:guide>
        <p15:guide id="30" orient="horz" pos="622" userDrawn="1">
          <p15:clr>
            <a:srgbClr val="5ACBF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20599" y="987532"/>
            <a:ext cx="4131945" cy="207749"/>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219077" y="3100622"/>
            <a:ext cx="4131945" cy="60478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1"/>
            <a:ext cx="4572000" cy="14812963"/>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1"/>
            <a:ext cx="219456" cy="1264039"/>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54864" rIns="68580" bIns="54864" numCol="1" spcCol="0" rtlCol="0" fromWordArt="0" anchor="t" anchorCtr="0" forceAA="0" compatLnSpc="1">
            <a:prstTxWarp prst="textNoShape">
              <a:avLst/>
            </a:prstTxWarp>
            <a:noAutofit/>
          </a:bodyPr>
          <a:lstStyle/>
          <a:p>
            <a:pPr algn="ctr" defTabSz="349677" fontAlgn="base">
              <a:lnSpc>
                <a:spcPct val="90000"/>
              </a:lnSpc>
              <a:spcBef>
                <a:spcPct val="0"/>
              </a:spcBef>
              <a:spcAft>
                <a:spcPct val="0"/>
              </a:spcAft>
            </a:pP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1"/>
            <a:ext cx="109728" cy="632020"/>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54864" rIns="68580" bIns="54864" numCol="1" spcCol="0" rtlCol="0" fromWordArt="0" anchor="t" anchorCtr="0" forceAA="0" compatLnSpc="1">
            <a:prstTxWarp prst="textNoShape">
              <a:avLst/>
            </a:prstTxWarp>
            <a:noAutofit/>
          </a:bodyPr>
          <a:lstStyle/>
          <a:p>
            <a:pPr algn="ctr" defTabSz="349677" fontAlgn="base">
              <a:lnSpc>
                <a:spcPct val="90000"/>
              </a:lnSpc>
              <a:spcBef>
                <a:spcPct val="0"/>
              </a:spcBef>
              <a:spcAft>
                <a:spcPct val="0"/>
              </a:spcAft>
            </a:pP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671" r:id="rId1"/>
  </p:sldLayoutIdLst>
  <p:transition>
    <p:fade/>
  </p:transition>
  <p:hf sldNum="0" hdr="0" ftr="0" dt="0"/>
  <p:txStyles>
    <p:titleStyle>
      <a:lvl1pPr algn="l" defTabSz="349778" rtl="0" eaLnBrk="1" latinLnBrk="0" hangingPunct="1">
        <a:lnSpc>
          <a:spcPct val="100000"/>
        </a:lnSpc>
        <a:spcBef>
          <a:spcPct val="0"/>
        </a:spcBef>
        <a:buNone/>
        <a:defRPr lang="en-US" sz="1350" b="0" kern="1200" cap="none" spc="-19" baseline="0" dirty="0" smtClean="0">
          <a:ln w="3175">
            <a:noFill/>
          </a:ln>
          <a:solidFill>
            <a:schemeClr val="tx1"/>
          </a:solidFill>
          <a:effectLst/>
          <a:latin typeface="+mj-lt"/>
          <a:ea typeface="+mn-ea"/>
          <a:cs typeface="Segoe UI" pitchFamily="34" charset="0"/>
        </a:defRPr>
      </a:lvl1pPr>
    </p:titleStyle>
    <p:bodyStyle>
      <a:lvl1pPr marL="85725" marR="0" indent="-85725" algn="l" defTabSz="34977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solidFill>
            <a:schemeClr val="tx1"/>
          </a:solidFill>
          <a:latin typeface="+mn-lt"/>
          <a:ea typeface="+mn-ea"/>
          <a:cs typeface="Segoe UI" panose="020B0502040204020203" pitchFamily="34" charset="0"/>
        </a:defRPr>
      </a:lvl1pPr>
      <a:lvl2pPr marL="171450" marR="0" indent="-85725" algn="l" defTabSz="34977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50" kern="1200" spc="0" baseline="0">
          <a:solidFill>
            <a:schemeClr val="tx1"/>
          </a:solidFill>
          <a:latin typeface="+mn-lt"/>
          <a:ea typeface="+mn-ea"/>
          <a:cs typeface="+mn-cs"/>
        </a:defRPr>
      </a:lvl2pPr>
      <a:lvl3pPr marL="246459" marR="0" indent="-75009" algn="l" defTabSz="34977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600" kern="1200" spc="0" baseline="0">
          <a:solidFill>
            <a:schemeClr val="tx1"/>
          </a:solidFill>
          <a:latin typeface="+mn-lt"/>
          <a:ea typeface="+mn-ea"/>
          <a:cs typeface="+mn-cs"/>
        </a:defRPr>
      </a:lvl3pPr>
      <a:lvl4pPr marL="316111" marR="0" indent="-67866" algn="l" defTabSz="34977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25" kern="1200" spc="0" baseline="0">
          <a:solidFill>
            <a:schemeClr val="tx1"/>
          </a:solidFill>
          <a:latin typeface="+mn-lt"/>
          <a:ea typeface="+mn-ea"/>
          <a:cs typeface="+mn-cs"/>
        </a:defRPr>
      </a:lvl4pPr>
      <a:lvl5pPr marL="383977" marR="0" indent="-63103" algn="l" defTabSz="34977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25" kern="1200" spc="0" baseline="0">
          <a:solidFill>
            <a:schemeClr val="tx1"/>
          </a:solidFill>
          <a:latin typeface="+mn-lt"/>
          <a:ea typeface="+mn-ea"/>
          <a:cs typeface="+mn-cs"/>
        </a:defRPr>
      </a:lvl5pPr>
      <a:lvl6pPr marL="961890" indent="-87445" algn="l" defTabSz="349778" rtl="0" eaLnBrk="1" latinLnBrk="0" hangingPunct="1">
        <a:spcBef>
          <a:spcPct val="20000"/>
        </a:spcBef>
        <a:buFont typeface="Arial" pitchFamily="34" charset="0"/>
        <a:buChar char="•"/>
        <a:defRPr sz="750" kern="1200">
          <a:solidFill>
            <a:schemeClr val="tx1"/>
          </a:solidFill>
          <a:latin typeface="+mn-lt"/>
          <a:ea typeface="+mn-ea"/>
          <a:cs typeface="+mn-cs"/>
        </a:defRPr>
      </a:lvl6pPr>
      <a:lvl7pPr marL="1136780" indent="-87445" algn="l" defTabSz="349778" rtl="0" eaLnBrk="1" latinLnBrk="0" hangingPunct="1">
        <a:spcBef>
          <a:spcPct val="20000"/>
        </a:spcBef>
        <a:buFont typeface="Arial" pitchFamily="34" charset="0"/>
        <a:buChar char="•"/>
        <a:defRPr sz="750" kern="1200">
          <a:solidFill>
            <a:schemeClr val="tx1"/>
          </a:solidFill>
          <a:latin typeface="+mn-lt"/>
          <a:ea typeface="+mn-ea"/>
          <a:cs typeface="+mn-cs"/>
        </a:defRPr>
      </a:lvl7pPr>
      <a:lvl8pPr marL="1311669" indent="-87445" algn="l" defTabSz="349778" rtl="0" eaLnBrk="1" latinLnBrk="0" hangingPunct="1">
        <a:spcBef>
          <a:spcPct val="20000"/>
        </a:spcBef>
        <a:buFont typeface="Arial" pitchFamily="34" charset="0"/>
        <a:buChar char="•"/>
        <a:defRPr sz="750" kern="1200">
          <a:solidFill>
            <a:schemeClr val="tx1"/>
          </a:solidFill>
          <a:latin typeface="+mn-lt"/>
          <a:ea typeface="+mn-ea"/>
          <a:cs typeface="+mn-cs"/>
        </a:defRPr>
      </a:lvl8pPr>
      <a:lvl9pPr marL="1486558" indent="-87445" algn="l" defTabSz="349778" rtl="0" eaLnBrk="1" latinLnBrk="0" hangingPunct="1">
        <a:spcBef>
          <a:spcPct val="20000"/>
        </a:spcBef>
        <a:buFont typeface="Arial" pitchFamily="34" charset="0"/>
        <a:buChar char="•"/>
        <a:defRPr sz="750" kern="1200">
          <a:solidFill>
            <a:schemeClr val="tx1"/>
          </a:solidFill>
          <a:latin typeface="+mn-lt"/>
          <a:ea typeface="+mn-ea"/>
          <a:cs typeface="+mn-cs"/>
        </a:defRPr>
      </a:lvl9pPr>
    </p:bodyStyle>
    <p:otherStyle>
      <a:defPPr>
        <a:defRPr lang="en-US"/>
      </a:defPPr>
      <a:lvl1pPr marL="0" algn="l" defTabSz="349778" rtl="0" eaLnBrk="1" latinLnBrk="0" hangingPunct="1">
        <a:defRPr sz="675" kern="1200">
          <a:solidFill>
            <a:schemeClr val="tx1"/>
          </a:solidFill>
          <a:latin typeface="+mn-lt"/>
          <a:ea typeface="+mn-ea"/>
          <a:cs typeface="+mn-cs"/>
        </a:defRPr>
      </a:lvl1pPr>
      <a:lvl2pPr marL="174889" algn="l" defTabSz="349778" rtl="0" eaLnBrk="1" latinLnBrk="0" hangingPunct="1">
        <a:defRPr sz="675" kern="1200">
          <a:solidFill>
            <a:schemeClr val="tx1"/>
          </a:solidFill>
          <a:latin typeface="+mn-lt"/>
          <a:ea typeface="+mn-ea"/>
          <a:cs typeface="+mn-cs"/>
        </a:defRPr>
      </a:lvl2pPr>
      <a:lvl3pPr marL="349778" algn="l" defTabSz="349778" rtl="0" eaLnBrk="1" latinLnBrk="0" hangingPunct="1">
        <a:defRPr sz="675" kern="1200">
          <a:solidFill>
            <a:schemeClr val="tx1"/>
          </a:solidFill>
          <a:latin typeface="+mn-lt"/>
          <a:ea typeface="+mn-ea"/>
          <a:cs typeface="+mn-cs"/>
        </a:defRPr>
      </a:lvl3pPr>
      <a:lvl4pPr marL="524667" algn="l" defTabSz="349778" rtl="0" eaLnBrk="1" latinLnBrk="0" hangingPunct="1">
        <a:defRPr sz="675" kern="1200">
          <a:solidFill>
            <a:schemeClr val="tx1"/>
          </a:solidFill>
          <a:latin typeface="+mn-lt"/>
          <a:ea typeface="+mn-ea"/>
          <a:cs typeface="+mn-cs"/>
        </a:defRPr>
      </a:lvl4pPr>
      <a:lvl5pPr marL="699557" algn="l" defTabSz="349778" rtl="0" eaLnBrk="1" latinLnBrk="0" hangingPunct="1">
        <a:defRPr sz="675" kern="1200">
          <a:solidFill>
            <a:schemeClr val="tx1"/>
          </a:solidFill>
          <a:latin typeface="+mn-lt"/>
          <a:ea typeface="+mn-ea"/>
          <a:cs typeface="+mn-cs"/>
        </a:defRPr>
      </a:lvl5pPr>
      <a:lvl6pPr marL="874446" algn="l" defTabSz="349778" rtl="0" eaLnBrk="1" latinLnBrk="0" hangingPunct="1">
        <a:defRPr sz="675" kern="1200">
          <a:solidFill>
            <a:schemeClr val="tx1"/>
          </a:solidFill>
          <a:latin typeface="+mn-lt"/>
          <a:ea typeface="+mn-ea"/>
          <a:cs typeface="+mn-cs"/>
        </a:defRPr>
      </a:lvl6pPr>
      <a:lvl7pPr marL="1049335" algn="l" defTabSz="349778" rtl="0" eaLnBrk="1" latinLnBrk="0" hangingPunct="1">
        <a:defRPr sz="675" kern="1200">
          <a:solidFill>
            <a:schemeClr val="tx1"/>
          </a:solidFill>
          <a:latin typeface="+mn-lt"/>
          <a:ea typeface="+mn-ea"/>
          <a:cs typeface="+mn-cs"/>
        </a:defRPr>
      </a:lvl7pPr>
      <a:lvl8pPr marL="1224224" algn="l" defTabSz="349778" rtl="0" eaLnBrk="1" latinLnBrk="0" hangingPunct="1">
        <a:defRPr sz="675" kern="1200">
          <a:solidFill>
            <a:schemeClr val="tx1"/>
          </a:solidFill>
          <a:latin typeface="+mn-lt"/>
          <a:ea typeface="+mn-ea"/>
          <a:cs typeface="+mn-cs"/>
        </a:defRPr>
      </a:lvl8pPr>
      <a:lvl9pPr marL="1399113" algn="l" defTabSz="349778" rtl="0" eaLnBrk="1" latinLnBrk="0" hangingPunct="1">
        <a:defRPr sz="675"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138" userDrawn="1">
          <p15:clr>
            <a:srgbClr val="C35EA4"/>
          </p15:clr>
        </p15:guide>
        <p15:guide id="17" pos="2742" userDrawn="1">
          <p15:clr>
            <a:srgbClr val="C35EA4"/>
          </p15:clr>
        </p15:guide>
        <p15:guide id="25" orient="horz" pos="797" userDrawn="1">
          <p15:clr>
            <a:srgbClr val="C35EA4"/>
          </p15:clr>
        </p15:guide>
        <p15:guide id="26" orient="horz" pos="8529" userDrawn="1">
          <p15:clr>
            <a:srgbClr val="C35EA4"/>
          </p15:clr>
        </p15:guide>
        <p15:guide id="27" orient="horz" pos="398" userDrawn="1">
          <p15:clr>
            <a:srgbClr val="A4A3A4"/>
          </p15:clr>
        </p15:guide>
        <p15:guide id="28" pos="69" userDrawn="1">
          <p15:clr>
            <a:srgbClr val="A4A3A4"/>
          </p15:clr>
        </p15:guide>
        <p15:guide id="29" orient="horz" pos="8931" userDrawn="1">
          <p15:clr>
            <a:srgbClr val="A4A3A4"/>
          </p15:clr>
        </p15:guide>
        <p15:guide id="30" pos="2811"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jpe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71CC3E-679C-EFC3-7000-37F4A196A404}"/>
              </a:ext>
            </a:extLst>
          </p:cNvPr>
          <p:cNvSpPr/>
          <p:nvPr/>
        </p:nvSpPr>
        <p:spPr bwMode="auto">
          <a:xfrm>
            <a:off x="0" y="0"/>
            <a:ext cx="2286000" cy="1828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extBox 2">
            <a:extLst>
              <a:ext uri="{FF2B5EF4-FFF2-40B4-BE49-F238E27FC236}">
                <a16:creationId xmlns:a16="http://schemas.microsoft.com/office/drawing/2014/main" id="{C7C4349F-13B9-BB8C-93B4-26241E8F132E}"/>
              </a:ext>
            </a:extLst>
          </p:cNvPr>
          <p:cNvSpPr txBox="1"/>
          <p:nvPr/>
        </p:nvSpPr>
        <p:spPr>
          <a:xfrm>
            <a:off x="182880" y="182880"/>
            <a:ext cx="822960" cy="182880"/>
          </a:xfrm>
          <a:prstGeom prst="rect">
            <a:avLst/>
          </a:prstGeom>
          <a:solidFill>
            <a:srgbClr val="FFFF00"/>
          </a:solidFill>
        </p:spPr>
        <p:txBody>
          <a:bodyPr wrap="square" lIns="0" tIns="0" rIns="0" bIns="0" rtlCol="0" anchor="ctr" anchorCtr="0">
            <a:noAutofit/>
          </a:bodyPr>
          <a:lstStyle/>
          <a:p>
            <a:pPr algn="ctr"/>
            <a:r>
              <a:rPr lang="de-de" sz="500">
                <a:latin typeface="+mj-lt"/>
              </a:rPr>
              <a:t>PLATZHALTER-LOGO</a:t>
            </a:r>
          </a:p>
        </p:txBody>
      </p:sp>
      <p:pic>
        <p:nvPicPr>
          <p:cNvPr id="4" name="Picture 3" descr="Ein weißer Text auf schwarzem Hintergrund&#10;&#10;Automatisch generierte Bezeichnung">
            <a:extLst>
              <a:ext uri="{FF2B5EF4-FFF2-40B4-BE49-F238E27FC236}">
                <a16:creationId xmlns:a16="http://schemas.microsoft.com/office/drawing/2014/main" id="{B99AF6A0-A6DA-E8FA-B4CE-326AE81D209E}"/>
              </a:ext>
            </a:extLst>
          </p:cNvPr>
          <p:cNvPicPr>
            <a:picLocks noChangeAspect="1"/>
          </p:cNvPicPr>
          <p:nvPr/>
        </p:nvPicPr>
        <p:blipFill>
          <a:blip r:embed="rId3"/>
          <a:stretch>
            <a:fillRect/>
          </a:stretch>
        </p:blipFill>
        <p:spPr>
          <a:xfrm>
            <a:off x="1589533" y="219456"/>
            <a:ext cx="513588" cy="109728"/>
          </a:xfrm>
          <a:prstGeom prst="rect">
            <a:avLst/>
          </a:prstGeom>
        </p:spPr>
      </p:pic>
      <p:sp>
        <p:nvSpPr>
          <p:cNvPr id="5" name="Rectangle 4">
            <a:extLst>
              <a:ext uri="{FF2B5EF4-FFF2-40B4-BE49-F238E27FC236}">
                <a16:creationId xmlns:a16="http://schemas.microsoft.com/office/drawing/2014/main" id="{649D96CA-63FC-ABDA-2C35-A4FBD95ABBCB}"/>
              </a:ext>
            </a:extLst>
          </p:cNvPr>
          <p:cNvSpPr>
            <a:spLocks/>
          </p:cNvSpPr>
          <p:nvPr/>
        </p:nvSpPr>
        <p:spPr bwMode="auto">
          <a:xfrm>
            <a:off x="0" y="1828800"/>
            <a:ext cx="4572000" cy="110642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7" name="Picture 6">
            <a:extLst>
              <a:ext uri="{FF2B5EF4-FFF2-40B4-BE49-F238E27FC236}">
                <a16:creationId xmlns:a16="http://schemas.microsoft.com/office/drawing/2014/main" id="{1896C2DC-D258-6F60-B698-D02777C838FE}"/>
              </a:ext>
            </a:extLst>
          </p:cNvPr>
          <p:cNvPicPr>
            <a:picLocks noChangeAspect="1"/>
          </p:cNvPicPr>
          <p:nvPr/>
        </p:nvPicPr>
        <p:blipFill rotWithShape="1">
          <a:blip r:embed="rId4"/>
          <a:srcRect l="15201" r="12650" b="13390"/>
          <a:stretch/>
        </p:blipFill>
        <p:spPr>
          <a:xfrm>
            <a:off x="2285999" y="2"/>
            <a:ext cx="2286000" cy="1828799"/>
          </a:xfrm>
          <a:prstGeom prst="rect">
            <a:avLst/>
          </a:prstGeom>
        </p:spPr>
      </p:pic>
      <p:sp>
        <p:nvSpPr>
          <p:cNvPr id="8" name="TextBox 7">
            <a:extLst>
              <a:ext uri="{FF2B5EF4-FFF2-40B4-BE49-F238E27FC236}">
                <a16:creationId xmlns:a16="http://schemas.microsoft.com/office/drawing/2014/main" id="{7A087FB2-AA24-56CE-BFF1-66263C34C499}"/>
              </a:ext>
            </a:extLst>
          </p:cNvPr>
          <p:cNvSpPr txBox="1"/>
          <p:nvPr/>
        </p:nvSpPr>
        <p:spPr>
          <a:xfrm>
            <a:off x="182881" y="908828"/>
            <a:ext cx="1920241" cy="738664"/>
          </a:xfrm>
          <a:prstGeom prst="rect">
            <a:avLst/>
          </a:prstGeom>
          <a:noFill/>
        </p:spPr>
        <p:txBody>
          <a:bodyPr wrap="square" lIns="0" tIns="0" rIns="0" bIns="0" rtlCol="0" anchor="t">
            <a:noAutofit/>
          </a:bodyPr>
          <a:lstStyle/>
          <a:p>
            <a:r>
              <a:rPr lang="de-de" sz="1600">
                <a:solidFill>
                  <a:schemeClr val="bg1"/>
                </a:solidFill>
                <a:latin typeface="+mj-lt"/>
              </a:rPr>
              <a:t>Starke Datensicher-heitsstrategie </a:t>
            </a:r>
            <a:r>
              <a:rPr lang="de-de" sz="1600" dirty="0">
                <a:solidFill>
                  <a:schemeClr val="bg1"/>
                </a:solidFill>
                <a:latin typeface="+mj-lt"/>
              </a:rPr>
              <a:t>bereit für NIS2</a:t>
            </a:r>
            <a:endParaRPr lang="en-US" sz="1600">
              <a:solidFill>
                <a:schemeClr val="bg1"/>
              </a:solidFill>
              <a:latin typeface="+mj-lt"/>
              <a:cs typeface="Segoe UI Semibold"/>
            </a:endParaRPr>
          </a:p>
        </p:txBody>
      </p:sp>
      <p:sp>
        <p:nvSpPr>
          <p:cNvPr id="9" name="TextBox 8">
            <a:extLst>
              <a:ext uri="{FF2B5EF4-FFF2-40B4-BE49-F238E27FC236}">
                <a16:creationId xmlns:a16="http://schemas.microsoft.com/office/drawing/2014/main" id="{86D81D3E-430C-E1BD-C4AD-94EAA98D60DE}"/>
              </a:ext>
            </a:extLst>
          </p:cNvPr>
          <p:cNvSpPr txBox="1"/>
          <p:nvPr/>
        </p:nvSpPr>
        <p:spPr>
          <a:xfrm>
            <a:off x="182880" y="2010288"/>
            <a:ext cx="4206240" cy="738664"/>
          </a:xfrm>
          <a:prstGeom prst="rect">
            <a:avLst/>
          </a:prstGeom>
          <a:noFill/>
        </p:spPr>
        <p:txBody>
          <a:bodyPr wrap="square" lIns="0" tIns="0" rIns="0" bIns="0" rtlCol="0" anchor="t">
            <a:noAutofit/>
          </a:bodyPr>
          <a:lstStyle/>
          <a:p>
            <a:pPr>
              <a:spcAft>
                <a:spcPts val="600"/>
              </a:spcAft>
            </a:pPr>
            <a:r>
              <a:rPr lang="de-de" sz="800" dirty="0"/>
              <a:t>Wenn es Ihnen wie den meisten Unternehmen geht, fragen Sie sich, ob Ihre Datensicherheitsstrategie der neuen Richtlinie der Europäischen Union zur Gewährleistung einer hohen Netzwerk- und Informationssicherheit (NIS2) entspricht. Angesichts von Remotearbeit auf mehr Geräten als je zuvor und Geschäftstätigkeit in einer zunehmend vernetzten Welt fragen Sie sich wahrscheinlich auch, wie Sie die Frist im Oktober 2024 einhalten können, die die Erwartungen an die Unternehmen in Bezug auf die Datensicherheit erhöhen wird. Die gute Nachricht ist, dass wir Sie auf diesem Weg unterstützen können.</a:t>
            </a:r>
          </a:p>
        </p:txBody>
      </p:sp>
      <p:sp>
        <p:nvSpPr>
          <p:cNvPr id="11" name="TextBox 10">
            <a:extLst>
              <a:ext uri="{FF2B5EF4-FFF2-40B4-BE49-F238E27FC236}">
                <a16:creationId xmlns:a16="http://schemas.microsoft.com/office/drawing/2014/main" id="{D7EF0C18-B835-ED5C-C9C6-6BCF941611F7}"/>
              </a:ext>
            </a:extLst>
          </p:cNvPr>
          <p:cNvSpPr txBox="1"/>
          <p:nvPr/>
        </p:nvSpPr>
        <p:spPr>
          <a:xfrm>
            <a:off x="182880" y="3351479"/>
            <a:ext cx="4206240" cy="369332"/>
          </a:xfrm>
          <a:prstGeom prst="rect">
            <a:avLst/>
          </a:prstGeom>
          <a:noFill/>
        </p:spPr>
        <p:txBody>
          <a:bodyPr wrap="square" lIns="0" tIns="0" rIns="0" bIns="0" rtlCol="0">
            <a:noAutofit/>
          </a:bodyPr>
          <a:lstStyle/>
          <a:p>
            <a:pPr>
              <a:spcAft>
                <a:spcPts val="600"/>
              </a:spcAft>
            </a:pPr>
            <a:r>
              <a:rPr lang="de-de" sz="800" dirty="0"/>
              <a:t>Es ist schon schlimm genug, wenn Ihr Unternehmen von Datenschutzverstößen betroffen </a:t>
            </a:r>
            <a:br>
              <a:rPr lang="de-de" sz="800" dirty="0"/>
            </a:br>
            <a:r>
              <a:rPr lang="de-de" sz="800" dirty="0"/>
              <a:t>ist. Noch schlimmer wird es, wenn die Nichteinhaltung von Vorschriften hinzukommt. Eine angemessene Datensicherheitsstrategie ist ein entscheidender Schritt für Organisationen, </a:t>
            </a:r>
            <a:br>
              <a:rPr lang="de-de" sz="800" dirty="0"/>
            </a:br>
            <a:r>
              <a:rPr lang="de-de" sz="800" dirty="0"/>
              <a:t>die KI sicher einsetzen und eine übermäßige Weitergabe von Daten verhindern müssen.</a:t>
            </a:r>
          </a:p>
        </p:txBody>
      </p:sp>
      <p:sp>
        <p:nvSpPr>
          <p:cNvPr id="12" name="TextBox 11">
            <a:extLst>
              <a:ext uri="{FF2B5EF4-FFF2-40B4-BE49-F238E27FC236}">
                <a16:creationId xmlns:a16="http://schemas.microsoft.com/office/drawing/2014/main" id="{57F365C2-7E86-07FC-9CB8-0A60231A5AC5}"/>
              </a:ext>
            </a:extLst>
          </p:cNvPr>
          <p:cNvSpPr txBox="1"/>
          <p:nvPr/>
        </p:nvSpPr>
        <p:spPr>
          <a:xfrm>
            <a:off x="182880" y="3017710"/>
            <a:ext cx="4206240" cy="153888"/>
          </a:xfrm>
          <a:prstGeom prst="rect">
            <a:avLst/>
          </a:prstGeom>
          <a:noFill/>
        </p:spPr>
        <p:txBody>
          <a:bodyPr wrap="square" lIns="0" tIns="0" rIns="0" bIns="0" rtlCol="0">
            <a:noAutofit/>
          </a:bodyPr>
          <a:lstStyle/>
          <a:p>
            <a:pPr>
              <a:spcAft>
                <a:spcPts val="600"/>
              </a:spcAft>
            </a:pPr>
            <a:r>
              <a:rPr lang="de-de" sz="1000" dirty="0">
                <a:latin typeface="+mj-lt"/>
              </a:rPr>
              <a:t>Datensicherheit ist eine gewaltige und sich ständig weiterentwickelnde Herausforderung</a:t>
            </a:r>
          </a:p>
        </p:txBody>
      </p:sp>
      <p:sp>
        <p:nvSpPr>
          <p:cNvPr id="64" name="Rectangle 63">
            <a:extLst>
              <a:ext uri="{FF2B5EF4-FFF2-40B4-BE49-F238E27FC236}">
                <a16:creationId xmlns:a16="http://schemas.microsoft.com/office/drawing/2014/main" id="{5D0526BD-299A-4A1C-2214-50E3D80D91EF}"/>
              </a:ext>
            </a:extLst>
          </p:cNvPr>
          <p:cNvSpPr>
            <a:spLocks noChangeAspect="1"/>
          </p:cNvSpPr>
          <p:nvPr/>
        </p:nvSpPr>
        <p:spPr bwMode="auto">
          <a:xfrm>
            <a:off x="0" y="4926144"/>
            <a:ext cx="4572000" cy="218371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5" name="Rectangle 64">
            <a:extLst>
              <a:ext uri="{FF2B5EF4-FFF2-40B4-BE49-F238E27FC236}">
                <a16:creationId xmlns:a16="http://schemas.microsoft.com/office/drawing/2014/main" id="{8828BD2A-C862-9CB1-7E3B-7D6C429ABD52}"/>
              </a:ext>
            </a:extLst>
          </p:cNvPr>
          <p:cNvSpPr/>
          <p:nvPr/>
        </p:nvSpPr>
        <p:spPr bwMode="auto">
          <a:xfrm>
            <a:off x="0" y="3106150"/>
            <a:ext cx="45720" cy="1538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6" name="TextBox 65">
            <a:extLst>
              <a:ext uri="{FF2B5EF4-FFF2-40B4-BE49-F238E27FC236}">
                <a16:creationId xmlns:a16="http://schemas.microsoft.com/office/drawing/2014/main" id="{0D71169E-288B-6F3F-BB43-4C8200EDE476}"/>
              </a:ext>
            </a:extLst>
          </p:cNvPr>
          <p:cNvSpPr txBox="1"/>
          <p:nvPr/>
        </p:nvSpPr>
        <p:spPr>
          <a:xfrm>
            <a:off x="182880" y="5319433"/>
            <a:ext cx="4206240" cy="246221"/>
          </a:xfrm>
          <a:prstGeom prst="rect">
            <a:avLst/>
          </a:prstGeom>
          <a:noFill/>
        </p:spPr>
        <p:txBody>
          <a:bodyPr wrap="square" lIns="0" tIns="0" rIns="0" bIns="0" rtlCol="0">
            <a:noAutofit/>
          </a:bodyPr>
          <a:lstStyle/>
          <a:p>
            <a:pPr>
              <a:spcAft>
                <a:spcPts val="600"/>
              </a:spcAft>
            </a:pPr>
            <a:r>
              <a:rPr lang="de-de" sz="800" dirty="0"/>
              <a:t>Die heutige Datensicherheit erfordert Schutzschichten, um Ihre Daten zu schützen, wo auch immer sie gespeichert sind – und diese Sicherheitsschichten sind bereits mit den Maßnahmen abgestimmt, die NIS2 erfordern wird.</a:t>
            </a:r>
          </a:p>
        </p:txBody>
      </p:sp>
      <p:sp>
        <p:nvSpPr>
          <p:cNvPr id="67" name="TextBox 66">
            <a:extLst>
              <a:ext uri="{FF2B5EF4-FFF2-40B4-BE49-F238E27FC236}">
                <a16:creationId xmlns:a16="http://schemas.microsoft.com/office/drawing/2014/main" id="{78889A12-AC62-B880-530B-BFD7A29B6FB4}"/>
              </a:ext>
            </a:extLst>
          </p:cNvPr>
          <p:cNvSpPr txBox="1"/>
          <p:nvPr/>
        </p:nvSpPr>
        <p:spPr>
          <a:xfrm>
            <a:off x="182880" y="5074104"/>
            <a:ext cx="4206240" cy="153888"/>
          </a:xfrm>
          <a:prstGeom prst="rect">
            <a:avLst/>
          </a:prstGeom>
          <a:noFill/>
        </p:spPr>
        <p:txBody>
          <a:bodyPr wrap="square" lIns="0" tIns="0" rIns="0" bIns="0" rtlCol="0">
            <a:noAutofit/>
          </a:bodyPr>
          <a:lstStyle/>
          <a:p>
            <a:pPr>
              <a:spcAft>
                <a:spcPts val="600"/>
              </a:spcAft>
            </a:pPr>
            <a:r>
              <a:rPr lang="de-de" sz="1000" dirty="0">
                <a:latin typeface="+mj-lt"/>
              </a:rPr>
              <a:t>Herkömmliche Datensicherheitsrichtlinien sind nicht mehr wirksam</a:t>
            </a:r>
          </a:p>
        </p:txBody>
      </p:sp>
      <p:sp>
        <p:nvSpPr>
          <p:cNvPr id="68" name="Rectangle 67">
            <a:extLst>
              <a:ext uri="{FF2B5EF4-FFF2-40B4-BE49-F238E27FC236}">
                <a16:creationId xmlns:a16="http://schemas.microsoft.com/office/drawing/2014/main" id="{675D63AE-2873-FE5E-00CA-3DE3D3778F17}"/>
              </a:ext>
            </a:extLst>
          </p:cNvPr>
          <p:cNvSpPr/>
          <p:nvPr/>
        </p:nvSpPr>
        <p:spPr bwMode="auto">
          <a:xfrm>
            <a:off x="0" y="5074104"/>
            <a:ext cx="45720" cy="1538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99" name="TextBox 98">
            <a:extLst>
              <a:ext uri="{FF2B5EF4-FFF2-40B4-BE49-F238E27FC236}">
                <a16:creationId xmlns:a16="http://schemas.microsoft.com/office/drawing/2014/main" id="{119E4671-37AC-B14E-033A-3F3EF62C0FE7}"/>
              </a:ext>
            </a:extLst>
          </p:cNvPr>
          <p:cNvSpPr txBox="1"/>
          <p:nvPr/>
        </p:nvSpPr>
        <p:spPr>
          <a:xfrm>
            <a:off x="182880" y="7288863"/>
            <a:ext cx="4206240" cy="153888"/>
          </a:xfrm>
          <a:prstGeom prst="rect">
            <a:avLst/>
          </a:prstGeom>
          <a:noFill/>
        </p:spPr>
        <p:txBody>
          <a:bodyPr wrap="square" lIns="0" tIns="0" rIns="0" bIns="0" rtlCol="0">
            <a:noAutofit/>
          </a:bodyPr>
          <a:lstStyle/>
          <a:p>
            <a:pPr>
              <a:spcAft>
                <a:spcPts val="600"/>
              </a:spcAft>
            </a:pPr>
            <a:r>
              <a:rPr lang="de-de" sz="1000" dirty="0">
                <a:latin typeface="+mj-lt"/>
              </a:rPr>
              <a:t>Fördern der NIS2-Konformität mit einem End-to-End-Sicherheitsansatz</a:t>
            </a:r>
          </a:p>
        </p:txBody>
      </p:sp>
      <p:sp>
        <p:nvSpPr>
          <p:cNvPr id="100" name="Rectangle 99">
            <a:extLst>
              <a:ext uri="{FF2B5EF4-FFF2-40B4-BE49-F238E27FC236}">
                <a16:creationId xmlns:a16="http://schemas.microsoft.com/office/drawing/2014/main" id="{6AEF4EBD-4D33-F018-D3CE-FF6A46FE372E}"/>
              </a:ext>
            </a:extLst>
          </p:cNvPr>
          <p:cNvSpPr/>
          <p:nvPr/>
        </p:nvSpPr>
        <p:spPr bwMode="auto">
          <a:xfrm>
            <a:off x="0" y="7288863"/>
            <a:ext cx="45720" cy="1538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33" name="Rectangle 132">
            <a:extLst>
              <a:ext uri="{FF2B5EF4-FFF2-40B4-BE49-F238E27FC236}">
                <a16:creationId xmlns:a16="http://schemas.microsoft.com/office/drawing/2014/main" id="{C942D126-F432-6972-D27D-5F70EA4211DA}"/>
              </a:ext>
            </a:extLst>
          </p:cNvPr>
          <p:cNvSpPr>
            <a:spLocks/>
          </p:cNvSpPr>
          <p:nvPr/>
        </p:nvSpPr>
        <p:spPr bwMode="auto">
          <a:xfrm>
            <a:off x="0" y="13168827"/>
            <a:ext cx="4572000" cy="164413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34" name="TextBox 133">
            <a:extLst>
              <a:ext uri="{FF2B5EF4-FFF2-40B4-BE49-F238E27FC236}">
                <a16:creationId xmlns:a16="http://schemas.microsoft.com/office/drawing/2014/main" id="{6BBC0696-30E6-C8D8-C6C0-B884B4B41C04}"/>
              </a:ext>
            </a:extLst>
          </p:cNvPr>
          <p:cNvSpPr txBox="1"/>
          <p:nvPr/>
        </p:nvSpPr>
        <p:spPr>
          <a:xfrm>
            <a:off x="182880" y="13590691"/>
            <a:ext cx="3996262" cy="492443"/>
          </a:xfrm>
          <a:prstGeom prst="rect">
            <a:avLst/>
          </a:prstGeom>
          <a:noFill/>
        </p:spPr>
        <p:txBody>
          <a:bodyPr wrap="square" lIns="0" tIns="0" rIns="0" bIns="0" rtlCol="0">
            <a:noAutofit/>
          </a:bodyPr>
          <a:lstStyle/>
          <a:p>
            <a:pPr>
              <a:spcAft>
                <a:spcPts val="600"/>
              </a:spcAft>
            </a:pPr>
            <a:r>
              <a:rPr lang="de-de" sz="800" dirty="0">
                <a:solidFill>
                  <a:schemeClr val="bg1"/>
                </a:solidFill>
              </a:rPr>
              <a:t>Als Microsoft-Partner, der sich auf Sicherheit konzentriert, möchten wir Ihnen alle Vorteile von Microsoft Purview zeigen – und wie es Ihnen helfen kann, die wichtigsten NIS2-Richtlinien zu erfüllen. Ganz gleich, ob Sie eine Standortbestimmung benötigen oder mit der Nutzung von Microsoft Purview beginnen möchten, wir haben die Erfahrung und das Wissen, das Sie für den Einstieg benötigen.</a:t>
            </a:r>
          </a:p>
        </p:txBody>
      </p:sp>
      <p:sp>
        <p:nvSpPr>
          <p:cNvPr id="135" name="TextBox 134">
            <a:extLst>
              <a:ext uri="{FF2B5EF4-FFF2-40B4-BE49-F238E27FC236}">
                <a16:creationId xmlns:a16="http://schemas.microsoft.com/office/drawing/2014/main" id="{CC7A3F00-C286-5BFC-849F-9F67A793D67A}"/>
              </a:ext>
            </a:extLst>
          </p:cNvPr>
          <p:cNvSpPr txBox="1"/>
          <p:nvPr/>
        </p:nvSpPr>
        <p:spPr>
          <a:xfrm>
            <a:off x="182880" y="13345362"/>
            <a:ext cx="4206240" cy="153888"/>
          </a:xfrm>
          <a:prstGeom prst="rect">
            <a:avLst/>
          </a:prstGeom>
          <a:noFill/>
        </p:spPr>
        <p:txBody>
          <a:bodyPr wrap="square" lIns="0" tIns="0" rIns="0" bIns="0" rtlCol="0">
            <a:noAutofit/>
          </a:bodyPr>
          <a:lstStyle/>
          <a:p>
            <a:pPr>
              <a:spcAft>
                <a:spcPts val="600"/>
              </a:spcAft>
            </a:pPr>
            <a:r>
              <a:rPr lang="de-de" sz="1000" spc="-20" dirty="0">
                <a:solidFill>
                  <a:schemeClr val="bg1"/>
                </a:solidFill>
                <a:latin typeface="+mj-lt"/>
              </a:rPr>
              <a:t>Es ist Zeit für eine bessere Sicherheitsstrategie. Wir unterstützen Sie dabei</a:t>
            </a:r>
          </a:p>
        </p:txBody>
      </p:sp>
      <p:sp>
        <p:nvSpPr>
          <p:cNvPr id="136" name="Rectangle 135">
            <a:extLst>
              <a:ext uri="{FF2B5EF4-FFF2-40B4-BE49-F238E27FC236}">
                <a16:creationId xmlns:a16="http://schemas.microsoft.com/office/drawing/2014/main" id="{7AE5F124-4F30-B9CE-64D6-6E0CB0285E07}"/>
              </a:ext>
            </a:extLst>
          </p:cNvPr>
          <p:cNvSpPr/>
          <p:nvPr/>
        </p:nvSpPr>
        <p:spPr bwMode="auto">
          <a:xfrm>
            <a:off x="0" y="13345362"/>
            <a:ext cx="45720" cy="15388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37" name="TextBox 136">
            <a:extLst>
              <a:ext uri="{FF2B5EF4-FFF2-40B4-BE49-F238E27FC236}">
                <a16:creationId xmlns:a16="http://schemas.microsoft.com/office/drawing/2014/main" id="{FFFB648F-05CD-2846-7B3D-D6EC89671C5B}"/>
              </a:ext>
            </a:extLst>
          </p:cNvPr>
          <p:cNvSpPr txBox="1"/>
          <p:nvPr/>
        </p:nvSpPr>
        <p:spPr>
          <a:xfrm>
            <a:off x="182881" y="14275669"/>
            <a:ext cx="3326284" cy="338554"/>
          </a:xfrm>
          <a:prstGeom prst="rect">
            <a:avLst/>
          </a:prstGeom>
          <a:solidFill>
            <a:schemeClr val="tx2"/>
          </a:solidFill>
        </p:spPr>
        <p:txBody>
          <a:bodyPr wrap="none" lIns="137160" tIns="91440" rIns="137160" bIns="91440" rtlCol="0">
            <a:noAutofit/>
          </a:bodyPr>
          <a:lstStyle/>
          <a:p>
            <a:pPr>
              <a:spcAft>
                <a:spcPts val="600"/>
              </a:spcAft>
            </a:pPr>
            <a:r>
              <a:rPr lang="de-de" sz="1000" dirty="0">
                <a:solidFill>
                  <a:schemeClr val="bg1"/>
                </a:solidFill>
                <a:latin typeface="+mj-lt"/>
              </a:rPr>
              <a:t>Kontaktieren Sie uns, um weitere Details zu erfahren.</a:t>
            </a:r>
          </a:p>
        </p:txBody>
      </p:sp>
      <p:sp>
        <p:nvSpPr>
          <p:cNvPr id="15" name="TextBox 14">
            <a:extLst>
              <a:ext uri="{FF2B5EF4-FFF2-40B4-BE49-F238E27FC236}">
                <a16:creationId xmlns:a16="http://schemas.microsoft.com/office/drawing/2014/main" id="{D5E824FA-11A2-1CF3-5FB9-109F215F6AF9}"/>
              </a:ext>
            </a:extLst>
          </p:cNvPr>
          <p:cNvSpPr txBox="1"/>
          <p:nvPr/>
        </p:nvSpPr>
        <p:spPr>
          <a:xfrm>
            <a:off x="177554" y="4266270"/>
            <a:ext cx="1203619" cy="477054"/>
          </a:xfrm>
          <a:prstGeom prst="rect">
            <a:avLst/>
          </a:prstGeom>
          <a:noFill/>
        </p:spPr>
        <p:txBody>
          <a:bodyPr wrap="square" lIns="0" tIns="45720" rIns="0" bIns="0" rtlCol="0">
            <a:noAutofit/>
          </a:bodyPr>
          <a:lstStyle/>
          <a:p>
            <a:pPr>
              <a:spcAft>
                <a:spcPts val="600"/>
              </a:spcAft>
            </a:pPr>
            <a:r>
              <a:rPr lang="de-de" sz="700" dirty="0"/>
              <a:t>Datensicherheitsvorfälle im vergangenen Jahr, von denen 20 % schwerwiegend waren.</a:t>
            </a:r>
          </a:p>
        </p:txBody>
      </p:sp>
      <p:sp>
        <p:nvSpPr>
          <p:cNvPr id="16" name="Rectangle 15">
            <a:extLst>
              <a:ext uri="{FF2B5EF4-FFF2-40B4-BE49-F238E27FC236}">
                <a16:creationId xmlns:a16="http://schemas.microsoft.com/office/drawing/2014/main" id="{CE55390B-F9F5-DAAE-2B14-BD7AD573FFF5}"/>
              </a:ext>
            </a:extLst>
          </p:cNvPr>
          <p:cNvSpPr>
            <a:spLocks noChangeAspect="1"/>
          </p:cNvSpPr>
          <p:nvPr/>
        </p:nvSpPr>
        <p:spPr bwMode="auto">
          <a:xfrm>
            <a:off x="182880" y="3902518"/>
            <a:ext cx="365760" cy="3657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a:extLst>
              <a:ext uri="{FF2B5EF4-FFF2-40B4-BE49-F238E27FC236}">
                <a16:creationId xmlns:a16="http://schemas.microsoft.com/office/drawing/2014/main" id="{A6759F54-B571-5AD7-6650-32112E2CC94A}"/>
              </a:ext>
            </a:extLst>
          </p:cNvPr>
          <p:cNvSpPr txBox="1"/>
          <p:nvPr/>
        </p:nvSpPr>
        <p:spPr>
          <a:xfrm>
            <a:off x="1643257" y="4266270"/>
            <a:ext cx="1342539" cy="477054"/>
          </a:xfrm>
          <a:prstGeom prst="rect">
            <a:avLst/>
          </a:prstGeom>
          <a:noFill/>
        </p:spPr>
        <p:txBody>
          <a:bodyPr wrap="square" lIns="0" tIns="45720" rIns="0" bIns="0" rtlCol="0">
            <a:noAutofit/>
          </a:bodyPr>
          <a:lstStyle/>
          <a:p>
            <a:pPr>
              <a:spcAft>
                <a:spcPts val="600"/>
              </a:spcAft>
            </a:pPr>
            <a:r>
              <a:rPr lang="de-de" sz="700" dirty="0"/>
              <a:t>der Organisationen hatten im vergangenen Jahr einen Vorfall, bei dem Geschäftsdaten, wie z. B. geistiges Eigentum, offengelegt wurden.</a:t>
            </a:r>
          </a:p>
        </p:txBody>
      </p:sp>
      <p:sp>
        <p:nvSpPr>
          <p:cNvPr id="18" name="Rectangle 17">
            <a:extLst>
              <a:ext uri="{FF2B5EF4-FFF2-40B4-BE49-F238E27FC236}">
                <a16:creationId xmlns:a16="http://schemas.microsoft.com/office/drawing/2014/main" id="{7E987547-6E98-B1E5-5689-A9B28BF7CA59}"/>
              </a:ext>
            </a:extLst>
          </p:cNvPr>
          <p:cNvSpPr>
            <a:spLocks noChangeAspect="1"/>
          </p:cNvSpPr>
          <p:nvPr/>
        </p:nvSpPr>
        <p:spPr bwMode="auto">
          <a:xfrm>
            <a:off x="1643257" y="3902518"/>
            <a:ext cx="365760" cy="3657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a:extLst>
              <a:ext uri="{FF2B5EF4-FFF2-40B4-BE49-F238E27FC236}">
                <a16:creationId xmlns:a16="http://schemas.microsoft.com/office/drawing/2014/main" id="{E1508F9C-FC3E-7389-4FA6-9BF858DFDEDA}"/>
              </a:ext>
            </a:extLst>
          </p:cNvPr>
          <p:cNvSpPr txBox="1"/>
          <p:nvPr/>
        </p:nvSpPr>
        <p:spPr>
          <a:xfrm>
            <a:off x="3103635" y="4266270"/>
            <a:ext cx="1201665" cy="477054"/>
          </a:xfrm>
          <a:prstGeom prst="rect">
            <a:avLst/>
          </a:prstGeom>
          <a:noFill/>
        </p:spPr>
        <p:txBody>
          <a:bodyPr wrap="square" lIns="0" tIns="45720" rIns="0" bIns="0" rtlCol="0" anchor="t">
            <a:noAutofit/>
          </a:bodyPr>
          <a:lstStyle/>
          <a:p>
            <a:pPr>
              <a:spcAft>
                <a:spcPts val="600"/>
              </a:spcAft>
            </a:pPr>
            <a:r>
              <a:rPr lang="de-de" sz="700" dirty="0"/>
              <a:t>mehr Datensicherheitsvorfälle in Organisationen, die mehr Sicherheitstools (16+) einsetzen, als in jenen mit weniger Sicherheitstools.</a:t>
            </a:r>
          </a:p>
        </p:txBody>
      </p:sp>
      <p:sp>
        <p:nvSpPr>
          <p:cNvPr id="21" name="Rectangle 20">
            <a:extLst>
              <a:ext uri="{FF2B5EF4-FFF2-40B4-BE49-F238E27FC236}">
                <a16:creationId xmlns:a16="http://schemas.microsoft.com/office/drawing/2014/main" id="{A9DF932B-262B-7AC6-6CB7-D5677C0FBE73}"/>
              </a:ext>
            </a:extLst>
          </p:cNvPr>
          <p:cNvSpPr>
            <a:spLocks noChangeAspect="1"/>
          </p:cNvSpPr>
          <p:nvPr/>
        </p:nvSpPr>
        <p:spPr bwMode="auto">
          <a:xfrm>
            <a:off x="3108208" y="3902518"/>
            <a:ext cx="365760" cy="3657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3" name="Graphic 39">
            <a:extLst>
              <a:ext uri="{FF2B5EF4-FFF2-40B4-BE49-F238E27FC236}">
                <a16:creationId xmlns:a16="http://schemas.microsoft.com/office/drawing/2014/main" id="{08804A30-3EC8-6B2D-4D8E-C06271880035}"/>
              </a:ext>
            </a:extLst>
          </p:cNvPr>
          <p:cNvSpPr/>
          <p:nvPr/>
        </p:nvSpPr>
        <p:spPr>
          <a:xfrm>
            <a:off x="251475" y="3979663"/>
            <a:ext cx="228570" cy="211471"/>
          </a:xfrm>
          <a:custGeom>
            <a:avLst/>
            <a:gdLst>
              <a:gd name="connsiteX0" fmla="*/ 125700 w 228570"/>
              <a:gd name="connsiteY0" fmla="*/ 165757 h 211471"/>
              <a:gd name="connsiteX1" fmla="*/ 114285 w 228570"/>
              <a:gd name="connsiteY1" fmla="*/ 154342 h 211471"/>
              <a:gd name="connsiteX2" fmla="*/ 102871 w 228570"/>
              <a:gd name="connsiteY2" fmla="*/ 165757 h 211471"/>
              <a:gd name="connsiteX3" fmla="*/ 114285 w 228570"/>
              <a:gd name="connsiteY3" fmla="*/ 177171 h 211471"/>
              <a:gd name="connsiteX4" fmla="*/ 125700 w 228570"/>
              <a:gd name="connsiteY4" fmla="*/ 165757 h 211471"/>
              <a:gd name="connsiteX5" fmla="*/ 122737 w 228570"/>
              <a:gd name="connsiteY5" fmla="*/ 75994 h 211471"/>
              <a:gd name="connsiteX6" fmla="*/ 114237 w 228570"/>
              <a:gd name="connsiteY6" fmla="*/ 68592 h 211471"/>
              <a:gd name="connsiteX7" fmla="*/ 105671 w 228570"/>
              <a:gd name="connsiteY7" fmla="*/ 77171 h 211471"/>
              <a:gd name="connsiteX8" fmla="*/ 105712 w 228570"/>
              <a:gd name="connsiteY8" fmla="*/ 128625 h 211471"/>
              <a:gd name="connsiteX9" fmla="*/ 105791 w 228570"/>
              <a:gd name="connsiteY9" fmla="*/ 129787 h 211471"/>
              <a:gd name="connsiteX10" fmla="*/ 114291 w 228570"/>
              <a:gd name="connsiteY10" fmla="*/ 137190 h 211471"/>
              <a:gd name="connsiteX11" fmla="*/ 122857 w 228570"/>
              <a:gd name="connsiteY11" fmla="*/ 128611 h 211471"/>
              <a:gd name="connsiteX12" fmla="*/ 122816 w 228570"/>
              <a:gd name="connsiteY12" fmla="*/ 77157 h 211471"/>
              <a:gd name="connsiteX13" fmla="*/ 122737 w 228570"/>
              <a:gd name="connsiteY13" fmla="*/ 75994 h 211471"/>
              <a:gd name="connsiteX14" fmla="*/ 136787 w 228570"/>
              <a:gd name="connsiteY14" fmla="*/ 13268 h 211471"/>
              <a:gd name="connsiteX15" fmla="*/ 91779 w 228570"/>
              <a:gd name="connsiteY15" fmla="*/ 13269 h 211471"/>
              <a:gd name="connsiteX16" fmla="*/ 3251 w 228570"/>
              <a:gd name="connsiteY16" fmla="*/ 173306 h 211471"/>
              <a:gd name="connsiteX17" fmla="*/ 25754 w 228570"/>
              <a:gd name="connsiteY17" fmla="*/ 211472 h 211471"/>
              <a:gd name="connsiteX18" fmla="*/ 202817 w 228570"/>
              <a:gd name="connsiteY18" fmla="*/ 211472 h 211471"/>
              <a:gd name="connsiteX19" fmla="*/ 225320 w 228570"/>
              <a:gd name="connsiteY19" fmla="*/ 173305 h 211471"/>
              <a:gd name="connsiteX20" fmla="*/ 136787 w 228570"/>
              <a:gd name="connsiteY20" fmla="*/ 13268 h 211471"/>
              <a:gd name="connsiteX21" fmla="*/ 106782 w 228570"/>
              <a:gd name="connsiteY21" fmla="*/ 21568 h 211471"/>
              <a:gd name="connsiteX22" fmla="*/ 121784 w 228570"/>
              <a:gd name="connsiteY22" fmla="*/ 21568 h 211471"/>
              <a:gd name="connsiteX23" fmla="*/ 210318 w 228570"/>
              <a:gd name="connsiteY23" fmla="*/ 181605 h 211471"/>
              <a:gd name="connsiteX24" fmla="*/ 202817 w 228570"/>
              <a:gd name="connsiteY24" fmla="*/ 194327 h 211471"/>
              <a:gd name="connsiteX25" fmla="*/ 25754 w 228570"/>
              <a:gd name="connsiteY25" fmla="*/ 194327 h 211471"/>
              <a:gd name="connsiteX26" fmla="*/ 18253 w 228570"/>
              <a:gd name="connsiteY26" fmla="*/ 181605 h 211471"/>
              <a:gd name="connsiteX27" fmla="*/ 106782 w 228570"/>
              <a:gd name="connsiteY27" fmla="*/ 21568 h 21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570" h="211471">
                <a:moveTo>
                  <a:pt x="125700" y="165757"/>
                </a:moveTo>
                <a:cubicBezTo>
                  <a:pt x="125700" y="159453"/>
                  <a:pt x="120589" y="154342"/>
                  <a:pt x="114285" y="154342"/>
                </a:cubicBezTo>
                <a:cubicBezTo>
                  <a:pt x="107981" y="154342"/>
                  <a:pt x="102871" y="159453"/>
                  <a:pt x="102871" y="165757"/>
                </a:cubicBezTo>
                <a:cubicBezTo>
                  <a:pt x="102871" y="172061"/>
                  <a:pt x="107981" y="177171"/>
                  <a:pt x="114285" y="177171"/>
                </a:cubicBezTo>
                <a:cubicBezTo>
                  <a:pt x="120589" y="177171"/>
                  <a:pt x="125700" y="172061"/>
                  <a:pt x="125700" y="165757"/>
                </a:cubicBezTo>
                <a:close/>
                <a:moveTo>
                  <a:pt x="122737" y="75994"/>
                </a:moveTo>
                <a:cubicBezTo>
                  <a:pt x="122166" y="71810"/>
                  <a:pt x="118576" y="68588"/>
                  <a:pt x="114237" y="68592"/>
                </a:cubicBezTo>
                <a:cubicBezTo>
                  <a:pt x="109502" y="68595"/>
                  <a:pt x="105667" y="72437"/>
                  <a:pt x="105671" y="77171"/>
                </a:cubicBezTo>
                <a:lnTo>
                  <a:pt x="105712" y="128625"/>
                </a:lnTo>
                <a:lnTo>
                  <a:pt x="105791" y="129787"/>
                </a:lnTo>
                <a:cubicBezTo>
                  <a:pt x="106362" y="133972"/>
                  <a:pt x="109951" y="137194"/>
                  <a:pt x="114291" y="137190"/>
                </a:cubicBezTo>
                <a:cubicBezTo>
                  <a:pt x="119026" y="137186"/>
                  <a:pt x="122860" y="133345"/>
                  <a:pt x="122857" y="128611"/>
                </a:cubicBezTo>
                <a:lnTo>
                  <a:pt x="122816" y="77157"/>
                </a:lnTo>
                <a:lnTo>
                  <a:pt x="122737" y="75994"/>
                </a:lnTo>
                <a:close/>
                <a:moveTo>
                  <a:pt x="136787" y="13268"/>
                </a:moveTo>
                <a:cubicBezTo>
                  <a:pt x="126999" y="-4423"/>
                  <a:pt x="101565" y="-4423"/>
                  <a:pt x="91779" y="13269"/>
                </a:cubicBezTo>
                <a:lnTo>
                  <a:pt x="3251" y="173306"/>
                </a:lnTo>
                <a:cubicBezTo>
                  <a:pt x="-6231" y="190446"/>
                  <a:pt x="6166" y="211472"/>
                  <a:pt x="25754" y="211472"/>
                </a:cubicBezTo>
                <a:lnTo>
                  <a:pt x="202817" y="211472"/>
                </a:lnTo>
                <a:cubicBezTo>
                  <a:pt x="222405" y="211472"/>
                  <a:pt x="234802" y="190446"/>
                  <a:pt x="225320" y="173305"/>
                </a:cubicBezTo>
                <a:lnTo>
                  <a:pt x="136787" y="13268"/>
                </a:lnTo>
                <a:close/>
                <a:moveTo>
                  <a:pt x="106782" y="21568"/>
                </a:moveTo>
                <a:cubicBezTo>
                  <a:pt x="110044" y="15671"/>
                  <a:pt x="118522" y="15671"/>
                  <a:pt x="121784" y="21568"/>
                </a:cubicBezTo>
                <a:lnTo>
                  <a:pt x="210318" y="181605"/>
                </a:lnTo>
                <a:cubicBezTo>
                  <a:pt x="213479" y="187318"/>
                  <a:pt x="209347" y="194327"/>
                  <a:pt x="202817" y="194327"/>
                </a:cubicBezTo>
                <a:lnTo>
                  <a:pt x="25754" y="194327"/>
                </a:lnTo>
                <a:cubicBezTo>
                  <a:pt x="19225" y="194327"/>
                  <a:pt x="15092" y="187318"/>
                  <a:pt x="18253" y="181605"/>
                </a:cubicBezTo>
                <a:lnTo>
                  <a:pt x="106782" y="21568"/>
                </a:lnTo>
                <a:close/>
              </a:path>
            </a:pathLst>
          </a:custGeom>
          <a:solidFill>
            <a:schemeClr val="bg1"/>
          </a:solidFill>
          <a:ln w="111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Graphic 41">
            <a:extLst>
              <a:ext uri="{FF2B5EF4-FFF2-40B4-BE49-F238E27FC236}">
                <a16:creationId xmlns:a16="http://schemas.microsoft.com/office/drawing/2014/main" id="{265F4AE4-A051-615F-6DE4-4C8696E6BD8E}"/>
              </a:ext>
            </a:extLst>
          </p:cNvPr>
          <p:cNvSpPr/>
          <p:nvPr/>
        </p:nvSpPr>
        <p:spPr>
          <a:xfrm>
            <a:off x="3183863" y="3971374"/>
            <a:ext cx="240394" cy="228049"/>
          </a:xfrm>
          <a:custGeom>
            <a:avLst/>
            <a:gdLst>
              <a:gd name="connsiteX0" fmla="*/ 0 w 240394"/>
              <a:gd name="connsiteY0" fmla="*/ 37148 h 228049"/>
              <a:gd name="connsiteX1" fmla="*/ 37148 w 240394"/>
              <a:gd name="connsiteY1" fmla="*/ 0 h 228049"/>
              <a:gd name="connsiteX2" fmla="*/ 168593 w 240394"/>
              <a:gd name="connsiteY2" fmla="*/ 0 h 228049"/>
              <a:gd name="connsiteX3" fmla="*/ 205740 w 240394"/>
              <a:gd name="connsiteY3" fmla="*/ 37148 h 228049"/>
              <a:gd name="connsiteX4" fmla="*/ 205740 w 240394"/>
              <a:gd name="connsiteY4" fmla="*/ 68687 h 228049"/>
              <a:gd name="connsiteX5" fmla="*/ 188595 w 240394"/>
              <a:gd name="connsiteY5" fmla="*/ 69788 h 228049"/>
              <a:gd name="connsiteX6" fmla="*/ 188595 w 240394"/>
              <a:gd name="connsiteY6" fmla="*/ 57150 h 228049"/>
              <a:gd name="connsiteX7" fmla="*/ 17145 w 240394"/>
              <a:gd name="connsiteY7" fmla="*/ 57150 h 228049"/>
              <a:gd name="connsiteX8" fmla="*/ 17145 w 240394"/>
              <a:gd name="connsiteY8" fmla="*/ 168593 h 228049"/>
              <a:gd name="connsiteX9" fmla="*/ 37148 w 240394"/>
              <a:gd name="connsiteY9" fmla="*/ 188595 h 228049"/>
              <a:gd name="connsiteX10" fmla="*/ 128413 w 240394"/>
              <a:gd name="connsiteY10" fmla="*/ 188595 h 228049"/>
              <a:gd name="connsiteX11" fmla="*/ 123370 w 240394"/>
              <a:gd name="connsiteY11" fmla="*/ 197329 h 228049"/>
              <a:gd name="connsiteX12" fmla="*/ 120169 w 240394"/>
              <a:gd name="connsiteY12" fmla="*/ 205740 h 228049"/>
              <a:gd name="connsiteX13" fmla="*/ 37148 w 240394"/>
              <a:gd name="connsiteY13" fmla="*/ 205740 h 228049"/>
              <a:gd name="connsiteX14" fmla="*/ 0 w 240394"/>
              <a:gd name="connsiteY14" fmla="*/ 168593 h 228049"/>
              <a:gd name="connsiteX15" fmla="*/ 0 w 240394"/>
              <a:gd name="connsiteY15" fmla="*/ 37148 h 228049"/>
              <a:gd name="connsiteX16" fmla="*/ 37148 w 240394"/>
              <a:gd name="connsiteY16" fmla="*/ 17145 h 228049"/>
              <a:gd name="connsiteX17" fmla="*/ 17145 w 240394"/>
              <a:gd name="connsiteY17" fmla="*/ 37148 h 228049"/>
              <a:gd name="connsiteX18" fmla="*/ 17145 w 240394"/>
              <a:gd name="connsiteY18" fmla="*/ 40005 h 228049"/>
              <a:gd name="connsiteX19" fmla="*/ 188595 w 240394"/>
              <a:gd name="connsiteY19" fmla="*/ 40005 h 228049"/>
              <a:gd name="connsiteX20" fmla="*/ 188595 w 240394"/>
              <a:gd name="connsiteY20" fmla="*/ 37148 h 228049"/>
              <a:gd name="connsiteX21" fmla="*/ 168593 w 240394"/>
              <a:gd name="connsiteY21" fmla="*/ 17145 h 228049"/>
              <a:gd name="connsiteX22" fmla="*/ 37148 w 240394"/>
              <a:gd name="connsiteY22" fmla="*/ 17145 h 228049"/>
              <a:gd name="connsiteX23" fmla="*/ 204100 w 240394"/>
              <a:gd name="connsiteY23" fmla="*/ 80010 h 228049"/>
              <a:gd name="connsiteX24" fmla="*/ 196737 w 240394"/>
              <a:gd name="connsiteY24" fmla="*/ 80010 h 228049"/>
              <a:gd name="connsiteX25" fmla="*/ 165737 w 240394"/>
              <a:gd name="connsiteY25" fmla="*/ 99849 h 228049"/>
              <a:gd name="connsiteX26" fmla="*/ 167850 w 240394"/>
              <a:gd name="connsiteY26" fmla="*/ 143148 h 228049"/>
              <a:gd name="connsiteX27" fmla="*/ 133268 w 240394"/>
              <a:gd name="connsiteY27" fmla="*/ 203044 h 228049"/>
              <a:gd name="connsiteX28" fmla="*/ 132015 w 240394"/>
              <a:gd name="connsiteY28" fmla="*/ 205740 h 228049"/>
              <a:gd name="connsiteX29" fmla="*/ 139369 w 240394"/>
              <a:gd name="connsiteY29" fmla="*/ 225813 h 228049"/>
              <a:gd name="connsiteX30" fmla="*/ 162140 w 240394"/>
              <a:gd name="connsiteY30" fmla="*/ 219712 h 228049"/>
              <a:gd name="connsiteX31" fmla="*/ 196786 w 240394"/>
              <a:gd name="connsiteY31" fmla="*/ 159705 h 228049"/>
              <a:gd name="connsiteX32" fmla="*/ 235028 w 240394"/>
              <a:gd name="connsiteY32" fmla="*/ 139854 h 228049"/>
              <a:gd name="connsiteX33" fmla="*/ 230796 w 240394"/>
              <a:gd name="connsiteY33" fmla="*/ 93846 h 228049"/>
              <a:gd name="connsiteX34" fmla="*/ 211932 w 240394"/>
              <a:gd name="connsiteY34" fmla="*/ 126520 h 228049"/>
              <a:gd name="connsiteX35" fmla="*/ 193716 w 240394"/>
              <a:gd name="connsiteY35" fmla="*/ 131400 h 228049"/>
              <a:gd name="connsiteX36" fmla="*/ 188835 w 240394"/>
              <a:gd name="connsiteY36" fmla="*/ 113184 h 228049"/>
              <a:gd name="connsiteX37" fmla="*/ 207699 w 240394"/>
              <a:gd name="connsiteY37" fmla="*/ 80510 h 228049"/>
              <a:gd name="connsiteX38" fmla="*/ 204100 w 240394"/>
              <a:gd name="connsiteY38" fmla="*/ 80010 h 228049"/>
              <a:gd name="connsiteX39" fmla="*/ 94902 w 240394"/>
              <a:gd name="connsiteY39" fmla="*/ 82790 h 228049"/>
              <a:gd name="connsiteX40" fmla="*/ 94375 w 240394"/>
              <a:gd name="connsiteY40" fmla="*/ 94902 h 228049"/>
              <a:gd name="connsiteX41" fmla="*/ 66979 w 240394"/>
              <a:gd name="connsiteY41" fmla="*/ 120015 h 228049"/>
              <a:gd name="connsiteX42" fmla="*/ 94375 w 240394"/>
              <a:gd name="connsiteY42" fmla="*/ 145128 h 228049"/>
              <a:gd name="connsiteX43" fmla="*/ 94902 w 240394"/>
              <a:gd name="connsiteY43" fmla="*/ 157240 h 228049"/>
              <a:gd name="connsiteX44" fmla="*/ 82790 w 240394"/>
              <a:gd name="connsiteY44" fmla="*/ 157767 h 228049"/>
              <a:gd name="connsiteX45" fmla="*/ 48500 w 240394"/>
              <a:gd name="connsiteY45" fmla="*/ 126335 h 228049"/>
              <a:gd name="connsiteX46" fmla="*/ 45720 w 240394"/>
              <a:gd name="connsiteY46" fmla="*/ 120015 h 228049"/>
              <a:gd name="connsiteX47" fmla="*/ 48500 w 240394"/>
              <a:gd name="connsiteY47" fmla="*/ 113695 h 228049"/>
              <a:gd name="connsiteX48" fmla="*/ 82790 w 240394"/>
              <a:gd name="connsiteY48" fmla="*/ 82263 h 228049"/>
              <a:gd name="connsiteX49" fmla="*/ 94902 w 240394"/>
              <a:gd name="connsiteY49" fmla="*/ 82790 h 228049"/>
              <a:gd name="connsiteX50" fmla="*/ 128665 w 240394"/>
              <a:gd name="connsiteY50" fmla="*/ 157767 h 228049"/>
              <a:gd name="connsiteX51" fmla="*/ 151752 w 240394"/>
              <a:gd name="connsiteY51" fmla="*/ 136605 h 228049"/>
              <a:gd name="connsiteX52" fmla="*/ 151659 w 240394"/>
              <a:gd name="connsiteY52" fmla="*/ 103341 h 228049"/>
              <a:gd name="connsiteX53" fmla="*/ 128665 w 240394"/>
              <a:gd name="connsiteY53" fmla="*/ 82263 h 228049"/>
              <a:gd name="connsiteX54" fmla="*/ 116553 w 240394"/>
              <a:gd name="connsiteY54" fmla="*/ 82790 h 228049"/>
              <a:gd name="connsiteX55" fmla="*/ 117080 w 240394"/>
              <a:gd name="connsiteY55" fmla="*/ 94902 h 228049"/>
              <a:gd name="connsiteX56" fmla="*/ 144476 w 240394"/>
              <a:gd name="connsiteY56" fmla="*/ 120015 h 228049"/>
              <a:gd name="connsiteX57" fmla="*/ 117080 w 240394"/>
              <a:gd name="connsiteY57" fmla="*/ 145128 h 228049"/>
              <a:gd name="connsiteX58" fmla="*/ 116553 w 240394"/>
              <a:gd name="connsiteY58" fmla="*/ 157240 h 228049"/>
              <a:gd name="connsiteX59" fmla="*/ 128665 w 240394"/>
              <a:gd name="connsiteY59" fmla="*/ 157767 h 2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0394" h="228049">
                <a:moveTo>
                  <a:pt x="0" y="37148"/>
                </a:moveTo>
                <a:cubicBezTo>
                  <a:pt x="0" y="16631"/>
                  <a:pt x="16631" y="0"/>
                  <a:pt x="37148" y="0"/>
                </a:cubicBezTo>
                <a:lnTo>
                  <a:pt x="168593" y="0"/>
                </a:lnTo>
                <a:cubicBezTo>
                  <a:pt x="189108" y="0"/>
                  <a:pt x="205740" y="16631"/>
                  <a:pt x="205740" y="37148"/>
                </a:cubicBezTo>
                <a:lnTo>
                  <a:pt x="205740" y="68687"/>
                </a:lnTo>
                <a:cubicBezTo>
                  <a:pt x="199969" y="68086"/>
                  <a:pt x="194171" y="68474"/>
                  <a:pt x="188595" y="69788"/>
                </a:cubicBezTo>
                <a:lnTo>
                  <a:pt x="188595" y="57150"/>
                </a:lnTo>
                <a:lnTo>
                  <a:pt x="17145" y="57150"/>
                </a:lnTo>
                <a:lnTo>
                  <a:pt x="17145" y="168593"/>
                </a:lnTo>
                <a:cubicBezTo>
                  <a:pt x="17145" y="179640"/>
                  <a:pt x="26100" y="188595"/>
                  <a:pt x="37148" y="188595"/>
                </a:cubicBezTo>
                <a:lnTo>
                  <a:pt x="128413" y="188595"/>
                </a:lnTo>
                <a:lnTo>
                  <a:pt x="123370" y="197329"/>
                </a:lnTo>
                <a:cubicBezTo>
                  <a:pt x="121818" y="200018"/>
                  <a:pt x="120760" y="202856"/>
                  <a:pt x="120169" y="205740"/>
                </a:cubicBezTo>
                <a:lnTo>
                  <a:pt x="37148" y="205740"/>
                </a:lnTo>
                <a:cubicBezTo>
                  <a:pt x="16631" y="205740"/>
                  <a:pt x="0" y="189108"/>
                  <a:pt x="0" y="168593"/>
                </a:cubicBezTo>
                <a:lnTo>
                  <a:pt x="0" y="37148"/>
                </a:lnTo>
                <a:close/>
                <a:moveTo>
                  <a:pt x="37148" y="17145"/>
                </a:moveTo>
                <a:cubicBezTo>
                  <a:pt x="26100" y="17145"/>
                  <a:pt x="17145" y="26100"/>
                  <a:pt x="17145" y="37148"/>
                </a:cubicBezTo>
                <a:lnTo>
                  <a:pt x="17145" y="40005"/>
                </a:lnTo>
                <a:lnTo>
                  <a:pt x="188595" y="40005"/>
                </a:lnTo>
                <a:lnTo>
                  <a:pt x="188595" y="37148"/>
                </a:lnTo>
                <a:cubicBezTo>
                  <a:pt x="188595" y="26100"/>
                  <a:pt x="179640" y="17145"/>
                  <a:pt x="168593" y="17145"/>
                </a:cubicBezTo>
                <a:lnTo>
                  <a:pt x="37148" y="17145"/>
                </a:lnTo>
                <a:close/>
                <a:moveTo>
                  <a:pt x="204100" y="80010"/>
                </a:moveTo>
                <a:cubicBezTo>
                  <a:pt x="201638" y="79782"/>
                  <a:pt x="199173" y="79785"/>
                  <a:pt x="196737" y="80010"/>
                </a:cubicBezTo>
                <a:cubicBezTo>
                  <a:pt x="184245" y="81164"/>
                  <a:pt x="172487" y="88159"/>
                  <a:pt x="165737" y="99849"/>
                </a:cubicBezTo>
                <a:cubicBezTo>
                  <a:pt x="157637" y="113879"/>
                  <a:pt x="159002" y="130776"/>
                  <a:pt x="167850" y="143148"/>
                </a:cubicBezTo>
                <a:lnTo>
                  <a:pt x="133268" y="203044"/>
                </a:lnTo>
                <a:cubicBezTo>
                  <a:pt x="132763" y="203919"/>
                  <a:pt x="132346" y="204821"/>
                  <a:pt x="132015" y="205740"/>
                </a:cubicBezTo>
                <a:cubicBezTo>
                  <a:pt x="129329" y="213188"/>
                  <a:pt x="132273" y="221716"/>
                  <a:pt x="139369" y="225813"/>
                </a:cubicBezTo>
                <a:cubicBezTo>
                  <a:pt x="147342" y="230416"/>
                  <a:pt x="157537" y="227684"/>
                  <a:pt x="162140" y="219712"/>
                </a:cubicBezTo>
                <a:lnTo>
                  <a:pt x="196786" y="159705"/>
                </a:lnTo>
                <a:cubicBezTo>
                  <a:pt x="211822" y="161052"/>
                  <a:pt x="226984" y="153788"/>
                  <a:pt x="235028" y="139854"/>
                </a:cubicBezTo>
                <a:cubicBezTo>
                  <a:pt x="243738" y="124770"/>
                  <a:pt x="241506" y="106371"/>
                  <a:pt x="230796" y="93846"/>
                </a:cubicBezTo>
                <a:lnTo>
                  <a:pt x="211932" y="126520"/>
                </a:lnTo>
                <a:cubicBezTo>
                  <a:pt x="208249" y="132898"/>
                  <a:pt x="200094" y="135083"/>
                  <a:pt x="193716" y="131400"/>
                </a:cubicBezTo>
                <a:cubicBezTo>
                  <a:pt x="187338" y="127718"/>
                  <a:pt x="185152" y="119562"/>
                  <a:pt x="188835" y="113184"/>
                </a:cubicBezTo>
                <a:lnTo>
                  <a:pt x="207699" y="80510"/>
                </a:lnTo>
                <a:cubicBezTo>
                  <a:pt x="206502" y="80288"/>
                  <a:pt x="205301" y="80121"/>
                  <a:pt x="204100" y="80010"/>
                </a:cubicBezTo>
                <a:close/>
                <a:moveTo>
                  <a:pt x="94902" y="82790"/>
                </a:moveTo>
                <a:cubicBezTo>
                  <a:pt x="98101" y="86280"/>
                  <a:pt x="97865" y="91703"/>
                  <a:pt x="94375" y="94902"/>
                </a:cubicBezTo>
                <a:lnTo>
                  <a:pt x="66979" y="120015"/>
                </a:lnTo>
                <a:lnTo>
                  <a:pt x="94375" y="145128"/>
                </a:lnTo>
                <a:cubicBezTo>
                  <a:pt x="97865" y="148327"/>
                  <a:pt x="98101" y="153751"/>
                  <a:pt x="94902" y="157240"/>
                </a:cubicBezTo>
                <a:cubicBezTo>
                  <a:pt x="91703" y="160730"/>
                  <a:pt x="86280" y="160966"/>
                  <a:pt x="82790" y="157767"/>
                </a:cubicBezTo>
                <a:lnTo>
                  <a:pt x="48500" y="126335"/>
                </a:lnTo>
                <a:cubicBezTo>
                  <a:pt x="46728" y="124710"/>
                  <a:pt x="45720" y="122418"/>
                  <a:pt x="45720" y="120015"/>
                </a:cubicBezTo>
                <a:cubicBezTo>
                  <a:pt x="45720" y="117612"/>
                  <a:pt x="46728" y="115320"/>
                  <a:pt x="48500" y="113695"/>
                </a:cubicBezTo>
                <a:lnTo>
                  <a:pt x="82790" y="82263"/>
                </a:lnTo>
                <a:cubicBezTo>
                  <a:pt x="86280" y="79064"/>
                  <a:pt x="91703" y="79300"/>
                  <a:pt x="94902" y="82790"/>
                </a:cubicBezTo>
                <a:close/>
                <a:moveTo>
                  <a:pt x="128665" y="157767"/>
                </a:moveTo>
                <a:lnTo>
                  <a:pt x="151752" y="136605"/>
                </a:lnTo>
                <a:cubicBezTo>
                  <a:pt x="148118" y="126042"/>
                  <a:pt x="147918" y="114340"/>
                  <a:pt x="151659" y="103341"/>
                </a:cubicBezTo>
                <a:lnTo>
                  <a:pt x="128665" y="82263"/>
                </a:lnTo>
                <a:cubicBezTo>
                  <a:pt x="125176" y="79064"/>
                  <a:pt x="119752" y="79300"/>
                  <a:pt x="116553" y="82790"/>
                </a:cubicBezTo>
                <a:cubicBezTo>
                  <a:pt x="113354" y="86280"/>
                  <a:pt x="113590" y="91703"/>
                  <a:pt x="117080" y="94902"/>
                </a:cubicBezTo>
                <a:lnTo>
                  <a:pt x="144476" y="120015"/>
                </a:lnTo>
                <a:lnTo>
                  <a:pt x="117080" y="145128"/>
                </a:lnTo>
                <a:cubicBezTo>
                  <a:pt x="113590" y="148327"/>
                  <a:pt x="113354" y="153751"/>
                  <a:pt x="116553" y="157240"/>
                </a:cubicBezTo>
                <a:cubicBezTo>
                  <a:pt x="119752" y="160730"/>
                  <a:pt x="125176" y="160966"/>
                  <a:pt x="128665" y="157767"/>
                </a:cubicBezTo>
                <a:close/>
              </a:path>
            </a:pathLst>
          </a:custGeom>
          <a:solidFill>
            <a:schemeClr val="bg1"/>
          </a:solidFill>
          <a:ln w="111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Graphic 42">
            <a:extLst>
              <a:ext uri="{FF2B5EF4-FFF2-40B4-BE49-F238E27FC236}">
                <a16:creationId xmlns:a16="http://schemas.microsoft.com/office/drawing/2014/main" id="{6265A6FE-930F-1B79-F1DC-40567B05A395}"/>
              </a:ext>
            </a:extLst>
          </p:cNvPr>
          <p:cNvSpPr/>
          <p:nvPr/>
        </p:nvSpPr>
        <p:spPr>
          <a:xfrm>
            <a:off x="1707823" y="3965383"/>
            <a:ext cx="217170" cy="240030"/>
          </a:xfrm>
          <a:custGeom>
            <a:avLst/>
            <a:gdLst>
              <a:gd name="connsiteX0" fmla="*/ 200025 w 217170"/>
              <a:gd name="connsiteY0" fmla="*/ 205740 h 240030"/>
              <a:gd name="connsiteX1" fmla="*/ 194310 w 217170"/>
              <a:gd name="connsiteY1" fmla="*/ 211455 h 240030"/>
              <a:gd name="connsiteX2" fmla="*/ 128791 w 217170"/>
              <a:gd name="connsiteY2" fmla="*/ 211455 h 240030"/>
              <a:gd name="connsiteX3" fmla="*/ 116476 w 217170"/>
              <a:gd name="connsiteY3" fmla="*/ 228600 h 240030"/>
              <a:gd name="connsiteX4" fmla="*/ 194310 w 217170"/>
              <a:gd name="connsiteY4" fmla="*/ 228600 h 240030"/>
              <a:gd name="connsiteX5" fmla="*/ 217170 w 217170"/>
              <a:gd name="connsiteY5" fmla="*/ 205740 h 240030"/>
              <a:gd name="connsiteX6" fmla="*/ 217170 w 217170"/>
              <a:gd name="connsiteY6" fmla="*/ 89474 h 240030"/>
              <a:gd name="connsiteX7" fmla="*/ 210472 w 217170"/>
              <a:gd name="connsiteY7" fmla="*/ 73312 h 240030"/>
              <a:gd name="connsiteX8" fmla="*/ 143847 w 217170"/>
              <a:gd name="connsiteY8" fmla="*/ 6698 h 240030"/>
              <a:gd name="connsiteX9" fmla="*/ 143290 w 217170"/>
              <a:gd name="connsiteY9" fmla="*/ 6232 h 240030"/>
              <a:gd name="connsiteX10" fmla="*/ 142875 w 217170"/>
              <a:gd name="connsiteY10" fmla="*/ 5898 h 240030"/>
              <a:gd name="connsiteX11" fmla="*/ 140372 w 217170"/>
              <a:gd name="connsiteY11" fmla="*/ 3840 h 240030"/>
              <a:gd name="connsiteX12" fmla="*/ 139452 w 217170"/>
              <a:gd name="connsiteY12" fmla="*/ 3338 h 240030"/>
              <a:gd name="connsiteX13" fmla="*/ 138909 w 217170"/>
              <a:gd name="connsiteY13" fmla="*/ 3063 h 240030"/>
              <a:gd name="connsiteX14" fmla="*/ 138337 w 217170"/>
              <a:gd name="connsiteY14" fmla="*/ 2736 h 240030"/>
              <a:gd name="connsiteX15" fmla="*/ 136440 w 217170"/>
              <a:gd name="connsiteY15" fmla="*/ 1737 h 240030"/>
              <a:gd name="connsiteX16" fmla="*/ 129308 w 217170"/>
              <a:gd name="connsiteY16" fmla="*/ 160 h 240030"/>
              <a:gd name="connsiteX17" fmla="*/ 128636 w 217170"/>
              <a:gd name="connsiteY17" fmla="*/ 85 h 240030"/>
              <a:gd name="connsiteX18" fmla="*/ 127696 w 217170"/>
              <a:gd name="connsiteY18" fmla="*/ 0 h 240030"/>
              <a:gd name="connsiteX19" fmla="*/ 57150 w 217170"/>
              <a:gd name="connsiteY19" fmla="*/ 0 h 240030"/>
              <a:gd name="connsiteX20" fmla="*/ 34290 w 217170"/>
              <a:gd name="connsiteY20" fmla="*/ 22860 h 240030"/>
              <a:gd name="connsiteX21" fmla="*/ 34290 w 217170"/>
              <a:gd name="connsiteY21" fmla="*/ 108564 h 240030"/>
              <a:gd name="connsiteX22" fmla="*/ 51435 w 217170"/>
              <a:gd name="connsiteY22" fmla="*/ 103743 h 240030"/>
              <a:gd name="connsiteX23" fmla="*/ 51435 w 217170"/>
              <a:gd name="connsiteY23" fmla="*/ 22860 h 240030"/>
              <a:gd name="connsiteX24" fmla="*/ 57150 w 217170"/>
              <a:gd name="connsiteY24" fmla="*/ 17145 h 240030"/>
              <a:gd name="connsiteX25" fmla="*/ 125730 w 217170"/>
              <a:gd name="connsiteY25" fmla="*/ 17145 h 240030"/>
              <a:gd name="connsiteX26" fmla="*/ 125730 w 217170"/>
              <a:gd name="connsiteY26" fmla="*/ 68580 h 240030"/>
              <a:gd name="connsiteX27" fmla="*/ 148590 w 217170"/>
              <a:gd name="connsiteY27" fmla="*/ 91440 h 240030"/>
              <a:gd name="connsiteX28" fmla="*/ 200025 w 217170"/>
              <a:gd name="connsiteY28" fmla="*/ 91440 h 240030"/>
              <a:gd name="connsiteX29" fmla="*/ 200025 w 217170"/>
              <a:gd name="connsiteY29" fmla="*/ 205740 h 240030"/>
              <a:gd name="connsiteX30" fmla="*/ 142875 w 217170"/>
              <a:gd name="connsiteY30" fmla="*/ 29958 h 240030"/>
              <a:gd name="connsiteX31" fmla="*/ 187201 w 217170"/>
              <a:gd name="connsiteY31" fmla="*/ 74295 h 240030"/>
              <a:gd name="connsiteX32" fmla="*/ 148590 w 217170"/>
              <a:gd name="connsiteY32" fmla="*/ 74295 h 240030"/>
              <a:gd name="connsiteX33" fmla="*/ 142875 w 217170"/>
              <a:gd name="connsiteY33" fmla="*/ 68580 h 240030"/>
              <a:gd name="connsiteX34" fmla="*/ 142875 w 217170"/>
              <a:gd name="connsiteY34" fmla="*/ 29958 h 240030"/>
              <a:gd name="connsiteX35" fmla="*/ 125730 w 217170"/>
              <a:gd name="connsiteY35" fmla="*/ 177165 h 240030"/>
              <a:gd name="connsiteX36" fmla="*/ 62865 w 217170"/>
              <a:gd name="connsiteY36" fmla="*/ 240030 h 240030"/>
              <a:gd name="connsiteX37" fmla="*/ 0 w 217170"/>
              <a:gd name="connsiteY37" fmla="*/ 177165 h 240030"/>
              <a:gd name="connsiteX38" fmla="*/ 62865 w 217170"/>
              <a:gd name="connsiteY38" fmla="*/ 114300 h 240030"/>
              <a:gd name="connsiteX39" fmla="*/ 125730 w 217170"/>
              <a:gd name="connsiteY39" fmla="*/ 177165 h 240030"/>
              <a:gd name="connsiteX40" fmla="*/ 62865 w 217170"/>
              <a:gd name="connsiteY40" fmla="*/ 137160 h 240030"/>
              <a:gd name="connsiteX41" fmla="*/ 57150 w 217170"/>
              <a:gd name="connsiteY41" fmla="*/ 142875 h 240030"/>
              <a:gd name="connsiteX42" fmla="*/ 57150 w 217170"/>
              <a:gd name="connsiteY42" fmla="*/ 188595 h 240030"/>
              <a:gd name="connsiteX43" fmla="*/ 62865 w 217170"/>
              <a:gd name="connsiteY43" fmla="*/ 194310 h 240030"/>
              <a:gd name="connsiteX44" fmla="*/ 68580 w 217170"/>
              <a:gd name="connsiteY44" fmla="*/ 188595 h 240030"/>
              <a:gd name="connsiteX45" fmla="*/ 68580 w 217170"/>
              <a:gd name="connsiteY45" fmla="*/ 142875 h 240030"/>
              <a:gd name="connsiteX46" fmla="*/ 62865 w 217170"/>
              <a:gd name="connsiteY46" fmla="*/ 137160 h 240030"/>
              <a:gd name="connsiteX47" fmla="*/ 62865 w 217170"/>
              <a:gd name="connsiteY47" fmla="*/ 218599 h 240030"/>
              <a:gd name="connsiteX48" fmla="*/ 70009 w 217170"/>
              <a:gd name="connsiteY48" fmla="*/ 211455 h 240030"/>
              <a:gd name="connsiteX49" fmla="*/ 62865 w 217170"/>
              <a:gd name="connsiteY49" fmla="*/ 204311 h 240030"/>
              <a:gd name="connsiteX50" fmla="*/ 55721 w 217170"/>
              <a:gd name="connsiteY50" fmla="*/ 211455 h 240030"/>
              <a:gd name="connsiteX51" fmla="*/ 62865 w 217170"/>
              <a:gd name="connsiteY51" fmla="*/ 218599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7170" h="240030">
                <a:moveTo>
                  <a:pt x="200025" y="205740"/>
                </a:moveTo>
                <a:cubicBezTo>
                  <a:pt x="200025" y="208883"/>
                  <a:pt x="197465" y="211455"/>
                  <a:pt x="194310" y="211455"/>
                </a:cubicBezTo>
                <a:lnTo>
                  <a:pt x="128791" y="211455"/>
                </a:lnTo>
                <a:cubicBezTo>
                  <a:pt x="125508" y="217753"/>
                  <a:pt x="121350" y="223522"/>
                  <a:pt x="116476" y="228600"/>
                </a:cubicBezTo>
                <a:lnTo>
                  <a:pt x="194310" y="228600"/>
                </a:lnTo>
                <a:cubicBezTo>
                  <a:pt x="206929" y="228600"/>
                  <a:pt x="217170" y="218359"/>
                  <a:pt x="217170" y="205740"/>
                </a:cubicBezTo>
                <a:lnTo>
                  <a:pt x="217170" y="89474"/>
                </a:lnTo>
                <a:cubicBezTo>
                  <a:pt x="217170" y="83416"/>
                  <a:pt x="214758" y="77598"/>
                  <a:pt x="210472" y="73312"/>
                </a:cubicBezTo>
                <a:lnTo>
                  <a:pt x="143847" y="6698"/>
                </a:lnTo>
                <a:cubicBezTo>
                  <a:pt x="143675" y="6527"/>
                  <a:pt x="143482" y="6379"/>
                  <a:pt x="143290" y="6232"/>
                </a:cubicBezTo>
                <a:cubicBezTo>
                  <a:pt x="143147" y="6123"/>
                  <a:pt x="143006" y="6014"/>
                  <a:pt x="142875" y="5898"/>
                </a:cubicBezTo>
                <a:cubicBezTo>
                  <a:pt x="142063" y="5166"/>
                  <a:pt x="141263" y="4446"/>
                  <a:pt x="140372" y="3840"/>
                </a:cubicBezTo>
                <a:cubicBezTo>
                  <a:pt x="140083" y="3645"/>
                  <a:pt x="139767" y="3492"/>
                  <a:pt x="139452" y="3338"/>
                </a:cubicBezTo>
                <a:cubicBezTo>
                  <a:pt x="139269" y="3249"/>
                  <a:pt x="139086" y="3160"/>
                  <a:pt x="138909" y="3063"/>
                </a:cubicBezTo>
                <a:cubicBezTo>
                  <a:pt x="138718" y="2956"/>
                  <a:pt x="138528" y="2846"/>
                  <a:pt x="138337" y="2736"/>
                </a:cubicBezTo>
                <a:cubicBezTo>
                  <a:pt x="137718" y="2377"/>
                  <a:pt x="137096" y="2017"/>
                  <a:pt x="136440" y="1737"/>
                </a:cubicBezTo>
                <a:cubicBezTo>
                  <a:pt x="134188" y="800"/>
                  <a:pt x="131765" y="331"/>
                  <a:pt x="129308" y="160"/>
                </a:cubicBezTo>
                <a:cubicBezTo>
                  <a:pt x="129082" y="146"/>
                  <a:pt x="128860" y="115"/>
                  <a:pt x="128636" y="85"/>
                </a:cubicBezTo>
                <a:cubicBezTo>
                  <a:pt x="128326" y="42"/>
                  <a:pt x="128015" y="0"/>
                  <a:pt x="127696" y="0"/>
                </a:cubicBezTo>
                <a:lnTo>
                  <a:pt x="57150" y="0"/>
                </a:lnTo>
                <a:cubicBezTo>
                  <a:pt x="44531" y="0"/>
                  <a:pt x="34290" y="10241"/>
                  <a:pt x="34290" y="22860"/>
                </a:cubicBezTo>
                <a:lnTo>
                  <a:pt x="34290" y="108564"/>
                </a:lnTo>
                <a:cubicBezTo>
                  <a:pt x="39710" y="106304"/>
                  <a:pt x="45455" y="104667"/>
                  <a:pt x="51435" y="103743"/>
                </a:cubicBezTo>
                <a:lnTo>
                  <a:pt x="51435" y="22860"/>
                </a:lnTo>
                <a:cubicBezTo>
                  <a:pt x="51435" y="19717"/>
                  <a:pt x="53995" y="17145"/>
                  <a:pt x="57150" y="17145"/>
                </a:cubicBezTo>
                <a:lnTo>
                  <a:pt x="125730" y="17145"/>
                </a:lnTo>
                <a:lnTo>
                  <a:pt x="125730" y="68580"/>
                </a:lnTo>
                <a:cubicBezTo>
                  <a:pt x="125730" y="81199"/>
                  <a:pt x="135971" y="91440"/>
                  <a:pt x="148590" y="91440"/>
                </a:cubicBezTo>
                <a:lnTo>
                  <a:pt x="200025" y="91440"/>
                </a:lnTo>
                <a:lnTo>
                  <a:pt x="200025" y="205740"/>
                </a:lnTo>
                <a:close/>
                <a:moveTo>
                  <a:pt x="142875" y="29958"/>
                </a:moveTo>
                <a:lnTo>
                  <a:pt x="187201" y="74295"/>
                </a:lnTo>
                <a:lnTo>
                  <a:pt x="148590" y="74295"/>
                </a:lnTo>
                <a:cubicBezTo>
                  <a:pt x="145435" y="74295"/>
                  <a:pt x="142875" y="71723"/>
                  <a:pt x="142875" y="68580"/>
                </a:cubicBezTo>
                <a:lnTo>
                  <a:pt x="142875" y="29958"/>
                </a:lnTo>
                <a:close/>
                <a:moveTo>
                  <a:pt x="125730" y="177165"/>
                </a:moveTo>
                <a:cubicBezTo>
                  <a:pt x="125730" y="211885"/>
                  <a:pt x="97584" y="240030"/>
                  <a:pt x="62865" y="240030"/>
                </a:cubicBezTo>
                <a:cubicBezTo>
                  <a:pt x="28146" y="240030"/>
                  <a:pt x="0" y="211885"/>
                  <a:pt x="0" y="177165"/>
                </a:cubicBezTo>
                <a:cubicBezTo>
                  <a:pt x="0" y="142445"/>
                  <a:pt x="28146" y="114300"/>
                  <a:pt x="62865" y="114300"/>
                </a:cubicBezTo>
                <a:cubicBezTo>
                  <a:pt x="97584" y="114300"/>
                  <a:pt x="125730" y="142445"/>
                  <a:pt x="125730" y="177165"/>
                </a:cubicBezTo>
                <a:close/>
                <a:moveTo>
                  <a:pt x="62865" y="137160"/>
                </a:moveTo>
                <a:cubicBezTo>
                  <a:pt x="59709" y="137160"/>
                  <a:pt x="57150" y="139719"/>
                  <a:pt x="57150" y="142875"/>
                </a:cubicBezTo>
                <a:lnTo>
                  <a:pt x="57150" y="188595"/>
                </a:lnTo>
                <a:cubicBezTo>
                  <a:pt x="57150" y="191751"/>
                  <a:pt x="59709" y="194310"/>
                  <a:pt x="62865" y="194310"/>
                </a:cubicBezTo>
                <a:cubicBezTo>
                  <a:pt x="66021" y="194310"/>
                  <a:pt x="68580" y="191751"/>
                  <a:pt x="68580" y="188595"/>
                </a:cubicBezTo>
                <a:lnTo>
                  <a:pt x="68580" y="142875"/>
                </a:lnTo>
                <a:cubicBezTo>
                  <a:pt x="68580" y="139719"/>
                  <a:pt x="66021" y="137160"/>
                  <a:pt x="62865" y="137160"/>
                </a:cubicBezTo>
                <a:close/>
                <a:moveTo>
                  <a:pt x="62865" y="218599"/>
                </a:moveTo>
                <a:cubicBezTo>
                  <a:pt x="66810" y="218599"/>
                  <a:pt x="70009" y="215401"/>
                  <a:pt x="70009" y="211455"/>
                </a:cubicBezTo>
                <a:cubicBezTo>
                  <a:pt x="70009" y="207509"/>
                  <a:pt x="66810" y="204311"/>
                  <a:pt x="62865" y="204311"/>
                </a:cubicBezTo>
                <a:cubicBezTo>
                  <a:pt x="58920" y="204311"/>
                  <a:pt x="55721" y="207509"/>
                  <a:pt x="55721" y="211455"/>
                </a:cubicBezTo>
                <a:cubicBezTo>
                  <a:pt x="55721" y="215401"/>
                  <a:pt x="58920" y="218599"/>
                  <a:pt x="62865" y="218599"/>
                </a:cubicBezTo>
                <a:close/>
              </a:path>
            </a:pathLst>
          </a:custGeom>
          <a:solidFill>
            <a:schemeClr val="bg1"/>
          </a:solidFill>
          <a:ln w="111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Box 25">
            <a:extLst>
              <a:ext uri="{FF2B5EF4-FFF2-40B4-BE49-F238E27FC236}">
                <a16:creationId xmlns:a16="http://schemas.microsoft.com/office/drawing/2014/main" id="{6B350AA8-9E72-635C-13C9-1C0799DB58D4}"/>
              </a:ext>
            </a:extLst>
          </p:cNvPr>
          <p:cNvSpPr txBox="1"/>
          <p:nvPr/>
        </p:nvSpPr>
        <p:spPr>
          <a:xfrm>
            <a:off x="548641" y="3946899"/>
            <a:ext cx="914400" cy="276999"/>
          </a:xfrm>
          <a:prstGeom prst="rect">
            <a:avLst/>
          </a:prstGeom>
          <a:noFill/>
        </p:spPr>
        <p:txBody>
          <a:bodyPr wrap="square" lIns="91440" tIns="0" rIns="0" bIns="0" rtlCol="0" anchor="ctr">
            <a:noAutofit/>
          </a:bodyPr>
          <a:lstStyle/>
          <a:p>
            <a:pPr>
              <a:spcAft>
                <a:spcPts val="300"/>
              </a:spcAft>
              <a:defRPr/>
            </a:pPr>
            <a:r>
              <a:rPr lang="de-de" sz="1800" dirty="0">
                <a:solidFill>
                  <a:srgbClr val="0078D4"/>
                </a:solidFill>
                <a:latin typeface="+mj-lt"/>
              </a:rPr>
              <a:t>59</a:t>
            </a:r>
          </a:p>
        </p:txBody>
      </p:sp>
      <p:sp>
        <p:nvSpPr>
          <p:cNvPr id="27" name="TextBox 26">
            <a:extLst>
              <a:ext uri="{FF2B5EF4-FFF2-40B4-BE49-F238E27FC236}">
                <a16:creationId xmlns:a16="http://schemas.microsoft.com/office/drawing/2014/main" id="{D4397A7B-2503-713E-FA8D-2813EB1F023A}"/>
              </a:ext>
            </a:extLst>
          </p:cNvPr>
          <p:cNvSpPr txBox="1"/>
          <p:nvPr/>
        </p:nvSpPr>
        <p:spPr>
          <a:xfrm>
            <a:off x="2009017" y="3946899"/>
            <a:ext cx="914400" cy="276999"/>
          </a:xfrm>
          <a:prstGeom prst="rect">
            <a:avLst/>
          </a:prstGeom>
          <a:noFill/>
        </p:spPr>
        <p:txBody>
          <a:bodyPr wrap="square" lIns="91440" tIns="0" rIns="0" bIns="0" rtlCol="0" anchor="ctr">
            <a:noAutofit/>
          </a:bodyPr>
          <a:lstStyle/>
          <a:p>
            <a:pPr>
              <a:spcAft>
                <a:spcPts val="300"/>
              </a:spcAft>
              <a:defRPr/>
            </a:pPr>
            <a:r>
              <a:rPr lang="de-de" sz="1800" dirty="0">
                <a:solidFill>
                  <a:srgbClr val="0078D4"/>
                </a:solidFill>
                <a:latin typeface="+mj-lt"/>
              </a:rPr>
              <a:t>74%</a:t>
            </a:r>
          </a:p>
        </p:txBody>
      </p:sp>
      <p:sp>
        <p:nvSpPr>
          <p:cNvPr id="28" name="TextBox 27">
            <a:extLst>
              <a:ext uri="{FF2B5EF4-FFF2-40B4-BE49-F238E27FC236}">
                <a16:creationId xmlns:a16="http://schemas.microsoft.com/office/drawing/2014/main" id="{63513A99-BD28-6CED-1B41-054A104B210E}"/>
              </a:ext>
            </a:extLst>
          </p:cNvPr>
          <p:cNvSpPr txBox="1"/>
          <p:nvPr/>
        </p:nvSpPr>
        <p:spPr>
          <a:xfrm>
            <a:off x="3473968" y="3946899"/>
            <a:ext cx="914400" cy="276999"/>
          </a:xfrm>
          <a:prstGeom prst="rect">
            <a:avLst/>
          </a:prstGeom>
          <a:noFill/>
        </p:spPr>
        <p:txBody>
          <a:bodyPr wrap="square" lIns="91440" tIns="0" rIns="0" bIns="0" rtlCol="0" anchor="ctr">
            <a:noAutofit/>
          </a:bodyPr>
          <a:lstStyle/>
          <a:p>
            <a:pPr>
              <a:spcAft>
                <a:spcPts val="300"/>
              </a:spcAft>
              <a:defRPr/>
            </a:pPr>
            <a:r>
              <a:rPr lang="de-de" sz="1800" dirty="0">
                <a:solidFill>
                  <a:srgbClr val="0078D4"/>
                </a:solidFill>
                <a:latin typeface="+mj-lt"/>
              </a:rPr>
              <a:t>2.8x</a:t>
            </a:r>
          </a:p>
        </p:txBody>
      </p:sp>
      <p:sp>
        <p:nvSpPr>
          <p:cNvPr id="29" name="TextBox 28">
            <a:extLst>
              <a:ext uri="{FF2B5EF4-FFF2-40B4-BE49-F238E27FC236}">
                <a16:creationId xmlns:a16="http://schemas.microsoft.com/office/drawing/2014/main" id="{7741DA79-1AE7-3C2A-C9C6-644EDAC99DBB}"/>
              </a:ext>
            </a:extLst>
          </p:cNvPr>
          <p:cNvSpPr txBox="1"/>
          <p:nvPr/>
        </p:nvSpPr>
        <p:spPr>
          <a:xfrm>
            <a:off x="177554" y="5818447"/>
            <a:ext cx="1285487" cy="292388"/>
          </a:xfrm>
          <a:prstGeom prst="rect">
            <a:avLst/>
          </a:prstGeom>
          <a:noFill/>
        </p:spPr>
        <p:txBody>
          <a:bodyPr wrap="square" lIns="0" tIns="45720" rIns="0" bIns="0" rtlCol="0">
            <a:noAutofit/>
          </a:bodyPr>
          <a:lstStyle/>
          <a:p>
            <a:pPr marL="137160" indent="-137160">
              <a:buFont typeface="+mj-lt"/>
              <a:buAutoNum type="arabicPeriod"/>
              <a:defRPr/>
            </a:pPr>
            <a:r>
              <a:rPr lang="de-DE" sz="700">
                <a:solidFill>
                  <a:srgbClr val="0078D4"/>
                </a:solidFill>
                <a:latin typeface="Segoe UI Semibold"/>
              </a:rPr>
              <a:t>Erkennen und Schützen sensibler Daten</a:t>
            </a:r>
            <a:endParaRPr lang="de-de" sz="700" dirty="0">
              <a:solidFill>
                <a:srgbClr val="0078D4"/>
              </a:solidFill>
              <a:latin typeface="Segoe UI Semibold"/>
            </a:endParaRPr>
          </a:p>
        </p:txBody>
      </p:sp>
      <p:sp>
        <p:nvSpPr>
          <p:cNvPr id="30" name="TextBox 29">
            <a:extLst>
              <a:ext uri="{FF2B5EF4-FFF2-40B4-BE49-F238E27FC236}">
                <a16:creationId xmlns:a16="http://schemas.microsoft.com/office/drawing/2014/main" id="{821697C7-DC37-FC1E-2544-23C7339AA444}"/>
              </a:ext>
            </a:extLst>
          </p:cNvPr>
          <p:cNvSpPr txBox="1"/>
          <p:nvPr/>
        </p:nvSpPr>
        <p:spPr>
          <a:xfrm>
            <a:off x="1645920" y="5818447"/>
            <a:ext cx="1339877" cy="292388"/>
          </a:xfrm>
          <a:prstGeom prst="rect">
            <a:avLst/>
          </a:prstGeom>
          <a:noFill/>
        </p:spPr>
        <p:txBody>
          <a:bodyPr wrap="square" lIns="0" tIns="45720" rIns="0" bIns="0" rtlCol="0">
            <a:noAutofit/>
          </a:bodyPr>
          <a:lstStyle/>
          <a:p>
            <a:pPr marL="137160" indent="-137160">
              <a:buFont typeface="+mj-lt"/>
              <a:buAutoNum type="arabicPeriod" startAt="2"/>
              <a:defRPr/>
            </a:pPr>
            <a:r>
              <a:rPr lang="de-de" sz="700" dirty="0">
                <a:solidFill>
                  <a:srgbClr val="0078D4"/>
                </a:solidFill>
                <a:latin typeface="Segoe UI Semibold"/>
              </a:rPr>
              <a:t>Identifizieren von Risiken durch Verständnis</a:t>
            </a:r>
          </a:p>
        </p:txBody>
      </p:sp>
      <p:sp>
        <p:nvSpPr>
          <p:cNvPr id="31" name="TextBox 30">
            <a:extLst>
              <a:ext uri="{FF2B5EF4-FFF2-40B4-BE49-F238E27FC236}">
                <a16:creationId xmlns:a16="http://schemas.microsoft.com/office/drawing/2014/main" id="{3B0913CA-32DA-E9FF-B362-3749939D93B1}"/>
              </a:ext>
            </a:extLst>
          </p:cNvPr>
          <p:cNvSpPr txBox="1"/>
          <p:nvPr/>
        </p:nvSpPr>
        <p:spPr>
          <a:xfrm>
            <a:off x="3110871" y="5818447"/>
            <a:ext cx="1402570" cy="292388"/>
          </a:xfrm>
          <a:prstGeom prst="rect">
            <a:avLst/>
          </a:prstGeom>
          <a:noFill/>
        </p:spPr>
        <p:txBody>
          <a:bodyPr wrap="square" lIns="0" tIns="45720" rIns="0" bIns="0" rtlCol="0">
            <a:noAutofit/>
          </a:bodyPr>
          <a:lstStyle/>
          <a:p>
            <a:pPr marL="137160" indent="-137160">
              <a:buFont typeface="+mj-lt"/>
              <a:buAutoNum type="arabicPeriod" startAt="3"/>
              <a:defRPr/>
            </a:pPr>
            <a:r>
              <a:rPr lang="de-de" sz="700" dirty="0">
                <a:solidFill>
                  <a:srgbClr val="0078D4"/>
                </a:solidFill>
                <a:latin typeface="Segoe UI Semibold"/>
              </a:rPr>
              <a:t>Verhindern der unbefugten Nutzung von Daten</a:t>
            </a:r>
          </a:p>
        </p:txBody>
      </p:sp>
      <p:sp>
        <p:nvSpPr>
          <p:cNvPr id="32" name="Rectangle 31">
            <a:extLst>
              <a:ext uri="{FF2B5EF4-FFF2-40B4-BE49-F238E27FC236}">
                <a16:creationId xmlns:a16="http://schemas.microsoft.com/office/drawing/2014/main" id="{ADACC4C4-ABBA-E908-6ECE-62D5D12DE2D6}"/>
              </a:ext>
            </a:extLst>
          </p:cNvPr>
          <p:cNvSpPr>
            <a:spLocks/>
          </p:cNvSpPr>
          <p:nvPr/>
        </p:nvSpPr>
        <p:spPr bwMode="auto">
          <a:xfrm>
            <a:off x="180968" y="5773980"/>
            <a:ext cx="1277498" cy="45720"/>
          </a:xfrm>
          <a:prstGeom prst="rect">
            <a:avLst/>
          </a:prstGeom>
          <a:gradFill>
            <a:gsLst>
              <a:gs pos="0">
                <a:schemeClr val="accent1"/>
              </a:gs>
              <a:gs pos="100000">
                <a:schemeClr val="accent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3" name="Rectangle 32">
            <a:extLst>
              <a:ext uri="{FF2B5EF4-FFF2-40B4-BE49-F238E27FC236}">
                <a16:creationId xmlns:a16="http://schemas.microsoft.com/office/drawing/2014/main" id="{84D1D345-EE16-6201-37BC-72DA3148B886}"/>
              </a:ext>
            </a:extLst>
          </p:cNvPr>
          <p:cNvSpPr>
            <a:spLocks/>
          </p:cNvSpPr>
          <p:nvPr/>
        </p:nvSpPr>
        <p:spPr bwMode="auto">
          <a:xfrm>
            <a:off x="1645919" y="5773980"/>
            <a:ext cx="1277498" cy="45720"/>
          </a:xfrm>
          <a:prstGeom prst="rect">
            <a:avLst/>
          </a:prstGeom>
          <a:gradFill>
            <a:gsLst>
              <a:gs pos="0">
                <a:schemeClr val="accent1"/>
              </a:gs>
              <a:gs pos="100000">
                <a:schemeClr val="accent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7" name="Rectangle 36">
            <a:extLst>
              <a:ext uri="{FF2B5EF4-FFF2-40B4-BE49-F238E27FC236}">
                <a16:creationId xmlns:a16="http://schemas.microsoft.com/office/drawing/2014/main" id="{DBCDD720-A063-B8CD-1187-C49127E18504}"/>
              </a:ext>
            </a:extLst>
          </p:cNvPr>
          <p:cNvSpPr>
            <a:spLocks/>
          </p:cNvSpPr>
          <p:nvPr/>
        </p:nvSpPr>
        <p:spPr bwMode="auto">
          <a:xfrm>
            <a:off x="3110870" y="5773980"/>
            <a:ext cx="1277498" cy="45720"/>
          </a:xfrm>
          <a:prstGeom prst="rect">
            <a:avLst/>
          </a:prstGeom>
          <a:gradFill>
            <a:gsLst>
              <a:gs pos="0">
                <a:schemeClr val="accent1"/>
              </a:gs>
              <a:gs pos="100000">
                <a:schemeClr val="accent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8" name="TextBox 37">
            <a:extLst>
              <a:ext uri="{FF2B5EF4-FFF2-40B4-BE49-F238E27FC236}">
                <a16:creationId xmlns:a16="http://schemas.microsoft.com/office/drawing/2014/main" id="{9FFE72D1-B55E-A404-16A2-33C762F180A7}"/>
              </a:ext>
            </a:extLst>
          </p:cNvPr>
          <p:cNvSpPr txBox="1"/>
          <p:nvPr/>
        </p:nvSpPr>
        <p:spPr>
          <a:xfrm>
            <a:off x="180967" y="6115055"/>
            <a:ext cx="1402571" cy="261610"/>
          </a:xfrm>
          <a:prstGeom prst="rect">
            <a:avLst/>
          </a:prstGeom>
          <a:noFill/>
        </p:spPr>
        <p:txBody>
          <a:bodyPr wrap="square" lIns="137160" tIns="45720" rIns="0" bIns="0" rtlCol="0">
            <a:noAutofit/>
          </a:bodyPr>
          <a:lstStyle/>
          <a:p>
            <a:pPr>
              <a:spcAft>
                <a:spcPts val="600"/>
              </a:spcAft>
            </a:pPr>
            <a:r>
              <a:rPr lang="de-de" sz="600" dirty="0"/>
              <a:t>wo auch immer sie sich </a:t>
            </a:r>
            <a:r>
              <a:rPr lang="de-de" sz="600"/>
              <a:t>befinden, während </a:t>
            </a:r>
            <a:r>
              <a:rPr lang="de-de" sz="600" dirty="0"/>
              <a:t>des gesamten Lebenszyklus</a:t>
            </a:r>
          </a:p>
        </p:txBody>
      </p:sp>
      <p:sp>
        <p:nvSpPr>
          <p:cNvPr id="39" name="TextBox 38">
            <a:extLst>
              <a:ext uri="{FF2B5EF4-FFF2-40B4-BE49-F238E27FC236}">
                <a16:creationId xmlns:a16="http://schemas.microsoft.com/office/drawing/2014/main" id="{27674AEA-D300-8A89-BDDB-9C7E283925F9}"/>
              </a:ext>
            </a:extLst>
          </p:cNvPr>
          <p:cNvSpPr txBox="1"/>
          <p:nvPr/>
        </p:nvSpPr>
        <p:spPr>
          <a:xfrm>
            <a:off x="1645919" y="6115055"/>
            <a:ext cx="1277498" cy="261610"/>
          </a:xfrm>
          <a:prstGeom prst="rect">
            <a:avLst/>
          </a:prstGeom>
          <a:noFill/>
        </p:spPr>
        <p:txBody>
          <a:bodyPr wrap="square" lIns="137160" tIns="45720" rIns="0" bIns="0" rtlCol="0">
            <a:noAutofit/>
          </a:bodyPr>
          <a:lstStyle/>
          <a:p>
            <a:pPr>
              <a:spcAft>
                <a:spcPts val="600"/>
              </a:spcAft>
            </a:pPr>
            <a:r>
              <a:rPr lang="de-de" sz="600" dirty="0"/>
              <a:t>wie Menschen auf </a:t>
            </a:r>
            <a:r>
              <a:rPr lang="de-de" sz="600"/>
              <a:t>Daten zugreifen und </a:t>
            </a:r>
            <a:r>
              <a:rPr lang="de-de" sz="600" dirty="0"/>
              <a:t>diese nutzen</a:t>
            </a:r>
          </a:p>
        </p:txBody>
      </p:sp>
      <p:sp>
        <p:nvSpPr>
          <p:cNvPr id="40" name="TextBox 39">
            <a:extLst>
              <a:ext uri="{FF2B5EF4-FFF2-40B4-BE49-F238E27FC236}">
                <a16:creationId xmlns:a16="http://schemas.microsoft.com/office/drawing/2014/main" id="{CD4B13EC-2956-BC0A-746C-D0FC1F13D4CB}"/>
              </a:ext>
            </a:extLst>
          </p:cNvPr>
          <p:cNvSpPr txBox="1"/>
          <p:nvPr/>
        </p:nvSpPr>
        <p:spPr>
          <a:xfrm>
            <a:off x="3110870" y="6115055"/>
            <a:ext cx="1277498" cy="261610"/>
          </a:xfrm>
          <a:prstGeom prst="rect">
            <a:avLst/>
          </a:prstGeom>
          <a:noFill/>
        </p:spPr>
        <p:txBody>
          <a:bodyPr wrap="square" lIns="137160" tIns="45720" rIns="0" bIns="0" rtlCol="0">
            <a:noAutofit/>
          </a:bodyPr>
          <a:lstStyle/>
          <a:p>
            <a:pPr>
              <a:spcAft>
                <a:spcPts val="600"/>
              </a:spcAft>
            </a:pPr>
            <a:r>
              <a:rPr lang="de-de" sz="600" dirty="0"/>
              <a:t>dynamisch basierend auf</a:t>
            </a:r>
            <a:br>
              <a:rPr sz="600"/>
            </a:br>
            <a:r>
              <a:rPr lang="de-de" sz="600" dirty="0"/>
              <a:t>dem Benutzerrisiko</a:t>
            </a:r>
          </a:p>
        </p:txBody>
      </p:sp>
      <p:sp>
        <p:nvSpPr>
          <p:cNvPr id="42" name="Oval 41">
            <a:extLst>
              <a:ext uri="{FF2B5EF4-FFF2-40B4-BE49-F238E27FC236}">
                <a16:creationId xmlns:a16="http://schemas.microsoft.com/office/drawing/2014/main" id="{6712459F-4A2E-EA23-3774-31E53B6B5B23}"/>
              </a:ext>
            </a:extLst>
          </p:cNvPr>
          <p:cNvSpPr>
            <a:spLocks noChangeAspect="1"/>
          </p:cNvSpPr>
          <p:nvPr/>
        </p:nvSpPr>
        <p:spPr bwMode="auto">
          <a:xfrm>
            <a:off x="182880" y="6561223"/>
            <a:ext cx="365760" cy="3657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3" name="TextBox 42">
            <a:extLst>
              <a:ext uri="{FF2B5EF4-FFF2-40B4-BE49-F238E27FC236}">
                <a16:creationId xmlns:a16="http://schemas.microsoft.com/office/drawing/2014/main" id="{C24B6AF9-47DC-6546-9675-CD7F80D000A7}"/>
              </a:ext>
            </a:extLst>
          </p:cNvPr>
          <p:cNvSpPr txBox="1"/>
          <p:nvPr/>
        </p:nvSpPr>
        <p:spPr>
          <a:xfrm>
            <a:off x="548641" y="6628687"/>
            <a:ext cx="914400" cy="230832"/>
          </a:xfrm>
          <a:prstGeom prst="rect">
            <a:avLst/>
          </a:prstGeom>
          <a:noFill/>
        </p:spPr>
        <p:txBody>
          <a:bodyPr wrap="square" lIns="45720" tIns="0" rIns="0" bIns="0" rtlCol="0" anchor="ctr">
            <a:noAutofit/>
          </a:bodyPr>
          <a:lstStyle/>
          <a:p>
            <a:pPr>
              <a:spcAft>
                <a:spcPts val="300"/>
              </a:spcAft>
              <a:defRPr/>
            </a:pPr>
            <a:r>
              <a:rPr lang="de-de" sz="700" dirty="0">
                <a:latin typeface="Segoe UI Semibold"/>
              </a:rPr>
              <a:t>NIS2-Maßnahme:</a:t>
            </a:r>
            <a:br/>
            <a:r>
              <a:rPr lang="de-de" sz="700" dirty="0">
                <a:solidFill>
                  <a:srgbClr val="0078D4"/>
                </a:solidFill>
                <a:latin typeface="Segoe UI Semibold"/>
              </a:rPr>
              <a:t>Verschlüsselung</a:t>
            </a:r>
            <a:endParaRPr lang="de-de" sz="800" dirty="0">
              <a:solidFill>
                <a:srgbClr val="0078D4"/>
              </a:solidFill>
              <a:latin typeface="Segoe UI Semibold"/>
            </a:endParaRPr>
          </a:p>
        </p:txBody>
      </p:sp>
      <p:sp>
        <p:nvSpPr>
          <p:cNvPr id="44" name="Oval 43">
            <a:extLst>
              <a:ext uri="{FF2B5EF4-FFF2-40B4-BE49-F238E27FC236}">
                <a16:creationId xmlns:a16="http://schemas.microsoft.com/office/drawing/2014/main" id="{A9B932F2-1B06-7E41-84FA-652403124E6C}"/>
              </a:ext>
            </a:extLst>
          </p:cNvPr>
          <p:cNvSpPr>
            <a:spLocks noChangeAspect="1"/>
          </p:cNvSpPr>
          <p:nvPr/>
        </p:nvSpPr>
        <p:spPr bwMode="auto">
          <a:xfrm>
            <a:off x="1643257" y="6561223"/>
            <a:ext cx="365760" cy="3657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5" name="TextBox 44">
            <a:extLst>
              <a:ext uri="{FF2B5EF4-FFF2-40B4-BE49-F238E27FC236}">
                <a16:creationId xmlns:a16="http://schemas.microsoft.com/office/drawing/2014/main" id="{82C41020-4E6B-D073-CE97-C7FAB86D2C19}"/>
              </a:ext>
            </a:extLst>
          </p:cNvPr>
          <p:cNvSpPr txBox="1"/>
          <p:nvPr/>
        </p:nvSpPr>
        <p:spPr>
          <a:xfrm>
            <a:off x="2009018" y="6567132"/>
            <a:ext cx="914400" cy="353943"/>
          </a:xfrm>
          <a:prstGeom prst="rect">
            <a:avLst/>
          </a:prstGeom>
          <a:noFill/>
        </p:spPr>
        <p:txBody>
          <a:bodyPr wrap="square" lIns="45720" tIns="0" rIns="0" bIns="0" rtlCol="0" anchor="ctr">
            <a:noAutofit/>
          </a:bodyPr>
          <a:lstStyle/>
          <a:p>
            <a:pPr>
              <a:spcAft>
                <a:spcPts val="300"/>
              </a:spcAft>
              <a:defRPr/>
            </a:pPr>
            <a:r>
              <a:rPr lang="de-de" sz="700" dirty="0">
                <a:latin typeface="Segoe UI Semibold"/>
              </a:rPr>
              <a:t>NIS2-Maßnahmen:</a:t>
            </a:r>
            <a:br/>
            <a:r>
              <a:rPr lang="de-de" sz="700" dirty="0">
                <a:solidFill>
                  <a:srgbClr val="0078D4"/>
                </a:solidFill>
                <a:latin typeface="Segoe UI Semibold"/>
              </a:rPr>
              <a:t>Risikomanagement und -analyse</a:t>
            </a:r>
            <a:endParaRPr lang="de-de" sz="800" dirty="0">
              <a:solidFill>
                <a:srgbClr val="0078D4"/>
              </a:solidFill>
              <a:latin typeface="Segoe UI Semibold"/>
            </a:endParaRPr>
          </a:p>
        </p:txBody>
      </p:sp>
      <p:sp>
        <p:nvSpPr>
          <p:cNvPr id="46" name="Oval 45">
            <a:extLst>
              <a:ext uri="{FF2B5EF4-FFF2-40B4-BE49-F238E27FC236}">
                <a16:creationId xmlns:a16="http://schemas.microsoft.com/office/drawing/2014/main" id="{A34AFC31-A8A8-E47B-6627-60C370BFC07B}"/>
              </a:ext>
            </a:extLst>
          </p:cNvPr>
          <p:cNvSpPr>
            <a:spLocks noChangeAspect="1"/>
          </p:cNvSpPr>
          <p:nvPr/>
        </p:nvSpPr>
        <p:spPr bwMode="auto">
          <a:xfrm>
            <a:off x="3110870" y="6561223"/>
            <a:ext cx="365760" cy="3657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9" name="TextBox 68">
            <a:extLst>
              <a:ext uri="{FF2B5EF4-FFF2-40B4-BE49-F238E27FC236}">
                <a16:creationId xmlns:a16="http://schemas.microsoft.com/office/drawing/2014/main" id="{6171B98C-D60E-C896-34B2-B9A796056A92}"/>
              </a:ext>
            </a:extLst>
          </p:cNvPr>
          <p:cNvSpPr txBox="1"/>
          <p:nvPr/>
        </p:nvSpPr>
        <p:spPr>
          <a:xfrm>
            <a:off x="3476631" y="6567131"/>
            <a:ext cx="972152" cy="353943"/>
          </a:xfrm>
          <a:prstGeom prst="rect">
            <a:avLst/>
          </a:prstGeom>
          <a:noFill/>
        </p:spPr>
        <p:txBody>
          <a:bodyPr wrap="square" lIns="45720" tIns="0" rIns="0" bIns="0" rtlCol="0" anchor="ctr">
            <a:noAutofit/>
          </a:bodyPr>
          <a:lstStyle/>
          <a:p>
            <a:pPr>
              <a:spcAft>
                <a:spcPts val="300"/>
              </a:spcAft>
              <a:defRPr/>
            </a:pPr>
            <a:r>
              <a:rPr lang="de-de" sz="700" dirty="0">
                <a:latin typeface="Segoe UI Semibold"/>
              </a:rPr>
              <a:t>NIS2-Maßnahmen:</a:t>
            </a:r>
            <a:br/>
            <a:r>
              <a:rPr lang="de-de" sz="700" dirty="0">
                <a:solidFill>
                  <a:srgbClr val="0078D4"/>
                </a:solidFill>
                <a:latin typeface="Segoe UI Semibold"/>
              </a:rPr>
              <a:t>Asset-Management und Risikoanalyse</a:t>
            </a:r>
            <a:endParaRPr lang="de-de" sz="800" dirty="0">
              <a:solidFill>
                <a:srgbClr val="0078D4"/>
              </a:solidFill>
              <a:latin typeface="Segoe UI Semibold"/>
            </a:endParaRPr>
          </a:p>
        </p:txBody>
      </p:sp>
      <p:cxnSp>
        <p:nvCxnSpPr>
          <p:cNvPr id="72" name="Straight Connector 71">
            <a:extLst>
              <a:ext uri="{FF2B5EF4-FFF2-40B4-BE49-F238E27FC236}">
                <a16:creationId xmlns:a16="http://schemas.microsoft.com/office/drawing/2014/main" id="{D9E9AE51-F1D1-D03E-A437-894686A6D448}"/>
              </a:ext>
            </a:extLst>
          </p:cNvPr>
          <p:cNvCxnSpPr>
            <a:cxnSpLocks/>
          </p:cNvCxnSpPr>
          <p:nvPr/>
        </p:nvCxnSpPr>
        <p:spPr>
          <a:xfrm>
            <a:off x="177554" y="6472107"/>
            <a:ext cx="1285487" cy="0"/>
          </a:xfrm>
          <a:prstGeom prst="line">
            <a:avLst/>
          </a:prstGeom>
          <a:ln cap="rnd">
            <a:solidFill>
              <a:schemeClr val="accent6"/>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8FFBEA7-5627-B7E5-185E-2CD3E071C260}"/>
              </a:ext>
            </a:extLst>
          </p:cNvPr>
          <p:cNvCxnSpPr>
            <a:cxnSpLocks/>
          </p:cNvCxnSpPr>
          <p:nvPr/>
        </p:nvCxnSpPr>
        <p:spPr>
          <a:xfrm>
            <a:off x="1637931" y="6472107"/>
            <a:ext cx="1285487" cy="0"/>
          </a:xfrm>
          <a:prstGeom prst="line">
            <a:avLst/>
          </a:prstGeom>
          <a:ln cap="rnd">
            <a:solidFill>
              <a:schemeClr val="accent6"/>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CC82D3B-DA3A-4470-6C57-6E315834EFE5}"/>
              </a:ext>
            </a:extLst>
          </p:cNvPr>
          <p:cNvCxnSpPr>
            <a:cxnSpLocks/>
          </p:cNvCxnSpPr>
          <p:nvPr/>
        </p:nvCxnSpPr>
        <p:spPr>
          <a:xfrm>
            <a:off x="3102881" y="6472107"/>
            <a:ext cx="1285487" cy="0"/>
          </a:xfrm>
          <a:prstGeom prst="line">
            <a:avLst/>
          </a:prstGeom>
          <a:ln cap="rnd">
            <a:solidFill>
              <a:schemeClr val="accent6"/>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03FD483C-9A8A-C61C-74CF-BEBCF99DC0D8}"/>
              </a:ext>
            </a:extLst>
          </p:cNvPr>
          <p:cNvSpPr txBox="1"/>
          <p:nvPr/>
        </p:nvSpPr>
        <p:spPr>
          <a:xfrm>
            <a:off x="182880" y="7536451"/>
            <a:ext cx="4206240" cy="492443"/>
          </a:xfrm>
          <a:prstGeom prst="rect">
            <a:avLst/>
          </a:prstGeom>
          <a:noFill/>
        </p:spPr>
        <p:txBody>
          <a:bodyPr wrap="square" lIns="0" tIns="0" rIns="0" bIns="0" rtlCol="0">
            <a:noAutofit/>
          </a:bodyPr>
          <a:lstStyle/>
          <a:p>
            <a:pPr>
              <a:spcAft>
                <a:spcPts val="600"/>
              </a:spcAft>
            </a:pPr>
            <a:r>
              <a:rPr lang="de-de" sz="800" dirty="0"/>
              <a:t>Microsoft Purview integriert Informationsschutz, Verhinderung von Datenverlust, Insider-Risikomanagement und adaptiven Schutz in einer einzigen Lösung. Das bedeutet, dass Sie Ihre Datenrisiken besser verstehen und eindämmen können. Sie erhalten sogar regulatorische Vorlagen, damit Sie Ihren genauen Status kennen.</a:t>
            </a:r>
          </a:p>
        </p:txBody>
      </p:sp>
      <p:sp>
        <p:nvSpPr>
          <p:cNvPr id="102" name="Graphic 82">
            <a:extLst>
              <a:ext uri="{FF2B5EF4-FFF2-40B4-BE49-F238E27FC236}">
                <a16:creationId xmlns:a16="http://schemas.microsoft.com/office/drawing/2014/main" id="{BC488985-DDC8-E8A6-6906-70934B844DEF}"/>
              </a:ext>
            </a:extLst>
          </p:cNvPr>
          <p:cNvSpPr/>
          <p:nvPr/>
        </p:nvSpPr>
        <p:spPr>
          <a:xfrm>
            <a:off x="3198500" y="6648853"/>
            <a:ext cx="200025" cy="200025"/>
          </a:xfrm>
          <a:custGeom>
            <a:avLst/>
            <a:gdLst>
              <a:gd name="connsiteX0" fmla="*/ 95250 w 200025"/>
              <a:gd name="connsiteY0" fmla="*/ 0 h 200025"/>
              <a:gd name="connsiteX1" fmla="*/ 190500 w 200025"/>
              <a:gd name="connsiteY1" fmla="*/ 95250 h 200025"/>
              <a:gd name="connsiteX2" fmla="*/ 189752 w 200025"/>
              <a:gd name="connsiteY2" fmla="*/ 107245 h 200025"/>
              <a:gd name="connsiteX3" fmla="*/ 175759 w 200025"/>
              <a:gd name="connsiteY3" fmla="*/ 86627 h 200025"/>
              <a:gd name="connsiteX4" fmla="*/ 95250 w 200025"/>
              <a:gd name="connsiteY4" fmla="*/ 14288 h 200025"/>
              <a:gd name="connsiteX5" fmla="*/ 14288 w 200025"/>
              <a:gd name="connsiteY5" fmla="*/ 95250 h 200025"/>
              <a:gd name="connsiteX6" fmla="*/ 95250 w 200025"/>
              <a:gd name="connsiteY6" fmla="*/ 176213 h 200025"/>
              <a:gd name="connsiteX7" fmla="*/ 104775 w 200025"/>
              <a:gd name="connsiteY7" fmla="*/ 175658 h 200025"/>
              <a:gd name="connsiteX8" fmla="*/ 104775 w 200025"/>
              <a:gd name="connsiteY8" fmla="*/ 185738 h 200025"/>
              <a:gd name="connsiteX9" fmla="*/ 105154 w 200025"/>
              <a:gd name="connsiteY9" fmla="*/ 189991 h 200025"/>
              <a:gd name="connsiteX10" fmla="*/ 95250 w 200025"/>
              <a:gd name="connsiteY10" fmla="*/ 190500 h 200025"/>
              <a:gd name="connsiteX11" fmla="*/ 0 w 200025"/>
              <a:gd name="connsiteY11" fmla="*/ 95250 h 200025"/>
              <a:gd name="connsiteX12" fmla="*/ 95250 w 200025"/>
              <a:gd name="connsiteY12" fmla="*/ 0 h 200025"/>
              <a:gd name="connsiteX13" fmla="*/ 176085 w 200025"/>
              <a:gd name="connsiteY13" fmla="*/ 99841 h 200025"/>
              <a:gd name="connsiteX14" fmla="*/ 157163 w 200025"/>
              <a:gd name="connsiteY14" fmla="*/ 90488 h 200025"/>
              <a:gd name="connsiteX15" fmla="*/ 133350 w 200025"/>
              <a:gd name="connsiteY15" fmla="*/ 114300 h 200025"/>
              <a:gd name="connsiteX16" fmla="*/ 133350 w 200025"/>
              <a:gd name="connsiteY16" fmla="*/ 123825 h 200025"/>
              <a:gd name="connsiteX17" fmla="*/ 128588 w 200025"/>
              <a:gd name="connsiteY17" fmla="*/ 123825 h 200025"/>
              <a:gd name="connsiteX18" fmla="*/ 114300 w 200025"/>
              <a:gd name="connsiteY18" fmla="*/ 138113 h 200025"/>
              <a:gd name="connsiteX19" fmla="*/ 114300 w 200025"/>
              <a:gd name="connsiteY19" fmla="*/ 185738 h 200025"/>
              <a:gd name="connsiteX20" fmla="*/ 114574 w 200025"/>
              <a:gd name="connsiteY20" fmla="*/ 188539 h 200025"/>
              <a:gd name="connsiteX21" fmla="*/ 128588 w 200025"/>
              <a:gd name="connsiteY21" fmla="*/ 200025 h 200025"/>
              <a:gd name="connsiteX22" fmla="*/ 185738 w 200025"/>
              <a:gd name="connsiteY22" fmla="*/ 200025 h 200025"/>
              <a:gd name="connsiteX23" fmla="*/ 200025 w 200025"/>
              <a:gd name="connsiteY23" fmla="*/ 185738 h 200025"/>
              <a:gd name="connsiteX24" fmla="*/ 200025 w 200025"/>
              <a:gd name="connsiteY24" fmla="*/ 138113 h 200025"/>
              <a:gd name="connsiteX25" fmla="*/ 186138 w 200025"/>
              <a:gd name="connsiteY25" fmla="*/ 123831 h 200025"/>
              <a:gd name="connsiteX26" fmla="*/ 185738 w 200025"/>
              <a:gd name="connsiteY26" fmla="*/ 123825 h 200025"/>
              <a:gd name="connsiteX27" fmla="*/ 180975 w 200025"/>
              <a:gd name="connsiteY27" fmla="*/ 123825 h 200025"/>
              <a:gd name="connsiteX28" fmla="*/ 180975 w 200025"/>
              <a:gd name="connsiteY28" fmla="*/ 114300 h 200025"/>
              <a:gd name="connsiteX29" fmla="*/ 176085 w 200025"/>
              <a:gd name="connsiteY29" fmla="*/ 99841 h 200025"/>
              <a:gd name="connsiteX30" fmla="*/ 153414 w 200025"/>
              <a:gd name="connsiteY30" fmla="*/ 170684 h 200025"/>
              <a:gd name="connsiteX31" fmla="*/ 147638 w 200025"/>
              <a:gd name="connsiteY31" fmla="*/ 161925 h 200025"/>
              <a:gd name="connsiteX32" fmla="*/ 157163 w 200025"/>
              <a:gd name="connsiteY32" fmla="*/ 152400 h 200025"/>
              <a:gd name="connsiteX33" fmla="*/ 166174 w 200025"/>
              <a:gd name="connsiteY33" fmla="*/ 158831 h 200025"/>
              <a:gd name="connsiteX34" fmla="*/ 166688 w 200025"/>
              <a:gd name="connsiteY34" fmla="*/ 161925 h 200025"/>
              <a:gd name="connsiteX35" fmla="*/ 157163 w 200025"/>
              <a:gd name="connsiteY35" fmla="*/ 171450 h 200025"/>
              <a:gd name="connsiteX36" fmla="*/ 153414 w 200025"/>
              <a:gd name="connsiteY36" fmla="*/ 170684 h 200025"/>
              <a:gd name="connsiteX37" fmla="*/ 147638 w 200025"/>
              <a:gd name="connsiteY37" fmla="*/ 114300 h 200025"/>
              <a:gd name="connsiteX38" fmla="*/ 157163 w 200025"/>
              <a:gd name="connsiteY38" fmla="*/ 104775 h 200025"/>
              <a:gd name="connsiteX39" fmla="*/ 166688 w 200025"/>
              <a:gd name="connsiteY39" fmla="*/ 114300 h 200025"/>
              <a:gd name="connsiteX40" fmla="*/ 166688 w 200025"/>
              <a:gd name="connsiteY40" fmla="*/ 123825 h 200025"/>
              <a:gd name="connsiteX41" fmla="*/ 147638 w 200025"/>
              <a:gd name="connsiteY41" fmla="*/ 123825 h 200025"/>
              <a:gd name="connsiteX42" fmla="*/ 147638 w 200025"/>
              <a:gd name="connsiteY42" fmla="*/ 114300 h 200025"/>
              <a:gd name="connsiteX43" fmla="*/ 83344 w 200025"/>
              <a:gd name="connsiteY43" fmla="*/ 108959 h 200025"/>
              <a:gd name="connsiteX44" fmla="*/ 125918 w 200025"/>
              <a:gd name="connsiteY44" fmla="*/ 66386 h 200025"/>
              <a:gd name="connsiteX45" fmla="*/ 136020 w 200025"/>
              <a:gd name="connsiteY45" fmla="*/ 66386 h 200025"/>
              <a:gd name="connsiteX46" fmla="*/ 136711 w 200025"/>
              <a:gd name="connsiteY46" fmla="*/ 75688 h 200025"/>
              <a:gd name="connsiteX47" fmla="*/ 136020 w 200025"/>
              <a:gd name="connsiteY47" fmla="*/ 76489 h 200025"/>
              <a:gd name="connsiteX48" fmla="*/ 88395 w 200025"/>
              <a:gd name="connsiteY48" fmla="*/ 124114 h 200025"/>
              <a:gd name="connsiteX49" fmla="*/ 79094 w 200025"/>
              <a:gd name="connsiteY49" fmla="*/ 124805 h 200025"/>
              <a:gd name="connsiteX50" fmla="*/ 78293 w 200025"/>
              <a:gd name="connsiteY50" fmla="*/ 124114 h 200025"/>
              <a:gd name="connsiteX51" fmla="*/ 54480 w 200025"/>
              <a:gd name="connsiteY51" fmla="*/ 100301 h 200025"/>
              <a:gd name="connsiteX52" fmla="*/ 54480 w 200025"/>
              <a:gd name="connsiteY52" fmla="*/ 90199 h 200025"/>
              <a:gd name="connsiteX53" fmla="*/ 63781 w 200025"/>
              <a:gd name="connsiteY53" fmla="*/ 89507 h 200025"/>
              <a:gd name="connsiteX54" fmla="*/ 64583 w 200025"/>
              <a:gd name="connsiteY54" fmla="*/ 90199 h 200025"/>
              <a:gd name="connsiteX55" fmla="*/ 83344 w 200025"/>
              <a:gd name="connsiteY55" fmla="*/ 10895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0025" h="200025">
                <a:moveTo>
                  <a:pt x="95250" y="0"/>
                </a:moveTo>
                <a:cubicBezTo>
                  <a:pt x="147855" y="0"/>
                  <a:pt x="190500" y="42645"/>
                  <a:pt x="190500" y="95250"/>
                </a:cubicBezTo>
                <a:cubicBezTo>
                  <a:pt x="190500" y="99312"/>
                  <a:pt x="190246" y="103316"/>
                  <a:pt x="189752" y="107245"/>
                </a:cubicBezTo>
                <a:cubicBezTo>
                  <a:pt x="187909" y="98690"/>
                  <a:pt x="182783" y="91357"/>
                  <a:pt x="175759" y="86627"/>
                </a:cubicBezTo>
                <a:cubicBezTo>
                  <a:pt x="171454" y="45967"/>
                  <a:pt x="137051" y="14288"/>
                  <a:pt x="95250" y="14288"/>
                </a:cubicBezTo>
                <a:cubicBezTo>
                  <a:pt x="50536" y="14288"/>
                  <a:pt x="14288" y="50536"/>
                  <a:pt x="14288" y="95250"/>
                </a:cubicBezTo>
                <a:cubicBezTo>
                  <a:pt x="14288" y="139964"/>
                  <a:pt x="50536" y="176213"/>
                  <a:pt x="95250" y="176213"/>
                </a:cubicBezTo>
                <a:cubicBezTo>
                  <a:pt x="98472" y="176213"/>
                  <a:pt x="101651" y="176024"/>
                  <a:pt x="104775" y="175658"/>
                </a:cubicBezTo>
                <a:lnTo>
                  <a:pt x="104775" y="185738"/>
                </a:lnTo>
                <a:cubicBezTo>
                  <a:pt x="104775" y="187189"/>
                  <a:pt x="104905" y="188611"/>
                  <a:pt x="105154" y="189991"/>
                </a:cubicBezTo>
                <a:cubicBezTo>
                  <a:pt x="101898" y="190328"/>
                  <a:pt x="98594" y="190500"/>
                  <a:pt x="95250" y="190500"/>
                </a:cubicBezTo>
                <a:cubicBezTo>
                  <a:pt x="42645" y="190500"/>
                  <a:pt x="0" y="147855"/>
                  <a:pt x="0" y="95250"/>
                </a:cubicBezTo>
                <a:cubicBezTo>
                  <a:pt x="0" y="42645"/>
                  <a:pt x="42645" y="0"/>
                  <a:pt x="95250" y="0"/>
                </a:cubicBezTo>
                <a:close/>
                <a:moveTo>
                  <a:pt x="176085" y="99841"/>
                </a:moveTo>
                <a:cubicBezTo>
                  <a:pt x="171733" y="94155"/>
                  <a:pt x="164876" y="90488"/>
                  <a:pt x="157163" y="90488"/>
                </a:cubicBezTo>
                <a:cubicBezTo>
                  <a:pt x="144011" y="90488"/>
                  <a:pt x="133350" y="101149"/>
                  <a:pt x="133350" y="114300"/>
                </a:cubicBezTo>
                <a:lnTo>
                  <a:pt x="133350" y="123825"/>
                </a:lnTo>
                <a:lnTo>
                  <a:pt x="128588" y="123825"/>
                </a:lnTo>
                <a:cubicBezTo>
                  <a:pt x="120697" y="123825"/>
                  <a:pt x="114300" y="130222"/>
                  <a:pt x="114300" y="138113"/>
                </a:cubicBezTo>
                <a:lnTo>
                  <a:pt x="114300" y="185738"/>
                </a:lnTo>
                <a:cubicBezTo>
                  <a:pt x="114300" y="186696"/>
                  <a:pt x="114394" y="187633"/>
                  <a:pt x="114574" y="188539"/>
                </a:cubicBezTo>
                <a:cubicBezTo>
                  <a:pt x="115876" y="195088"/>
                  <a:pt x="121655" y="200025"/>
                  <a:pt x="128588" y="200025"/>
                </a:cubicBezTo>
                <a:lnTo>
                  <a:pt x="185738" y="200025"/>
                </a:lnTo>
                <a:cubicBezTo>
                  <a:pt x="193628" y="200025"/>
                  <a:pt x="200025" y="193628"/>
                  <a:pt x="200025" y="185738"/>
                </a:cubicBezTo>
                <a:lnTo>
                  <a:pt x="200025" y="138113"/>
                </a:lnTo>
                <a:cubicBezTo>
                  <a:pt x="200025" y="130355"/>
                  <a:pt x="193843" y="124042"/>
                  <a:pt x="186138" y="123831"/>
                </a:cubicBezTo>
                <a:cubicBezTo>
                  <a:pt x="186005" y="123827"/>
                  <a:pt x="185872" y="123825"/>
                  <a:pt x="185738" y="123825"/>
                </a:cubicBezTo>
                <a:lnTo>
                  <a:pt x="180975" y="123825"/>
                </a:lnTo>
                <a:lnTo>
                  <a:pt x="180975" y="114300"/>
                </a:lnTo>
                <a:cubicBezTo>
                  <a:pt x="180975" y="108862"/>
                  <a:pt x="179152" y="103850"/>
                  <a:pt x="176085" y="99841"/>
                </a:cubicBezTo>
                <a:close/>
                <a:moveTo>
                  <a:pt x="153414" y="170684"/>
                </a:moveTo>
                <a:cubicBezTo>
                  <a:pt x="150018" y="169229"/>
                  <a:pt x="147638" y="165855"/>
                  <a:pt x="147638" y="161925"/>
                </a:cubicBezTo>
                <a:cubicBezTo>
                  <a:pt x="147638" y="156664"/>
                  <a:pt x="151902" y="152400"/>
                  <a:pt x="157163" y="152400"/>
                </a:cubicBezTo>
                <a:cubicBezTo>
                  <a:pt x="161340" y="152400"/>
                  <a:pt x="164889" y="155089"/>
                  <a:pt x="166174" y="158831"/>
                </a:cubicBezTo>
                <a:cubicBezTo>
                  <a:pt x="166507" y="159801"/>
                  <a:pt x="166688" y="160842"/>
                  <a:pt x="166688" y="161925"/>
                </a:cubicBezTo>
                <a:cubicBezTo>
                  <a:pt x="166688" y="167186"/>
                  <a:pt x="162423" y="171450"/>
                  <a:pt x="157163" y="171450"/>
                </a:cubicBezTo>
                <a:cubicBezTo>
                  <a:pt x="155832" y="171450"/>
                  <a:pt x="154565" y="171177"/>
                  <a:pt x="153414" y="170684"/>
                </a:cubicBezTo>
                <a:close/>
                <a:moveTo>
                  <a:pt x="147638" y="114300"/>
                </a:moveTo>
                <a:cubicBezTo>
                  <a:pt x="147638" y="109039"/>
                  <a:pt x="151902" y="104775"/>
                  <a:pt x="157163" y="104775"/>
                </a:cubicBezTo>
                <a:cubicBezTo>
                  <a:pt x="162423" y="104775"/>
                  <a:pt x="166688" y="109039"/>
                  <a:pt x="166688" y="114300"/>
                </a:cubicBezTo>
                <a:lnTo>
                  <a:pt x="166688" y="123825"/>
                </a:lnTo>
                <a:lnTo>
                  <a:pt x="147638" y="123825"/>
                </a:lnTo>
                <a:lnTo>
                  <a:pt x="147638" y="114300"/>
                </a:lnTo>
                <a:close/>
                <a:moveTo>
                  <a:pt x="83344" y="108959"/>
                </a:moveTo>
                <a:lnTo>
                  <a:pt x="125918" y="66386"/>
                </a:lnTo>
                <a:cubicBezTo>
                  <a:pt x="128708" y="63596"/>
                  <a:pt x="133230" y="63596"/>
                  <a:pt x="136020" y="66386"/>
                </a:cubicBezTo>
                <a:cubicBezTo>
                  <a:pt x="138556" y="68922"/>
                  <a:pt x="138787" y="72891"/>
                  <a:pt x="136711" y="75688"/>
                </a:cubicBezTo>
                <a:lnTo>
                  <a:pt x="136020" y="76489"/>
                </a:lnTo>
                <a:lnTo>
                  <a:pt x="88395" y="124114"/>
                </a:lnTo>
                <a:cubicBezTo>
                  <a:pt x="85859" y="126650"/>
                  <a:pt x="81890" y="126881"/>
                  <a:pt x="79094" y="124805"/>
                </a:cubicBezTo>
                <a:lnTo>
                  <a:pt x="78293" y="124114"/>
                </a:lnTo>
                <a:lnTo>
                  <a:pt x="54480" y="100301"/>
                </a:lnTo>
                <a:cubicBezTo>
                  <a:pt x="51690" y="97511"/>
                  <a:pt x="51690" y="92989"/>
                  <a:pt x="54480" y="90199"/>
                </a:cubicBezTo>
                <a:cubicBezTo>
                  <a:pt x="57016" y="87662"/>
                  <a:pt x="60985" y="87432"/>
                  <a:pt x="63781" y="89507"/>
                </a:cubicBezTo>
                <a:lnTo>
                  <a:pt x="64583" y="90199"/>
                </a:lnTo>
                <a:lnTo>
                  <a:pt x="83344" y="10895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Graphic 86">
            <a:extLst>
              <a:ext uri="{FF2B5EF4-FFF2-40B4-BE49-F238E27FC236}">
                <a16:creationId xmlns:a16="http://schemas.microsoft.com/office/drawing/2014/main" id="{64020A3E-53E2-4588-3DC2-74C51D1CFB80}"/>
              </a:ext>
            </a:extLst>
          </p:cNvPr>
          <p:cNvSpPr/>
          <p:nvPr/>
        </p:nvSpPr>
        <p:spPr>
          <a:xfrm>
            <a:off x="270510" y="6648853"/>
            <a:ext cx="190500" cy="190500"/>
          </a:xfrm>
          <a:custGeom>
            <a:avLst/>
            <a:gdLst>
              <a:gd name="connsiteX0" fmla="*/ 119493 w 190500"/>
              <a:gd name="connsiteY0" fmla="*/ 38679 h 190500"/>
              <a:gd name="connsiteX1" fmla="*/ 123245 w 190500"/>
              <a:gd name="connsiteY1" fmla="*/ 48060 h 190500"/>
              <a:gd name="connsiteX2" fmla="*/ 80385 w 190500"/>
              <a:gd name="connsiteY2" fmla="*/ 148072 h 190500"/>
              <a:gd name="connsiteX3" fmla="*/ 71005 w 190500"/>
              <a:gd name="connsiteY3" fmla="*/ 151825 h 190500"/>
              <a:gd name="connsiteX4" fmla="*/ 67253 w 190500"/>
              <a:gd name="connsiteY4" fmla="*/ 142444 h 190500"/>
              <a:gd name="connsiteX5" fmla="*/ 110113 w 190500"/>
              <a:gd name="connsiteY5" fmla="*/ 42432 h 190500"/>
              <a:gd name="connsiteX6" fmla="*/ 119493 w 190500"/>
              <a:gd name="connsiteY6" fmla="*/ 38679 h 190500"/>
              <a:gd name="connsiteX7" fmla="*/ 64841 w 190500"/>
              <a:gd name="connsiteY7" fmla="*/ 69040 h 190500"/>
              <a:gd name="connsiteX8" fmla="*/ 64310 w 190500"/>
              <a:gd name="connsiteY8" fmla="*/ 79128 h 190500"/>
              <a:gd name="connsiteX9" fmla="*/ 46398 w 190500"/>
              <a:gd name="connsiteY9" fmla="*/ 95250 h 190500"/>
              <a:gd name="connsiteX10" fmla="*/ 64310 w 190500"/>
              <a:gd name="connsiteY10" fmla="*/ 111371 h 190500"/>
              <a:gd name="connsiteX11" fmla="*/ 64841 w 190500"/>
              <a:gd name="connsiteY11" fmla="*/ 121460 h 190500"/>
              <a:gd name="connsiteX12" fmla="*/ 54752 w 190500"/>
              <a:gd name="connsiteY12" fmla="*/ 121991 h 190500"/>
              <a:gd name="connsiteX13" fmla="*/ 30940 w 190500"/>
              <a:gd name="connsiteY13" fmla="*/ 100559 h 190500"/>
              <a:gd name="connsiteX14" fmla="*/ 28575 w 190500"/>
              <a:gd name="connsiteY14" fmla="*/ 95250 h 190500"/>
              <a:gd name="connsiteX15" fmla="*/ 30940 w 190500"/>
              <a:gd name="connsiteY15" fmla="*/ 89940 h 190500"/>
              <a:gd name="connsiteX16" fmla="*/ 54752 w 190500"/>
              <a:gd name="connsiteY16" fmla="*/ 68509 h 190500"/>
              <a:gd name="connsiteX17" fmla="*/ 64841 w 190500"/>
              <a:gd name="connsiteY17" fmla="*/ 69040 h 190500"/>
              <a:gd name="connsiteX18" fmla="*/ 125659 w 190500"/>
              <a:gd name="connsiteY18" fmla="*/ 69040 h 190500"/>
              <a:gd name="connsiteX19" fmla="*/ 126190 w 190500"/>
              <a:gd name="connsiteY19" fmla="*/ 79128 h 190500"/>
              <a:gd name="connsiteX20" fmla="*/ 144103 w 190500"/>
              <a:gd name="connsiteY20" fmla="*/ 95250 h 190500"/>
              <a:gd name="connsiteX21" fmla="*/ 126190 w 190500"/>
              <a:gd name="connsiteY21" fmla="*/ 111371 h 190500"/>
              <a:gd name="connsiteX22" fmla="*/ 125659 w 190500"/>
              <a:gd name="connsiteY22" fmla="*/ 121460 h 190500"/>
              <a:gd name="connsiteX23" fmla="*/ 135747 w 190500"/>
              <a:gd name="connsiteY23" fmla="*/ 121991 h 190500"/>
              <a:gd name="connsiteX24" fmla="*/ 159560 w 190500"/>
              <a:gd name="connsiteY24" fmla="*/ 100559 h 190500"/>
              <a:gd name="connsiteX25" fmla="*/ 161925 w 190500"/>
              <a:gd name="connsiteY25" fmla="*/ 95250 h 190500"/>
              <a:gd name="connsiteX26" fmla="*/ 159560 w 190500"/>
              <a:gd name="connsiteY26" fmla="*/ 89940 h 190500"/>
              <a:gd name="connsiteX27" fmla="*/ 135747 w 190500"/>
              <a:gd name="connsiteY27" fmla="*/ 68509 h 190500"/>
              <a:gd name="connsiteX28" fmla="*/ 125659 w 190500"/>
              <a:gd name="connsiteY28" fmla="*/ 69040 h 190500"/>
              <a:gd name="connsiteX29" fmla="*/ 190500 w 190500"/>
              <a:gd name="connsiteY29" fmla="*/ 95250 h 190500"/>
              <a:gd name="connsiteX30" fmla="*/ 95250 w 190500"/>
              <a:gd name="connsiteY30" fmla="*/ 0 h 190500"/>
              <a:gd name="connsiteX31" fmla="*/ 0 w 190500"/>
              <a:gd name="connsiteY31" fmla="*/ 95250 h 190500"/>
              <a:gd name="connsiteX32" fmla="*/ 95250 w 190500"/>
              <a:gd name="connsiteY32" fmla="*/ 190500 h 190500"/>
              <a:gd name="connsiteX33" fmla="*/ 190500 w 190500"/>
              <a:gd name="connsiteY33" fmla="*/ 95250 h 190500"/>
              <a:gd name="connsiteX34" fmla="*/ 14288 w 190500"/>
              <a:gd name="connsiteY34" fmla="*/ 95250 h 190500"/>
              <a:gd name="connsiteX35" fmla="*/ 95250 w 190500"/>
              <a:gd name="connsiteY35" fmla="*/ 14288 h 190500"/>
              <a:gd name="connsiteX36" fmla="*/ 176213 w 190500"/>
              <a:gd name="connsiteY36" fmla="*/ 95250 h 190500"/>
              <a:gd name="connsiteX37" fmla="*/ 95250 w 190500"/>
              <a:gd name="connsiteY37" fmla="*/ 176213 h 190500"/>
              <a:gd name="connsiteX38" fmla="*/ 14288 w 190500"/>
              <a:gd name="connsiteY38"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119493" y="38679"/>
                </a:moveTo>
                <a:cubicBezTo>
                  <a:pt x="123119" y="40234"/>
                  <a:pt x="124799" y="44433"/>
                  <a:pt x="123245" y="48060"/>
                </a:cubicBezTo>
                <a:lnTo>
                  <a:pt x="80385" y="148072"/>
                </a:lnTo>
                <a:cubicBezTo>
                  <a:pt x="78831" y="151698"/>
                  <a:pt x="74632" y="153378"/>
                  <a:pt x="71005" y="151825"/>
                </a:cubicBezTo>
                <a:cubicBezTo>
                  <a:pt x="67379" y="150270"/>
                  <a:pt x="65699" y="146071"/>
                  <a:pt x="67253" y="142444"/>
                </a:cubicBezTo>
                <a:lnTo>
                  <a:pt x="110113" y="42432"/>
                </a:lnTo>
                <a:cubicBezTo>
                  <a:pt x="111667" y="38805"/>
                  <a:pt x="115867" y="37125"/>
                  <a:pt x="119493" y="38679"/>
                </a:cubicBezTo>
                <a:close/>
                <a:moveTo>
                  <a:pt x="64841" y="69040"/>
                </a:moveTo>
                <a:cubicBezTo>
                  <a:pt x="67481" y="71972"/>
                  <a:pt x="67243" y="76490"/>
                  <a:pt x="64310" y="79128"/>
                </a:cubicBezTo>
                <a:lnTo>
                  <a:pt x="46398" y="95250"/>
                </a:lnTo>
                <a:lnTo>
                  <a:pt x="64310" y="111371"/>
                </a:lnTo>
                <a:cubicBezTo>
                  <a:pt x="67243" y="114010"/>
                  <a:pt x="67481" y="118527"/>
                  <a:pt x="64841" y="121460"/>
                </a:cubicBezTo>
                <a:cubicBezTo>
                  <a:pt x="62202" y="124393"/>
                  <a:pt x="57685" y="124630"/>
                  <a:pt x="54752" y="121991"/>
                </a:cubicBezTo>
                <a:lnTo>
                  <a:pt x="30940" y="100559"/>
                </a:lnTo>
                <a:cubicBezTo>
                  <a:pt x="29435" y="99205"/>
                  <a:pt x="28575" y="97275"/>
                  <a:pt x="28575" y="95250"/>
                </a:cubicBezTo>
                <a:cubicBezTo>
                  <a:pt x="28575" y="93225"/>
                  <a:pt x="29435" y="91294"/>
                  <a:pt x="30940" y="89940"/>
                </a:cubicBezTo>
                <a:lnTo>
                  <a:pt x="54752" y="68509"/>
                </a:lnTo>
                <a:cubicBezTo>
                  <a:pt x="57685" y="65869"/>
                  <a:pt x="62202" y="66107"/>
                  <a:pt x="64841" y="69040"/>
                </a:cubicBezTo>
                <a:close/>
                <a:moveTo>
                  <a:pt x="125659" y="69040"/>
                </a:moveTo>
                <a:cubicBezTo>
                  <a:pt x="123019" y="71972"/>
                  <a:pt x="123257" y="76490"/>
                  <a:pt x="126190" y="79128"/>
                </a:cubicBezTo>
                <a:lnTo>
                  <a:pt x="144103" y="95250"/>
                </a:lnTo>
                <a:lnTo>
                  <a:pt x="126190" y="111371"/>
                </a:lnTo>
                <a:cubicBezTo>
                  <a:pt x="123257" y="114010"/>
                  <a:pt x="123019" y="118527"/>
                  <a:pt x="125659" y="121460"/>
                </a:cubicBezTo>
                <a:cubicBezTo>
                  <a:pt x="128298" y="124393"/>
                  <a:pt x="132815" y="124630"/>
                  <a:pt x="135747" y="121991"/>
                </a:cubicBezTo>
                <a:lnTo>
                  <a:pt x="159560" y="100559"/>
                </a:lnTo>
                <a:cubicBezTo>
                  <a:pt x="161066" y="99205"/>
                  <a:pt x="161925" y="97275"/>
                  <a:pt x="161925" y="95250"/>
                </a:cubicBezTo>
                <a:cubicBezTo>
                  <a:pt x="161925" y="93225"/>
                  <a:pt x="161066" y="91294"/>
                  <a:pt x="159560" y="89940"/>
                </a:cubicBezTo>
                <a:lnTo>
                  <a:pt x="135747" y="68509"/>
                </a:lnTo>
                <a:cubicBezTo>
                  <a:pt x="132815" y="65869"/>
                  <a:pt x="128298" y="66107"/>
                  <a:pt x="125659" y="69040"/>
                </a:cubicBezTo>
                <a:close/>
                <a:moveTo>
                  <a:pt x="190500" y="95250"/>
                </a:moveTo>
                <a:cubicBezTo>
                  <a:pt x="190500" y="42645"/>
                  <a:pt x="147855" y="0"/>
                  <a:pt x="95250" y="0"/>
                </a:cubicBezTo>
                <a:cubicBezTo>
                  <a:pt x="42645" y="0"/>
                  <a:pt x="0" y="42645"/>
                  <a:pt x="0" y="95250"/>
                </a:cubicBezTo>
                <a:cubicBezTo>
                  <a:pt x="0" y="147855"/>
                  <a:pt x="42645" y="190500"/>
                  <a:pt x="95250" y="190500"/>
                </a:cubicBezTo>
                <a:cubicBezTo>
                  <a:pt x="147855" y="190500"/>
                  <a:pt x="190500" y="147855"/>
                  <a:pt x="190500" y="95250"/>
                </a:cubicBezTo>
                <a:close/>
                <a:moveTo>
                  <a:pt x="14288" y="95250"/>
                </a:moveTo>
                <a:cubicBezTo>
                  <a:pt x="14288" y="50536"/>
                  <a:pt x="50536" y="14288"/>
                  <a:pt x="95250" y="14288"/>
                </a:cubicBezTo>
                <a:cubicBezTo>
                  <a:pt x="139964" y="14288"/>
                  <a:pt x="176213" y="50536"/>
                  <a:pt x="176213" y="95250"/>
                </a:cubicBezTo>
                <a:cubicBezTo>
                  <a:pt x="176213" y="139964"/>
                  <a:pt x="139964" y="176213"/>
                  <a:pt x="95250" y="176213"/>
                </a:cubicBezTo>
                <a:cubicBezTo>
                  <a:pt x="50536" y="176213"/>
                  <a:pt x="14288" y="139964"/>
                  <a:pt x="14288" y="9525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Graphic 90">
            <a:extLst>
              <a:ext uri="{FF2B5EF4-FFF2-40B4-BE49-F238E27FC236}">
                <a16:creationId xmlns:a16="http://schemas.microsoft.com/office/drawing/2014/main" id="{9ED8C897-E501-FD0A-6895-F3F3E00FA568}"/>
              </a:ext>
            </a:extLst>
          </p:cNvPr>
          <p:cNvSpPr/>
          <p:nvPr/>
        </p:nvSpPr>
        <p:spPr>
          <a:xfrm>
            <a:off x="1730905" y="6653596"/>
            <a:ext cx="190475" cy="176226"/>
          </a:xfrm>
          <a:custGeom>
            <a:avLst/>
            <a:gdLst>
              <a:gd name="connsiteX0" fmla="*/ 104750 w 190475"/>
              <a:gd name="connsiteY0" fmla="*/ 138131 h 176226"/>
              <a:gd name="connsiteX1" fmla="*/ 95237 w 190475"/>
              <a:gd name="connsiteY1" fmla="*/ 128619 h 176226"/>
              <a:gd name="connsiteX2" fmla="*/ 85725 w 190475"/>
              <a:gd name="connsiteY2" fmla="*/ 138131 h 176226"/>
              <a:gd name="connsiteX3" fmla="*/ 95237 w 190475"/>
              <a:gd name="connsiteY3" fmla="*/ 147643 h 176226"/>
              <a:gd name="connsiteX4" fmla="*/ 104750 w 190475"/>
              <a:gd name="connsiteY4" fmla="*/ 138131 h 176226"/>
              <a:gd name="connsiteX5" fmla="*/ 102281 w 190475"/>
              <a:gd name="connsiteY5" fmla="*/ 63328 h 176226"/>
              <a:gd name="connsiteX6" fmla="*/ 95197 w 190475"/>
              <a:gd name="connsiteY6" fmla="*/ 57160 h 176226"/>
              <a:gd name="connsiteX7" fmla="*/ 88059 w 190475"/>
              <a:gd name="connsiteY7" fmla="*/ 64309 h 176226"/>
              <a:gd name="connsiteX8" fmla="*/ 88093 w 190475"/>
              <a:gd name="connsiteY8" fmla="*/ 107187 h 176226"/>
              <a:gd name="connsiteX9" fmla="*/ 88159 w 190475"/>
              <a:gd name="connsiteY9" fmla="*/ 108156 h 176226"/>
              <a:gd name="connsiteX10" fmla="*/ 95243 w 190475"/>
              <a:gd name="connsiteY10" fmla="*/ 114325 h 176226"/>
              <a:gd name="connsiteX11" fmla="*/ 102381 w 190475"/>
              <a:gd name="connsiteY11" fmla="*/ 107176 h 176226"/>
              <a:gd name="connsiteX12" fmla="*/ 102347 w 190475"/>
              <a:gd name="connsiteY12" fmla="*/ 64298 h 176226"/>
              <a:gd name="connsiteX13" fmla="*/ 102281 w 190475"/>
              <a:gd name="connsiteY13" fmla="*/ 63328 h 176226"/>
              <a:gd name="connsiteX14" fmla="*/ 113989 w 190475"/>
              <a:gd name="connsiteY14" fmla="*/ 11057 h 176226"/>
              <a:gd name="connsiteX15" fmla="*/ 76482 w 190475"/>
              <a:gd name="connsiteY15" fmla="*/ 11057 h 176226"/>
              <a:gd name="connsiteX16" fmla="*/ 2709 w 190475"/>
              <a:gd name="connsiteY16" fmla="*/ 144421 h 176226"/>
              <a:gd name="connsiteX17" fmla="*/ 21462 w 190475"/>
              <a:gd name="connsiteY17" fmla="*/ 176226 h 176226"/>
              <a:gd name="connsiteX18" fmla="*/ 169014 w 190475"/>
              <a:gd name="connsiteY18" fmla="*/ 176226 h 176226"/>
              <a:gd name="connsiteX19" fmla="*/ 187767 w 190475"/>
              <a:gd name="connsiteY19" fmla="*/ 144420 h 176226"/>
              <a:gd name="connsiteX20" fmla="*/ 113989 w 190475"/>
              <a:gd name="connsiteY20" fmla="*/ 11057 h 176226"/>
              <a:gd name="connsiteX21" fmla="*/ 88985 w 190475"/>
              <a:gd name="connsiteY21" fmla="*/ 17973 h 176226"/>
              <a:gd name="connsiteX22" fmla="*/ 101486 w 190475"/>
              <a:gd name="connsiteY22" fmla="*/ 17973 h 176226"/>
              <a:gd name="connsiteX23" fmla="*/ 175265 w 190475"/>
              <a:gd name="connsiteY23" fmla="*/ 151338 h 176226"/>
              <a:gd name="connsiteX24" fmla="*/ 169014 w 190475"/>
              <a:gd name="connsiteY24" fmla="*/ 161939 h 176226"/>
              <a:gd name="connsiteX25" fmla="*/ 21462 w 190475"/>
              <a:gd name="connsiteY25" fmla="*/ 161939 h 176226"/>
              <a:gd name="connsiteX26" fmla="*/ 15211 w 190475"/>
              <a:gd name="connsiteY26" fmla="*/ 151338 h 176226"/>
              <a:gd name="connsiteX27" fmla="*/ 88985 w 190475"/>
              <a:gd name="connsiteY27" fmla="*/ 17973 h 1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475" h="176226">
                <a:moveTo>
                  <a:pt x="104750" y="138131"/>
                </a:moveTo>
                <a:cubicBezTo>
                  <a:pt x="104750" y="132877"/>
                  <a:pt x="100491" y="128619"/>
                  <a:pt x="95237" y="128619"/>
                </a:cubicBezTo>
                <a:cubicBezTo>
                  <a:pt x="89984" y="128619"/>
                  <a:pt x="85725" y="132877"/>
                  <a:pt x="85725" y="138131"/>
                </a:cubicBezTo>
                <a:cubicBezTo>
                  <a:pt x="85725" y="143384"/>
                  <a:pt x="89984" y="147643"/>
                  <a:pt x="95237" y="147643"/>
                </a:cubicBezTo>
                <a:cubicBezTo>
                  <a:pt x="100491" y="147643"/>
                  <a:pt x="104750" y="143384"/>
                  <a:pt x="104750" y="138131"/>
                </a:cubicBezTo>
                <a:close/>
                <a:moveTo>
                  <a:pt x="102281" y="63328"/>
                </a:moveTo>
                <a:cubicBezTo>
                  <a:pt x="101805" y="59842"/>
                  <a:pt x="98814" y="57157"/>
                  <a:pt x="95197" y="57160"/>
                </a:cubicBezTo>
                <a:cubicBezTo>
                  <a:pt x="91252" y="57163"/>
                  <a:pt x="88056" y="60364"/>
                  <a:pt x="88059" y="64309"/>
                </a:cubicBezTo>
                <a:lnTo>
                  <a:pt x="88093" y="107187"/>
                </a:lnTo>
                <a:lnTo>
                  <a:pt x="88159" y="108156"/>
                </a:lnTo>
                <a:cubicBezTo>
                  <a:pt x="88635" y="111643"/>
                  <a:pt x="91626" y="114328"/>
                  <a:pt x="95243" y="114325"/>
                </a:cubicBezTo>
                <a:cubicBezTo>
                  <a:pt x="99188" y="114321"/>
                  <a:pt x="102384" y="111121"/>
                  <a:pt x="102381" y="107176"/>
                </a:cubicBezTo>
                <a:lnTo>
                  <a:pt x="102347" y="64298"/>
                </a:lnTo>
                <a:lnTo>
                  <a:pt x="102281" y="63328"/>
                </a:lnTo>
                <a:close/>
                <a:moveTo>
                  <a:pt x="113989" y="11057"/>
                </a:moveTo>
                <a:cubicBezTo>
                  <a:pt x="105833" y="-3686"/>
                  <a:pt x="84638" y="-3686"/>
                  <a:pt x="76482" y="11057"/>
                </a:cubicBezTo>
                <a:lnTo>
                  <a:pt x="2709" y="144421"/>
                </a:lnTo>
                <a:cubicBezTo>
                  <a:pt x="-5193" y="158705"/>
                  <a:pt x="5138" y="176226"/>
                  <a:pt x="21462" y="176226"/>
                </a:cubicBezTo>
                <a:lnTo>
                  <a:pt x="169014" y="176226"/>
                </a:lnTo>
                <a:cubicBezTo>
                  <a:pt x="185338" y="176226"/>
                  <a:pt x="195669" y="158705"/>
                  <a:pt x="187767" y="144420"/>
                </a:cubicBezTo>
                <a:lnTo>
                  <a:pt x="113989" y="11057"/>
                </a:lnTo>
                <a:close/>
                <a:moveTo>
                  <a:pt x="88985" y="17973"/>
                </a:moveTo>
                <a:cubicBezTo>
                  <a:pt x="91703" y="13059"/>
                  <a:pt x="98768" y="13059"/>
                  <a:pt x="101486" y="17973"/>
                </a:cubicBezTo>
                <a:lnTo>
                  <a:pt x="175265" y="151338"/>
                </a:lnTo>
                <a:cubicBezTo>
                  <a:pt x="177899" y="156098"/>
                  <a:pt x="174456" y="161939"/>
                  <a:pt x="169014" y="161939"/>
                </a:cubicBezTo>
                <a:lnTo>
                  <a:pt x="21462" y="161939"/>
                </a:lnTo>
                <a:cubicBezTo>
                  <a:pt x="16021" y="161939"/>
                  <a:pt x="12577" y="156098"/>
                  <a:pt x="15211" y="151338"/>
                </a:cubicBezTo>
                <a:lnTo>
                  <a:pt x="88985" y="17973"/>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7" name="Rectangle 106">
            <a:extLst>
              <a:ext uri="{FF2B5EF4-FFF2-40B4-BE49-F238E27FC236}">
                <a16:creationId xmlns:a16="http://schemas.microsoft.com/office/drawing/2014/main" id="{82309DCB-47AA-0804-CF5A-E9EFE1D2A759}"/>
              </a:ext>
            </a:extLst>
          </p:cNvPr>
          <p:cNvSpPr>
            <a:spLocks noChangeAspect="1"/>
          </p:cNvSpPr>
          <p:nvPr/>
        </p:nvSpPr>
        <p:spPr bwMode="auto">
          <a:xfrm>
            <a:off x="0" y="8216287"/>
            <a:ext cx="4572000" cy="180015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08" name="TextBox 107">
            <a:extLst>
              <a:ext uri="{FF2B5EF4-FFF2-40B4-BE49-F238E27FC236}">
                <a16:creationId xmlns:a16="http://schemas.microsoft.com/office/drawing/2014/main" id="{B6C01AD6-5D6C-0FA1-DAB7-65962341FB48}"/>
              </a:ext>
            </a:extLst>
          </p:cNvPr>
          <p:cNvSpPr txBox="1"/>
          <p:nvPr/>
        </p:nvSpPr>
        <p:spPr>
          <a:xfrm>
            <a:off x="182880" y="8392821"/>
            <a:ext cx="4206240" cy="153888"/>
          </a:xfrm>
          <a:prstGeom prst="rect">
            <a:avLst/>
          </a:prstGeom>
          <a:noFill/>
        </p:spPr>
        <p:txBody>
          <a:bodyPr wrap="square" lIns="0" tIns="0" rIns="0" bIns="0" rtlCol="0">
            <a:noAutofit/>
          </a:bodyPr>
          <a:lstStyle/>
          <a:p>
            <a:pPr>
              <a:spcAft>
                <a:spcPts val="600"/>
              </a:spcAft>
            </a:pPr>
            <a:r>
              <a:rPr lang="de-de" sz="1000" dirty="0">
                <a:latin typeface="+mj-lt"/>
              </a:rPr>
              <a:t>Vier Schutzschichten bieten vielseitige Unterstützung</a:t>
            </a:r>
          </a:p>
        </p:txBody>
      </p:sp>
      <p:sp>
        <p:nvSpPr>
          <p:cNvPr id="114" name="Rectangle 113">
            <a:extLst>
              <a:ext uri="{FF2B5EF4-FFF2-40B4-BE49-F238E27FC236}">
                <a16:creationId xmlns:a16="http://schemas.microsoft.com/office/drawing/2014/main" id="{E6836A2E-ADF4-8E6A-2EE7-59E478CDF097}"/>
              </a:ext>
            </a:extLst>
          </p:cNvPr>
          <p:cNvSpPr/>
          <p:nvPr/>
        </p:nvSpPr>
        <p:spPr bwMode="auto">
          <a:xfrm>
            <a:off x="0" y="8392821"/>
            <a:ext cx="45720" cy="1538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59" name="Rounded Rectangle 258">
            <a:extLst>
              <a:ext uri="{FF2B5EF4-FFF2-40B4-BE49-F238E27FC236}">
                <a16:creationId xmlns:a16="http://schemas.microsoft.com/office/drawing/2014/main" id="{8CBD9E8C-24FA-870A-5E0A-837A50BA0C1E}"/>
              </a:ext>
            </a:extLst>
          </p:cNvPr>
          <p:cNvSpPr/>
          <p:nvPr/>
        </p:nvSpPr>
        <p:spPr bwMode="auto">
          <a:xfrm>
            <a:off x="182880" y="8724981"/>
            <a:ext cx="4206240" cy="2560320"/>
          </a:xfrm>
          <a:prstGeom prst="roundRect">
            <a:avLst>
              <a:gd name="adj" fmla="val 4209"/>
            </a:avLst>
          </a:prstGeom>
          <a:solidFill>
            <a:schemeClr val="bg1"/>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nvGrpSpPr>
          <p:cNvPr id="258" name="Group 257">
            <a:extLst>
              <a:ext uri="{FF2B5EF4-FFF2-40B4-BE49-F238E27FC236}">
                <a16:creationId xmlns:a16="http://schemas.microsoft.com/office/drawing/2014/main" id="{FD5FB9DA-AA5D-4DB5-B986-0AB9C62612D6}"/>
              </a:ext>
            </a:extLst>
          </p:cNvPr>
          <p:cNvGrpSpPr>
            <a:grpSpLocks noChangeAspect="1"/>
          </p:cNvGrpSpPr>
          <p:nvPr/>
        </p:nvGrpSpPr>
        <p:grpSpPr>
          <a:xfrm>
            <a:off x="365761" y="8916369"/>
            <a:ext cx="3840480" cy="2187382"/>
            <a:chOff x="5454223" y="2142240"/>
            <a:chExt cx="6246796" cy="3557922"/>
          </a:xfrm>
        </p:grpSpPr>
        <p:grpSp>
          <p:nvGrpSpPr>
            <p:cNvPr id="195" name="Group 194" descr="Ein Schild mit einem Häkchen-Symbol, um das herum sich die Porträts von Personen und die Symbole einer Nachrichten-Chat-Blase mit einem Warnschild, eines Druckers mit einem Stoppschild, einer Nachricht mit einem Warnschild-Symbol, eines USB-Sticks mit einem Stoppschild-Symbol und einer Cloud mit einem sich nach unten bewegenden Pfeil und einem Warnschild drehen, die sich innerhalb einer Dreiecks-Infografik befindet, die Informationsschutz, Insider-Risikomanagement und Verhinderung von Datenverlusten an jedem Ende des Dreiecks aufweist und die Unterstützung für Multi-Cloud-, Hybrid-, SaaS-Daten | Partner-Ökosystem darstellt">
              <a:extLst>
                <a:ext uri="{FF2B5EF4-FFF2-40B4-BE49-F238E27FC236}">
                  <a16:creationId xmlns:a16="http://schemas.microsoft.com/office/drawing/2014/main" id="{910D4779-4BC8-F5DE-ACB3-7EBCE8F8CB17}"/>
                </a:ext>
              </a:extLst>
            </p:cNvPr>
            <p:cNvGrpSpPr/>
            <p:nvPr/>
          </p:nvGrpSpPr>
          <p:grpSpPr>
            <a:xfrm>
              <a:off x="5454223" y="2142240"/>
              <a:ext cx="6246796" cy="3557922"/>
              <a:chOff x="5454223" y="2142240"/>
              <a:chExt cx="6246796" cy="3557922"/>
            </a:xfrm>
          </p:grpSpPr>
          <p:cxnSp>
            <p:nvCxnSpPr>
              <p:cNvPr id="196" name="Straight Connector 195">
                <a:extLst>
                  <a:ext uri="{FF2B5EF4-FFF2-40B4-BE49-F238E27FC236}">
                    <a16:creationId xmlns:a16="http://schemas.microsoft.com/office/drawing/2014/main" id="{DBC92982-2765-E774-D81F-53377A8D938A}"/>
                  </a:ext>
                  <a:ext uri="{C183D7F6-B498-43B3-948B-1728B52AA6E4}">
                    <adec:decorative xmlns:adec="http://schemas.microsoft.com/office/drawing/2017/decorative" val="1"/>
                  </a:ext>
                </a:extLst>
              </p:cNvPr>
              <p:cNvCxnSpPr>
                <a:cxnSpLocks/>
              </p:cNvCxnSpPr>
              <p:nvPr/>
            </p:nvCxnSpPr>
            <p:spPr>
              <a:xfrm>
                <a:off x="6724024" y="5102546"/>
                <a:ext cx="3461012" cy="0"/>
              </a:xfrm>
              <a:prstGeom prst="line">
                <a:avLst/>
              </a:prstGeom>
              <a:ln w="136525" cap="rnd">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CD9436A3-85FD-EBA5-C6D1-0AD37F96CFE9}"/>
                  </a:ext>
                  <a:ext uri="{C183D7F6-B498-43B3-948B-1728B52AA6E4}">
                    <adec:decorative xmlns:adec="http://schemas.microsoft.com/office/drawing/2017/decorative" val="1"/>
                  </a:ext>
                </a:extLst>
              </p:cNvPr>
              <p:cNvCxnSpPr>
                <a:cxnSpLocks/>
              </p:cNvCxnSpPr>
              <p:nvPr/>
            </p:nvCxnSpPr>
            <p:spPr>
              <a:xfrm flipH="1">
                <a:off x="6724024" y="2400366"/>
                <a:ext cx="1730506" cy="2705882"/>
              </a:xfrm>
              <a:prstGeom prst="line">
                <a:avLst/>
              </a:prstGeom>
              <a:ln w="136525" cap="rnd">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DF87097-AA08-9774-F190-B1CDF9EA6B1C}"/>
                  </a:ext>
                  <a:ext uri="{C183D7F6-B498-43B3-948B-1728B52AA6E4}">
                    <adec:decorative xmlns:adec="http://schemas.microsoft.com/office/drawing/2017/decorative" val="1"/>
                  </a:ext>
                </a:extLst>
              </p:cNvPr>
              <p:cNvCxnSpPr>
                <a:cxnSpLocks/>
              </p:cNvCxnSpPr>
              <p:nvPr/>
            </p:nvCxnSpPr>
            <p:spPr>
              <a:xfrm>
                <a:off x="8454529" y="2400366"/>
                <a:ext cx="1730506" cy="2705882"/>
              </a:xfrm>
              <a:prstGeom prst="line">
                <a:avLst/>
              </a:prstGeom>
              <a:ln w="136525" cap="rnd">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9" name="!!yellow">
                <a:extLst>
                  <a:ext uri="{FF2B5EF4-FFF2-40B4-BE49-F238E27FC236}">
                    <a16:creationId xmlns:a16="http://schemas.microsoft.com/office/drawing/2014/main" id="{89E1EB0F-A1FF-5061-7A2B-C18B4B7596D1}"/>
                  </a:ext>
                  <a:ext uri="{C183D7F6-B498-43B3-948B-1728B52AA6E4}">
                    <adec:decorative xmlns:adec="http://schemas.microsoft.com/office/drawing/2017/decorative" val="1"/>
                  </a:ext>
                </a:extLst>
              </p:cNvPr>
              <p:cNvSpPr/>
              <p:nvPr/>
            </p:nvSpPr>
            <p:spPr bwMode="auto">
              <a:xfrm>
                <a:off x="8454529" y="2142240"/>
                <a:ext cx="1416643" cy="496818"/>
              </a:xfrm>
              <a:prstGeom prst="round1Rect">
                <a:avLst>
                  <a:gd name="adj" fmla="val 3556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defRPr/>
                </a:pPr>
                <a:endParaRPr lang="en-US" sz="1200">
                  <a:solidFill>
                    <a:srgbClr val="000000"/>
                  </a:solidFill>
                  <a:latin typeface="Segoe UI"/>
                  <a:ea typeface="Segoe UI" pitchFamily="34" charset="0"/>
                  <a:cs typeface="Segoe UI" pitchFamily="34" charset="0"/>
                </a:endParaRPr>
              </a:p>
            </p:txBody>
          </p:sp>
          <p:sp>
            <p:nvSpPr>
              <p:cNvPr id="200" name="!!green">
                <a:extLst>
                  <a:ext uri="{FF2B5EF4-FFF2-40B4-BE49-F238E27FC236}">
                    <a16:creationId xmlns:a16="http://schemas.microsoft.com/office/drawing/2014/main" id="{FC3E32D2-0FE6-EA74-F30F-67E5F95B62BE}"/>
                  </a:ext>
                  <a:ext uri="{C183D7F6-B498-43B3-948B-1728B52AA6E4}">
                    <adec:decorative xmlns:adec="http://schemas.microsoft.com/office/drawing/2017/decorative" val="1"/>
                  </a:ext>
                </a:extLst>
              </p:cNvPr>
              <p:cNvSpPr/>
              <p:nvPr/>
            </p:nvSpPr>
            <p:spPr bwMode="auto">
              <a:xfrm flipV="1">
                <a:off x="10216335" y="4859202"/>
                <a:ext cx="1484684" cy="496818"/>
              </a:xfrm>
              <a:prstGeom prst="round1Rect">
                <a:avLst>
                  <a:gd name="adj" fmla="val 35565"/>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defRPr/>
                </a:pPr>
                <a:endParaRPr lang="en-US" sz="1200">
                  <a:solidFill>
                    <a:srgbClr val="000000"/>
                  </a:solidFill>
                  <a:latin typeface="Segoe UI"/>
                  <a:ea typeface="Segoe UI" pitchFamily="34" charset="0"/>
                  <a:cs typeface="Segoe UI" pitchFamily="34" charset="0"/>
                </a:endParaRPr>
              </a:p>
            </p:txBody>
          </p:sp>
          <p:sp>
            <p:nvSpPr>
              <p:cNvPr id="201" name="!!blue">
                <a:extLst>
                  <a:ext uri="{FF2B5EF4-FFF2-40B4-BE49-F238E27FC236}">
                    <a16:creationId xmlns:a16="http://schemas.microsoft.com/office/drawing/2014/main" id="{34E13C4E-7EC3-4948-A303-DE34CED6F96F}"/>
                  </a:ext>
                  <a:ext uri="{C183D7F6-B498-43B3-948B-1728B52AA6E4}">
                    <adec:decorative xmlns:adec="http://schemas.microsoft.com/office/drawing/2017/decorative" val="1"/>
                  </a:ext>
                </a:extLst>
              </p:cNvPr>
              <p:cNvSpPr/>
              <p:nvPr/>
            </p:nvSpPr>
            <p:spPr bwMode="auto">
              <a:xfrm flipH="1">
                <a:off x="5454223" y="4859202"/>
                <a:ext cx="1283699" cy="496818"/>
              </a:xfrm>
              <a:prstGeom prst="round1Rect">
                <a:avLst>
                  <a:gd name="adj" fmla="val 35565"/>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defRPr/>
                </a:pPr>
                <a:endParaRPr lang="en-US" sz="1200">
                  <a:solidFill>
                    <a:srgbClr val="FFFFFF"/>
                  </a:solidFill>
                  <a:latin typeface="Segoe UI"/>
                  <a:ea typeface="Segoe UI" pitchFamily="34" charset="0"/>
                  <a:cs typeface="Segoe UI" pitchFamily="34" charset="0"/>
                </a:endParaRPr>
              </a:p>
            </p:txBody>
          </p:sp>
          <p:sp>
            <p:nvSpPr>
              <p:cNvPr id="202" name="Isosceles Triangle 29">
                <a:extLst>
                  <a:ext uri="{FF2B5EF4-FFF2-40B4-BE49-F238E27FC236}">
                    <a16:creationId xmlns:a16="http://schemas.microsoft.com/office/drawing/2014/main" id="{585A0E1A-5B37-B064-32DA-B5AAAB357167}"/>
                  </a:ext>
                  <a:ext uri="{C183D7F6-B498-43B3-948B-1728B52AA6E4}">
                    <adec:decorative xmlns:adec="http://schemas.microsoft.com/office/drawing/2017/decorative" val="1"/>
                  </a:ext>
                </a:extLst>
              </p:cNvPr>
              <p:cNvSpPr/>
              <p:nvPr/>
            </p:nvSpPr>
            <p:spPr bwMode="auto">
              <a:xfrm>
                <a:off x="6724024" y="2400366"/>
                <a:ext cx="3461012" cy="2705882"/>
              </a:xfrm>
              <a:prstGeom prst="triangle">
                <a:avLst/>
              </a:prstGeom>
              <a:solidFill>
                <a:schemeClr val="bg1"/>
              </a:solidFill>
              <a:ln>
                <a:noFill/>
                <a:headEnd type="none" w="med" len="med"/>
                <a:tailEnd type="none" w="med" len="med"/>
              </a:ln>
              <a:effectLst>
                <a:outerShdw blurRad="190500" algn="ctr" rotWithShape="0">
                  <a:schemeClr val="accent1">
                    <a:alpha val="2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1400">
                  <a:solidFill>
                    <a:srgbClr val="FFFFFF"/>
                  </a:solidFill>
                  <a:latin typeface="Segoe UI"/>
                  <a:cs typeface="Segoe UI" pitchFamily="34" charset="0"/>
                </a:endParaRPr>
              </a:p>
            </p:txBody>
          </p:sp>
          <p:sp>
            <p:nvSpPr>
              <p:cNvPr id="203" name="TextBox 202">
                <a:extLst>
                  <a:ext uri="{FF2B5EF4-FFF2-40B4-BE49-F238E27FC236}">
                    <a16:creationId xmlns:a16="http://schemas.microsoft.com/office/drawing/2014/main" id="{4FBD87FD-038E-4930-076A-DE0A0AB87B20}"/>
                  </a:ext>
                  <a:ext uri="{C183D7F6-B498-43B3-948B-1728B52AA6E4}">
                    <adec:decorative xmlns:adec="http://schemas.microsoft.com/office/drawing/2017/decorative" val="1"/>
                  </a:ext>
                </a:extLst>
              </p:cNvPr>
              <p:cNvSpPr txBox="1"/>
              <p:nvPr/>
            </p:nvSpPr>
            <p:spPr>
              <a:xfrm>
                <a:off x="10613022" y="4892609"/>
                <a:ext cx="1043919" cy="430002"/>
              </a:xfrm>
              <a:prstGeom prst="rect">
                <a:avLst/>
              </a:prstGeom>
              <a:noFill/>
            </p:spPr>
            <p:txBody>
              <a:bodyPr wrap="square" lIns="0" tIns="0" rIns="0" bIns="0" anchor="ctr">
                <a:noAutofit/>
              </a:bodyPr>
              <a:lstStyle/>
              <a:p>
                <a:pPr defTabSz="914400">
                  <a:defRPr/>
                </a:pPr>
                <a:r>
                  <a:rPr lang="de-de" sz="550">
                    <a:latin typeface="Segoe UI Semibold"/>
                    <a:ea typeface="Calibri" panose="020F0502020204030204" pitchFamily="34" charset="0"/>
                    <a:cs typeface="Times New Roman" panose="02020603050405020304" pitchFamily="18" charset="0"/>
                  </a:rPr>
                  <a:t>Insider-Risiko-management</a:t>
                </a:r>
                <a:endParaRPr lang="de-de" sz="550" dirty="0">
                  <a:latin typeface="Segoe UI Semibold"/>
                  <a:ea typeface="Calibri" panose="020F0502020204030204" pitchFamily="34" charset="0"/>
                  <a:cs typeface="Times New Roman" panose="02020603050405020304" pitchFamily="18" charset="0"/>
                </a:endParaRPr>
              </a:p>
            </p:txBody>
          </p:sp>
          <p:sp>
            <p:nvSpPr>
              <p:cNvPr id="204" name="TextBox 203">
                <a:extLst>
                  <a:ext uri="{FF2B5EF4-FFF2-40B4-BE49-F238E27FC236}">
                    <a16:creationId xmlns:a16="http://schemas.microsoft.com/office/drawing/2014/main" id="{6A224DC6-5436-1C0A-B22E-8BC14609D427}"/>
                  </a:ext>
                  <a:ext uri="{C183D7F6-B498-43B3-948B-1728B52AA6E4}">
                    <adec:decorative xmlns:adec="http://schemas.microsoft.com/office/drawing/2017/decorative" val="1"/>
                  </a:ext>
                </a:extLst>
              </p:cNvPr>
              <p:cNvSpPr txBox="1"/>
              <p:nvPr/>
            </p:nvSpPr>
            <p:spPr>
              <a:xfrm>
                <a:off x="8750024" y="2175648"/>
                <a:ext cx="1079331" cy="430002"/>
              </a:xfrm>
              <a:prstGeom prst="rect">
                <a:avLst/>
              </a:prstGeom>
              <a:noFill/>
            </p:spPr>
            <p:txBody>
              <a:bodyPr wrap="square" lIns="0" tIns="0" rIns="0" bIns="0" anchor="ctr">
                <a:noAutofit/>
              </a:bodyPr>
              <a:lstStyle/>
              <a:p>
                <a:pPr defTabSz="914400">
                  <a:defRPr/>
                </a:pPr>
                <a:r>
                  <a:rPr lang="de-de" sz="550" dirty="0">
                    <a:solidFill>
                      <a:schemeClr val="bg1"/>
                    </a:solidFill>
                    <a:latin typeface="Segoe UI Semibold"/>
                    <a:ea typeface="Calibri" panose="020F0502020204030204" pitchFamily="34" charset="0"/>
                    <a:cs typeface="Times New Roman" panose="02020603050405020304" pitchFamily="18" charset="0"/>
                  </a:rPr>
                  <a:t>Informationsschutz</a:t>
                </a:r>
              </a:p>
            </p:txBody>
          </p:sp>
          <p:sp>
            <p:nvSpPr>
              <p:cNvPr id="205" name="TextBox 204">
                <a:extLst>
                  <a:ext uri="{FF2B5EF4-FFF2-40B4-BE49-F238E27FC236}">
                    <a16:creationId xmlns:a16="http://schemas.microsoft.com/office/drawing/2014/main" id="{FD39DB2F-CD18-FC29-90C8-AA24AD4B0F1A}"/>
                  </a:ext>
                  <a:ext uri="{C183D7F6-B498-43B3-948B-1728B52AA6E4}">
                    <adec:decorative xmlns:adec="http://schemas.microsoft.com/office/drawing/2017/decorative" val="1"/>
                  </a:ext>
                </a:extLst>
              </p:cNvPr>
              <p:cNvSpPr txBox="1"/>
              <p:nvPr/>
            </p:nvSpPr>
            <p:spPr>
              <a:xfrm>
                <a:off x="5484643" y="4892609"/>
                <a:ext cx="907507" cy="430002"/>
              </a:xfrm>
              <a:prstGeom prst="rect">
                <a:avLst/>
              </a:prstGeom>
              <a:noFill/>
            </p:spPr>
            <p:txBody>
              <a:bodyPr wrap="square" lIns="0" tIns="0" rIns="0" bIns="0" anchor="ctr">
                <a:noAutofit/>
              </a:bodyPr>
              <a:lstStyle/>
              <a:p>
                <a:pPr algn="r" defTabSz="914400">
                  <a:defRPr/>
                </a:pPr>
                <a:r>
                  <a:rPr lang="de-de" sz="550" dirty="0">
                    <a:solidFill>
                      <a:srgbClr val="FFFFFF"/>
                    </a:solidFill>
                    <a:latin typeface="Segoe UI Semibold"/>
                    <a:ea typeface="Calibri" panose="020F0502020204030204" pitchFamily="34" charset="0"/>
                    <a:cs typeface="Times New Roman" panose="02020603050405020304" pitchFamily="18" charset="0"/>
                  </a:rPr>
                  <a:t>Verhinderung von Datenverlust</a:t>
                </a:r>
              </a:p>
            </p:txBody>
          </p:sp>
          <p:grpSp>
            <p:nvGrpSpPr>
              <p:cNvPr id="206" name="Group 205">
                <a:extLst>
                  <a:ext uri="{FF2B5EF4-FFF2-40B4-BE49-F238E27FC236}">
                    <a16:creationId xmlns:a16="http://schemas.microsoft.com/office/drawing/2014/main" id="{C1E73E31-DA11-8B69-8173-AA2B5AEDA967}"/>
                  </a:ext>
                  <a:ext uri="{C183D7F6-B498-43B3-948B-1728B52AA6E4}">
                    <adec:decorative xmlns:adec="http://schemas.microsoft.com/office/drawing/2017/decorative" val="1"/>
                  </a:ext>
                </a:extLst>
              </p:cNvPr>
              <p:cNvGrpSpPr/>
              <p:nvPr/>
            </p:nvGrpSpPr>
            <p:grpSpPr>
              <a:xfrm>
                <a:off x="8208708" y="2144828"/>
                <a:ext cx="491642" cy="491642"/>
                <a:chOff x="4750435" y="2509694"/>
                <a:chExt cx="548640" cy="548640"/>
              </a:xfrm>
            </p:grpSpPr>
            <p:sp>
              <p:nvSpPr>
                <p:cNvPr id="252" name="Oval 251">
                  <a:extLst>
                    <a:ext uri="{FF2B5EF4-FFF2-40B4-BE49-F238E27FC236}">
                      <a16:creationId xmlns:a16="http://schemas.microsoft.com/office/drawing/2014/main" id="{E95A7D2E-C1BF-40ED-AB3A-F189551859A4}"/>
                    </a:ext>
                  </a:extLst>
                </p:cNvPr>
                <p:cNvSpPr/>
                <p:nvPr/>
              </p:nvSpPr>
              <p:spPr bwMode="auto">
                <a:xfrm>
                  <a:off x="4750435" y="2509694"/>
                  <a:ext cx="548640" cy="548640"/>
                </a:xfrm>
                <a:prstGeom prst="ellipse">
                  <a:avLst/>
                </a:prstGeom>
                <a:solidFill>
                  <a:schemeClr val="bg1"/>
                </a:solidFill>
                <a:ln>
                  <a:noFill/>
                  <a:headEnd type="none" w="med" len="med"/>
                  <a:tailEnd type="none" w="med" len="med"/>
                </a:ln>
                <a:effectLst>
                  <a:outerShdw blurRad="635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1400">
                    <a:solidFill>
                      <a:srgbClr val="FFFFFF"/>
                    </a:solidFill>
                    <a:latin typeface="Segoe UI"/>
                    <a:cs typeface="Segoe UI" pitchFamily="34" charset="0"/>
                  </a:endParaRPr>
                </a:p>
              </p:txBody>
            </p:sp>
            <p:sp>
              <p:nvSpPr>
                <p:cNvPr id="253" name="Oval 252">
                  <a:extLst>
                    <a:ext uri="{FF2B5EF4-FFF2-40B4-BE49-F238E27FC236}">
                      <a16:creationId xmlns:a16="http://schemas.microsoft.com/office/drawing/2014/main" id="{453F914A-3773-4F90-1D90-27D3AA3BF8F3}"/>
                    </a:ext>
                  </a:extLst>
                </p:cNvPr>
                <p:cNvSpPr/>
                <p:nvPr/>
              </p:nvSpPr>
              <p:spPr bwMode="auto">
                <a:xfrm>
                  <a:off x="4791686" y="2550945"/>
                  <a:ext cx="466138" cy="466138"/>
                </a:xfrm>
                <a:prstGeom prst="ellipse">
                  <a:avLst/>
                </a:prstGeom>
                <a:solidFill>
                  <a:schemeClr val="accent1"/>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1400">
                    <a:solidFill>
                      <a:srgbClr val="FFFFFF"/>
                    </a:solidFill>
                    <a:latin typeface="Segoe UI"/>
                    <a:ea typeface="Segoe UI" pitchFamily="34" charset="0"/>
                    <a:cs typeface="Segoe UI" pitchFamily="34" charset="0"/>
                  </a:endParaRPr>
                </a:p>
              </p:txBody>
            </p:sp>
          </p:grpSp>
          <p:grpSp>
            <p:nvGrpSpPr>
              <p:cNvPr id="207" name="Group 206">
                <a:extLst>
                  <a:ext uri="{FF2B5EF4-FFF2-40B4-BE49-F238E27FC236}">
                    <a16:creationId xmlns:a16="http://schemas.microsoft.com/office/drawing/2014/main" id="{6D5AB799-D418-76B9-5396-3630BB1A5C49}"/>
                  </a:ext>
                  <a:ext uri="{C183D7F6-B498-43B3-948B-1728B52AA6E4}">
                    <adec:decorative xmlns:adec="http://schemas.microsoft.com/office/drawing/2017/decorative" val="1"/>
                  </a:ext>
                </a:extLst>
              </p:cNvPr>
              <p:cNvGrpSpPr/>
              <p:nvPr/>
            </p:nvGrpSpPr>
            <p:grpSpPr>
              <a:xfrm>
                <a:off x="9970513" y="4861790"/>
                <a:ext cx="491642" cy="491642"/>
                <a:chOff x="4750435" y="2509694"/>
                <a:chExt cx="548640" cy="548640"/>
              </a:xfrm>
            </p:grpSpPr>
            <p:sp>
              <p:nvSpPr>
                <p:cNvPr id="250" name="Oval 249">
                  <a:extLst>
                    <a:ext uri="{FF2B5EF4-FFF2-40B4-BE49-F238E27FC236}">
                      <a16:creationId xmlns:a16="http://schemas.microsoft.com/office/drawing/2014/main" id="{6D516FC5-56B8-CC9F-22E9-1BE6E8262069}"/>
                    </a:ext>
                  </a:extLst>
                </p:cNvPr>
                <p:cNvSpPr/>
                <p:nvPr/>
              </p:nvSpPr>
              <p:spPr bwMode="auto">
                <a:xfrm>
                  <a:off x="4750435" y="2509694"/>
                  <a:ext cx="548640" cy="548640"/>
                </a:xfrm>
                <a:prstGeom prst="ellipse">
                  <a:avLst/>
                </a:prstGeom>
                <a:solidFill>
                  <a:schemeClr val="bg1"/>
                </a:solidFill>
                <a:ln>
                  <a:noFill/>
                  <a:headEnd type="none" w="med" len="med"/>
                  <a:tailEnd type="none" w="med" len="med"/>
                </a:ln>
                <a:effectLst>
                  <a:outerShdw blurRad="635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1400">
                    <a:solidFill>
                      <a:srgbClr val="FFFFFF"/>
                    </a:solidFill>
                    <a:latin typeface="Segoe UI"/>
                    <a:cs typeface="Segoe UI" pitchFamily="34" charset="0"/>
                  </a:endParaRPr>
                </a:p>
              </p:txBody>
            </p:sp>
            <p:sp>
              <p:nvSpPr>
                <p:cNvPr id="251" name="Oval 250">
                  <a:extLst>
                    <a:ext uri="{FF2B5EF4-FFF2-40B4-BE49-F238E27FC236}">
                      <a16:creationId xmlns:a16="http://schemas.microsoft.com/office/drawing/2014/main" id="{D14289DA-D3AD-FD9D-2687-7B6BFBBBA96D}"/>
                    </a:ext>
                  </a:extLst>
                </p:cNvPr>
                <p:cNvSpPr/>
                <p:nvPr/>
              </p:nvSpPr>
              <p:spPr bwMode="auto">
                <a:xfrm>
                  <a:off x="4791686" y="2550945"/>
                  <a:ext cx="466138" cy="466138"/>
                </a:xfrm>
                <a:prstGeom prst="ellipse">
                  <a:avLst/>
                </a:prstGeom>
                <a:solidFill>
                  <a:schemeClr val="accent3"/>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1400">
                    <a:solidFill>
                      <a:srgbClr val="FFFFFF"/>
                    </a:solidFill>
                    <a:latin typeface="Segoe UI"/>
                    <a:ea typeface="Segoe UI" pitchFamily="34" charset="0"/>
                    <a:cs typeface="Segoe UI" pitchFamily="34" charset="0"/>
                  </a:endParaRPr>
                </a:p>
              </p:txBody>
            </p:sp>
          </p:grpSp>
          <p:grpSp>
            <p:nvGrpSpPr>
              <p:cNvPr id="208" name="Group 207">
                <a:extLst>
                  <a:ext uri="{FF2B5EF4-FFF2-40B4-BE49-F238E27FC236}">
                    <a16:creationId xmlns:a16="http://schemas.microsoft.com/office/drawing/2014/main" id="{14517249-D847-0FF0-ECA5-74B3C18DB331}"/>
                  </a:ext>
                  <a:ext uri="{C183D7F6-B498-43B3-948B-1728B52AA6E4}">
                    <adec:decorative xmlns:adec="http://schemas.microsoft.com/office/drawing/2017/decorative" val="1"/>
                  </a:ext>
                </a:extLst>
              </p:cNvPr>
              <p:cNvGrpSpPr/>
              <p:nvPr/>
            </p:nvGrpSpPr>
            <p:grpSpPr>
              <a:xfrm>
                <a:off x="6487258" y="4861790"/>
                <a:ext cx="491642" cy="491642"/>
                <a:chOff x="4750435" y="2509694"/>
                <a:chExt cx="548640" cy="548640"/>
              </a:xfrm>
            </p:grpSpPr>
            <p:sp>
              <p:nvSpPr>
                <p:cNvPr id="248" name="Oval 247">
                  <a:extLst>
                    <a:ext uri="{FF2B5EF4-FFF2-40B4-BE49-F238E27FC236}">
                      <a16:creationId xmlns:a16="http://schemas.microsoft.com/office/drawing/2014/main" id="{8BB5B6A1-642D-5456-044E-FF01B99E7812}"/>
                    </a:ext>
                  </a:extLst>
                </p:cNvPr>
                <p:cNvSpPr/>
                <p:nvPr/>
              </p:nvSpPr>
              <p:spPr bwMode="auto">
                <a:xfrm>
                  <a:off x="4750435" y="2509694"/>
                  <a:ext cx="548640" cy="548640"/>
                </a:xfrm>
                <a:prstGeom prst="ellipse">
                  <a:avLst/>
                </a:prstGeom>
                <a:solidFill>
                  <a:schemeClr val="bg1"/>
                </a:solidFill>
                <a:ln>
                  <a:noFill/>
                  <a:headEnd type="none" w="med" len="med"/>
                  <a:tailEnd type="none" w="med" len="med"/>
                </a:ln>
                <a:effectLst>
                  <a:outerShdw blurRad="635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1400">
                    <a:solidFill>
                      <a:srgbClr val="FFFFFF"/>
                    </a:solidFill>
                    <a:latin typeface="Segoe UI"/>
                    <a:cs typeface="Segoe UI" pitchFamily="34" charset="0"/>
                  </a:endParaRPr>
                </a:p>
              </p:txBody>
            </p:sp>
            <p:sp>
              <p:nvSpPr>
                <p:cNvPr id="249" name="Oval 248">
                  <a:extLst>
                    <a:ext uri="{FF2B5EF4-FFF2-40B4-BE49-F238E27FC236}">
                      <a16:creationId xmlns:a16="http://schemas.microsoft.com/office/drawing/2014/main" id="{0D07FE4A-3100-332F-2B52-DB50172A0F6E}"/>
                    </a:ext>
                  </a:extLst>
                </p:cNvPr>
                <p:cNvSpPr/>
                <p:nvPr/>
              </p:nvSpPr>
              <p:spPr bwMode="auto">
                <a:xfrm>
                  <a:off x="4791686" y="2550945"/>
                  <a:ext cx="466138" cy="466138"/>
                </a:xfrm>
                <a:prstGeom prst="ellipse">
                  <a:avLst/>
                </a:prstGeom>
                <a:solidFill>
                  <a:schemeClr val="tx2"/>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1400">
                    <a:solidFill>
                      <a:srgbClr val="FFFFFF"/>
                    </a:solidFill>
                    <a:latin typeface="Segoe UI"/>
                    <a:ea typeface="Segoe UI" pitchFamily="34" charset="0"/>
                    <a:cs typeface="Segoe UI" pitchFamily="34" charset="0"/>
                  </a:endParaRPr>
                </a:p>
              </p:txBody>
            </p:sp>
          </p:grpSp>
          <p:sp>
            <p:nvSpPr>
              <p:cNvPr id="209" name="TextBox 208">
                <a:extLst>
                  <a:ext uri="{FF2B5EF4-FFF2-40B4-BE49-F238E27FC236}">
                    <a16:creationId xmlns:a16="http://schemas.microsoft.com/office/drawing/2014/main" id="{D86F9A46-E6E1-B2E7-E828-522F7EE4E09F}"/>
                  </a:ext>
                  <a:ext uri="{C183D7F6-B498-43B3-948B-1728B52AA6E4}">
                    <adec:decorative xmlns:adec="http://schemas.microsoft.com/office/drawing/2017/decorative" val="1"/>
                  </a:ext>
                </a:extLst>
              </p:cNvPr>
              <p:cNvSpPr txBox="1"/>
              <p:nvPr/>
            </p:nvSpPr>
            <p:spPr>
              <a:xfrm>
                <a:off x="6122229" y="5462287"/>
                <a:ext cx="4943053" cy="237875"/>
              </a:xfrm>
              <a:prstGeom prst="round2DiagRect">
                <a:avLst>
                  <a:gd name="adj1" fmla="val 0"/>
                  <a:gd name="adj2" fmla="val 39627"/>
                </a:avLst>
              </a:prstGeom>
              <a:solidFill>
                <a:schemeClr val="accent1"/>
              </a:solidFill>
            </p:spPr>
            <p:txBody>
              <a:bodyPr wrap="square" lIns="0" tIns="0" rIns="0" bIns="0" anchor="ctr">
                <a:noAutofit/>
              </a:bodyPr>
              <a:lstStyle/>
              <a:p>
                <a:pPr algn="ctr" defTabSz="932742">
                  <a:defRPr/>
                </a:pPr>
                <a:r>
                  <a:rPr lang="de-de" sz="800" dirty="0">
                    <a:solidFill>
                      <a:srgbClr val="FFFFFF"/>
                    </a:solidFill>
                    <a:latin typeface="Segoe UI Semibold"/>
                    <a:cs typeface="Segoe UI" panose="020B0502040204020203" pitchFamily="34" charset="0"/>
                  </a:rPr>
                  <a:t>Unterstützung für Multi-Cloud-, Hybrid- und SaaS-Daten </a:t>
                </a:r>
              </a:p>
            </p:txBody>
          </p:sp>
          <p:grpSp>
            <p:nvGrpSpPr>
              <p:cNvPr id="210" name="Group 209">
                <a:extLst>
                  <a:ext uri="{FF2B5EF4-FFF2-40B4-BE49-F238E27FC236}">
                    <a16:creationId xmlns:a16="http://schemas.microsoft.com/office/drawing/2014/main" id="{1AC59EEE-DDA4-72BB-13BC-36F6AAF11E3D}"/>
                  </a:ext>
                  <a:ext uri="{C183D7F6-B498-43B3-948B-1728B52AA6E4}">
                    <adec:decorative xmlns:adec="http://schemas.microsoft.com/office/drawing/2017/decorative" val="1"/>
                  </a:ext>
                </a:extLst>
              </p:cNvPr>
              <p:cNvGrpSpPr>
                <a:grpSpLocks/>
              </p:cNvGrpSpPr>
              <p:nvPr/>
            </p:nvGrpSpPr>
            <p:grpSpPr>
              <a:xfrm>
                <a:off x="7620521" y="3305230"/>
                <a:ext cx="1669428" cy="1689912"/>
                <a:chOff x="5021499" y="3183507"/>
                <a:chExt cx="2150826" cy="2177217"/>
              </a:xfrm>
            </p:grpSpPr>
            <p:grpSp>
              <p:nvGrpSpPr>
                <p:cNvPr id="211" name="!!B">
                  <a:extLst>
                    <a:ext uri="{FF2B5EF4-FFF2-40B4-BE49-F238E27FC236}">
                      <a16:creationId xmlns:a16="http://schemas.microsoft.com/office/drawing/2014/main" id="{61B8B47D-F26F-EFC1-025C-148D59E40ED2}"/>
                    </a:ext>
                    <a:ext uri="{C183D7F6-B498-43B3-948B-1728B52AA6E4}">
                      <adec:decorative xmlns:adec="http://schemas.microsoft.com/office/drawing/2017/decorative" val="1"/>
                    </a:ext>
                  </a:extLst>
                </p:cNvPr>
                <p:cNvGrpSpPr>
                  <a:grpSpLocks/>
                </p:cNvGrpSpPr>
                <p:nvPr/>
              </p:nvGrpSpPr>
              <p:grpSpPr>
                <a:xfrm>
                  <a:off x="5780532" y="3972383"/>
                  <a:ext cx="630936" cy="630936"/>
                  <a:chOff x="4750435" y="2509694"/>
                  <a:chExt cx="548640" cy="548640"/>
                </a:xfrm>
              </p:grpSpPr>
              <p:sp>
                <p:nvSpPr>
                  <p:cNvPr id="246" name="Oval 245">
                    <a:extLst>
                      <a:ext uri="{FF2B5EF4-FFF2-40B4-BE49-F238E27FC236}">
                        <a16:creationId xmlns:a16="http://schemas.microsoft.com/office/drawing/2014/main" id="{206926F7-3E35-7345-87D0-00B3AD167E2D}"/>
                      </a:ext>
                    </a:extLst>
                  </p:cNvPr>
                  <p:cNvSpPr/>
                  <p:nvPr/>
                </p:nvSpPr>
                <p:spPr bwMode="auto">
                  <a:xfrm>
                    <a:off x="4750435" y="2509694"/>
                    <a:ext cx="548640" cy="548640"/>
                  </a:xfrm>
                  <a:prstGeom prst="ellipse">
                    <a:avLst/>
                  </a:prstGeom>
                  <a:solidFill>
                    <a:schemeClr val="bg1"/>
                  </a:solidFill>
                  <a:ln>
                    <a:noFill/>
                    <a:headEnd type="none" w="med" len="med"/>
                    <a:tailEnd type="none" w="med" len="med"/>
                  </a:ln>
                  <a:effectLst>
                    <a:outerShdw blurRad="635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2000" err="1">
                      <a:solidFill>
                        <a:srgbClr val="FFFFFF"/>
                      </a:solidFill>
                      <a:latin typeface="Segoe UI"/>
                      <a:cs typeface="Segoe UI" pitchFamily="34" charset="0"/>
                    </a:endParaRPr>
                  </a:p>
                </p:txBody>
              </p:sp>
              <p:sp>
                <p:nvSpPr>
                  <p:cNvPr id="247" name="Oval 246">
                    <a:extLst>
                      <a:ext uri="{FF2B5EF4-FFF2-40B4-BE49-F238E27FC236}">
                        <a16:creationId xmlns:a16="http://schemas.microsoft.com/office/drawing/2014/main" id="{08C2DD21-43F3-B98C-19FF-681CA1181041}"/>
                      </a:ext>
                    </a:extLst>
                  </p:cNvPr>
                  <p:cNvSpPr/>
                  <p:nvPr/>
                </p:nvSpPr>
                <p:spPr bwMode="auto">
                  <a:xfrm>
                    <a:off x="4791686" y="2550945"/>
                    <a:ext cx="466138" cy="466138"/>
                  </a:xfrm>
                  <a:prstGeom prst="ellipse">
                    <a:avLst/>
                  </a:prstGeom>
                  <a:solidFill>
                    <a:schemeClr val="accent1"/>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sp>
              <p:nvSpPr>
                <p:cNvPr id="212" name="Oval 211">
                  <a:extLst>
                    <a:ext uri="{FF2B5EF4-FFF2-40B4-BE49-F238E27FC236}">
                      <a16:creationId xmlns:a16="http://schemas.microsoft.com/office/drawing/2014/main" id="{6595D326-0882-E848-E37F-C66E39FC8F61}"/>
                    </a:ext>
                  </a:extLst>
                </p:cNvPr>
                <p:cNvSpPr>
                  <a:spLocks/>
                </p:cNvSpPr>
                <p:nvPr/>
              </p:nvSpPr>
              <p:spPr bwMode="auto">
                <a:xfrm>
                  <a:off x="5668418" y="3860276"/>
                  <a:ext cx="855157" cy="855157"/>
                </a:xfrm>
                <a:prstGeom prst="ellipse">
                  <a:avLst/>
                </a:prstGeom>
                <a:solidFill>
                  <a:schemeClr val="bg1"/>
                </a:solidFill>
                <a:ln>
                  <a:noFill/>
                  <a:headEnd type="none" w="med" len="med"/>
                  <a:tailEnd type="none" w="med" len="med"/>
                </a:ln>
                <a:effectLst>
                  <a:outerShdw blurRad="635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2000" err="1">
                    <a:solidFill>
                      <a:srgbClr val="FFFFFF"/>
                    </a:solidFill>
                    <a:latin typeface="Segoe UI"/>
                    <a:cs typeface="Segoe UI" pitchFamily="34" charset="0"/>
                  </a:endParaRPr>
                </a:p>
              </p:txBody>
            </p:sp>
            <p:sp>
              <p:nvSpPr>
                <p:cNvPr id="213" name="Oval 212">
                  <a:extLst>
                    <a:ext uri="{FF2B5EF4-FFF2-40B4-BE49-F238E27FC236}">
                      <a16:creationId xmlns:a16="http://schemas.microsoft.com/office/drawing/2014/main" id="{42C6E027-6CCE-142F-113C-E17D044C6B23}"/>
                    </a:ext>
                  </a:extLst>
                </p:cNvPr>
                <p:cNvSpPr>
                  <a:spLocks/>
                </p:cNvSpPr>
                <p:nvPr/>
              </p:nvSpPr>
              <p:spPr bwMode="auto">
                <a:xfrm>
                  <a:off x="5732716" y="3924574"/>
                  <a:ext cx="726562" cy="726562"/>
                </a:xfrm>
                <a:prstGeom prst="ellipse">
                  <a:avLst/>
                </a:prstGeom>
                <a:solidFill>
                  <a:schemeClr val="accent1"/>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214" name="Arc 213">
                  <a:extLst>
                    <a:ext uri="{FF2B5EF4-FFF2-40B4-BE49-F238E27FC236}">
                      <a16:creationId xmlns:a16="http://schemas.microsoft.com/office/drawing/2014/main" id="{0DBE4D8C-B0C3-2BDF-15D7-AB8FABAC2C15}"/>
                    </a:ext>
                    <a:ext uri="{C183D7F6-B498-43B3-948B-1728B52AA6E4}">
                      <adec:decorative xmlns:adec="http://schemas.microsoft.com/office/drawing/2017/decorative" val="1"/>
                    </a:ext>
                  </a:extLst>
                </p:cNvPr>
                <p:cNvSpPr/>
                <p:nvPr/>
              </p:nvSpPr>
              <p:spPr bwMode="auto">
                <a:xfrm>
                  <a:off x="5183429" y="3375276"/>
                  <a:ext cx="1825146" cy="1825146"/>
                </a:xfrm>
                <a:prstGeom prst="arc">
                  <a:avLst>
                    <a:gd name="adj1" fmla="val 19438948"/>
                    <a:gd name="adj2" fmla="val 19399433"/>
                  </a:avLst>
                </a:prstGeom>
                <a:noFill/>
                <a:ln w="381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1800">
                    <a:solidFill>
                      <a:srgbClr val="FFFFFF"/>
                    </a:solidFill>
                    <a:latin typeface="Segoe UI"/>
                  </a:endParaRPr>
                </a:p>
              </p:txBody>
            </p:sp>
            <p:grpSp>
              <p:nvGrpSpPr>
                <p:cNvPr id="215" name="Group 214">
                  <a:extLst>
                    <a:ext uri="{FF2B5EF4-FFF2-40B4-BE49-F238E27FC236}">
                      <a16:creationId xmlns:a16="http://schemas.microsoft.com/office/drawing/2014/main" id="{F2C58224-8F37-5CA7-88AA-FF9E8FEB19A7}"/>
                    </a:ext>
                    <a:ext uri="{C183D7F6-B498-43B3-948B-1728B52AA6E4}">
                      <adec:decorative xmlns:adec="http://schemas.microsoft.com/office/drawing/2017/decorative" val="1"/>
                    </a:ext>
                  </a:extLst>
                </p:cNvPr>
                <p:cNvGrpSpPr/>
                <p:nvPr/>
              </p:nvGrpSpPr>
              <p:grpSpPr>
                <a:xfrm>
                  <a:off x="6570836" y="4764544"/>
                  <a:ext cx="356027" cy="350387"/>
                  <a:chOff x="5771317" y="5292430"/>
                  <a:chExt cx="635038" cy="624977"/>
                </a:xfrm>
              </p:grpSpPr>
              <p:sp>
                <p:nvSpPr>
                  <p:cNvPr id="241" name="Oval 240">
                    <a:extLst>
                      <a:ext uri="{FF2B5EF4-FFF2-40B4-BE49-F238E27FC236}">
                        <a16:creationId xmlns:a16="http://schemas.microsoft.com/office/drawing/2014/main" id="{1643048E-2B15-9FE1-EF36-FD1AC2B4A7E6}"/>
                      </a:ext>
                    </a:extLst>
                  </p:cNvPr>
                  <p:cNvSpPr/>
                  <p:nvPr/>
                </p:nvSpPr>
                <p:spPr bwMode="auto">
                  <a:xfrm>
                    <a:off x="5771317" y="5308517"/>
                    <a:ext cx="608886" cy="608890"/>
                  </a:xfrm>
                  <a:prstGeom prst="ellipse">
                    <a:avLst/>
                  </a:prstGeom>
                  <a:solidFill>
                    <a:schemeClr val="bg1"/>
                  </a:solidFill>
                  <a:ln>
                    <a:noFill/>
                    <a:headEnd type="none" w="med" len="med"/>
                    <a:tailEnd type="none" w="med" len="med"/>
                  </a:ln>
                  <a:effectLst>
                    <a:outerShdw blurRad="372272" dist="50800" dir="2760000" algn="ctr" rotWithShape="0">
                      <a:srgbClr val="000000">
                        <a:alpha val="14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2000" err="1">
                      <a:solidFill>
                        <a:srgbClr val="FFFFFF"/>
                      </a:solidFill>
                      <a:latin typeface="Segoe UI"/>
                      <a:cs typeface="Segoe UI" pitchFamily="34" charset="0"/>
                    </a:endParaRPr>
                  </a:p>
                </p:txBody>
              </p:sp>
              <p:pic>
                <p:nvPicPr>
                  <p:cNvPr id="242" name="Graphic 241">
                    <a:extLst>
                      <a:ext uri="{FF2B5EF4-FFF2-40B4-BE49-F238E27FC236}">
                        <a16:creationId xmlns:a16="http://schemas.microsoft.com/office/drawing/2014/main" id="{3B9C9A3E-1376-12FB-7D3F-10F30D13AAB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8128" y="5385330"/>
                    <a:ext cx="455264" cy="455264"/>
                  </a:xfrm>
                  <a:prstGeom prst="rect">
                    <a:avLst/>
                  </a:prstGeom>
                </p:spPr>
              </p:pic>
              <p:grpSp>
                <p:nvGrpSpPr>
                  <p:cNvPr id="243" name="Group 242">
                    <a:extLst>
                      <a:ext uri="{FF2B5EF4-FFF2-40B4-BE49-F238E27FC236}">
                        <a16:creationId xmlns:a16="http://schemas.microsoft.com/office/drawing/2014/main" id="{794A9BFE-742E-13EA-AEF8-74993BD48C2B}"/>
                      </a:ext>
                    </a:extLst>
                  </p:cNvPr>
                  <p:cNvGrpSpPr/>
                  <p:nvPr/>
                </p:nvGrpSpPr>
                <p:grpSpPr>
                  <a:xfrm>
                    <a:off x="6128035" y="5292430"/>
                    <a:ext cx="278320" cy="278321"/>
                    <a:chOff x="5426397" y="5826206"/>
                    <a:chExt cx="165510" cy="165510"/>
                  </a:xfrm>
                </p:grpSpPr>
                <p:sp>
                  <p:nvSpPr>
                    <p:cNvPr id="244" name="Oval 243">
                      <a:extLst>
                        <a:ext uri="{FF2B5EF4-FFF2-40B4-BE49-F238E27FC236}">
                          <a16:creationId xmlns:a16="http://schemas.microsoft.com/office/drawing/2014/main" id="{F31B0A9C-4773-6A5A-2696-2FB768B6896A}"/>
                        </a:ext>
                      </a:extLst>
                    </p:cNvPr>
                    <p:cNvSpPr/>
                    <p:nvPr/>
                  </p:nvSpPr>
                  <p:spPr bwMode="auto">
                    <a:xfrm>
                      <a:off x="5426397" y="5826206"/>
                      <a:ext cx="165510" cy="16551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245" name="illegal" title="Symbol eines Kreises mit einer diagonalen Linie">
                      <a:extLst>
                        <a:ext uri="{FF2B5EF4-FFF2-40B4-BE49-F238E27FC236}">
                          <a16:creationId xmlns:a16="http://schemas.microsoft.com/office/drawing/2014/main" id="{55400E4A-7582-13C3-24CE-C53AE38290A1}"/>
                        </a:ext>
                      </a:extLst>
                    </p:cNvPr>
                    <p:cNvSpPr>
                      <a:spLocks noChangeAspect="1" noEditPoints="1"/>
                    </p:cNvSpPr>
                    <p:nvPr/>
                  </p:nvSpPr>
                  <p:spPr bwMode="auto">
                    <a:xfrm>
                      <a:off x="5451652" y="5851308"/>
                      <a:ext cx="115001" cy="115307"/>
                    </a:xfrm>
                    <a:custGeom>
                      <a:avLst/>
                      <a:gdLst>
                        <a:gd name="T0" fmla="*/ 265 w 265"/>
                        <a:gd name="T1" fmla="*/ 133 h 265"/>
                        <a:gd name="T2" fmla="*/ 132 w 265"/>
                        <a:gd name="T3" fmla="*/ 265 h 265"/>
                        <a:gd name="T4" fmla="*/ 0 w 265"/>
                        <a:gd name="T5" fmla="*/ 133 h 265"/>
                        <a:gd name="T6" fmla="*/ 132 w 265"/>
                        <a:gd name="T7" fmla="*/ 0 h 265"/>
                        <a:gd name="T8" fmla="*/ 265 w 265"/>
                        <a:gd name="T9" fmla="*/ 133 h 265"/>
                        <a:gd name="T10" fmla="*/ 226 w 265"/>
                        <a:gd name="T11" fmla="*/ 227 h 265"/>
                        <a:gd name="T12" fmla="*/ 39 w 265"/>
                        <a:gd name="T13" fmla="*/ 39 h 265"/>
                      </a:gdLst>
                      <a:ahLst/>
                      <a:cxnLst>
                        <a:cxn ang="0">
                          <a:pos x="T0" y="T1"/>
                        </a:cxn>
                        <a:cxn ang="0">
                          <a:pos x="T2" y="T3"/>
                        </a:cxn>
                        <a:cxn ang="0">
                          <a:pos x="T4" y="T5"/>
                        </a:cxn>
                        <a:cxn ang="0">
                          <a:pos x="T6" y="T7"/>
                        </a:cxn>
                        <a:cxn ang="0">
                          <a:pos x="T8" y="T9"/>
                        </a:cxn>
                        <a:cxn ang="0">
                          <a:pos x="T10" y="T11"/>
                        </a:cxn>
                        <a:cxn ang="0">
                          <a:pos x="T12" y="T13"/>
                        </a:cxn>
                      </a:cxnLst>
                      <a:rect l="0" t="0" r="r" b="b"/>
                      <a:pathLst>
                        <a:path w="265" h="265">
                          <a:moveTo>
                            <a:pt x="265" y="133"/>
                          </a:moveTo>
                          <a:cubicBezTo>
                            <a:pt x="265" y="206"/>
                            <a:pt x="205" y="265"/>
                            <a:pt x="132" y="265"/>
                          </a:cubicBezTo>
                          <a:cubicBezTo>
                            <a:pt x="59" y="265"/>
                            <a:pt x="0" y="206"/>
                            <a:pt x="0" y="133"/>
                          </a:cubicBezTo>
                          <a:cubicBezTo>
                            <a:pt x="0" y="60"/>
                            <a:pt x="59" y="0"/>
                            <a:pt x="132" y="0"/>
                          </a:cubicBezTo>
                          <a:cubicBezTo>
                            <a:pt x="205" y="0"/>
                            <a:pt x="265" y="60"/>
                            <a:pt x="265" y="133"/>
                          </a:cubicBezTo>
                          <a:close/>
                          <a:moveTo>
                            <a:pt x="226" y="227"/>
                          </a:moveTo>
                          <a:cubicBezTo>
                            <a:pt x="39" y="39"/>
                            <a:pt x="39" y="39"/>
                            <a:pt x="39" y="39"/>
                          </a:cubicBezTo>
                        </a:path>
                      </a:pathLst>
                    </a:custGeom>
                    <a:noFill/>
                    <a:ln w="25400" cap="sq">
                      <a:solidFill>
                        <a:srgbClr val="D83B0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a:solidFill>
                          <a:srgbClr val="000000"/>
                        </a:solidFill>
                        <a:latin typeface="Segoe UI"/>
                      </a:endParaRPr>
                    </a:p>
                  </p:txBody>
                </p:sp>
              </p:grpSp>
            </p:grpSp>
            <p:grpSp>
              <p:nvGrpSpPr>
                <p:cNvPr id="216" name="Group 215">
                  <a:extLst>
                    <a:ext uri="{FF2B5EF4-FFF2-40B4-BE49-F238E27FC236}">
                      <a16:creationId xmlns:a16="http://schemas.microsoft.com/office/drawing/2014/main" id="{5F9C9749-8C0B-1061-70AD-0C74E0D0E732}"/>
                    </a:ext>
                    <a:ext uri="{C183D7F6-B498-43B3-948B-1728B52AA6E4}">
                      <adec:decorative xmlns:adec="http://schemas.microsoft.com/office/drawing/2017/decorative" val="1"/>
                    </a:ext>
                  </a:extLst>
                </p:cNvPr>
                <p:cNvGrpSpPr/>
                <p:nvPr/>
              </p:nvGrpSpPr>
              <p:grpSpPr>
                <a:xfrm>
                  <a:off x="5910950" y="5019356"/>
                  <a:ext cx="370104" cy="341368"/>
                  <a:chOff x="5743787" y="5333207"/>
                  <a:chExt cx="660146" cy="608890"/>
                </a:xfrm>
              </p:grpSpPr>
              <p:sp>
                <p:nvSpPr>
                  <p:cNvPr id="233" name="Oval 232">
                    <a:extLst>
                      <a:ext uri="{FF2B5EF4-FFF2-40B4-BE49-F238E27FC236}">
                        <a16:creationId xmlns:a16="http://schemas.microsoft.com/office/drawing/2014/main" id="{C149F15C-18A4-631B-8F5D-B561154FC733}"/>
                      </a:ext>
                    </a:extLst>
                  </p:cNvPr>
                  <p:cNvSpPr/>
                  <p:nvPr/>
                </p:nvSpPr>
                <p:spPr bwMode="auto">
                  <a:xfrm>
                    <a:off x="5795047" y="5333207"/>
                    <a:ext cx="608886" cy="608890"/>
                  </a:xfrm>
                  <a:prstGeom prst="ellipse">
                    <a:avLst/>
                  </a:prstGeom>
                  <a:solidFill>
                    <a:schemeClr val="bg1"/>
                  </a:solidFill>
                  <a:ln>
                    <a:noFill/>
                    <a:headEnd type="none" w="med" len="med"/>
                    <a:tailEnd type="none" w="med" len="med"/>
                  </a:ln>
                  <a:effectLst>
                    <a:outerShdw blurRad="372272" dist="50800" dir="2760000" algn="ctr" rotWithShape="0">
                      <a:srgbClr val="000000">
                        <a:alpha val="14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2000" err="1">
                      <a:solidFill>
                        <a:srgbClr val="FFFFFF"/>
                      </a:solidFill>
                      <a:latin typeface="Segoe UI"/>
                      <a:cs typeface="Segoe UI" pitchFamily="34" charset="0"/>
                    </a:endParaRPr>
                  </a:p>
                </p:txBody>
              </p:sp>
              <p:grpSp>
                <p:nvGrpSpPr>
                  <p:cNvPr id="234" name="Group 233">
                    <a:extLst>
                      <a:ext uri="{FF2B5EF4-FFF2-40B4-BE49-F238E27FC236}">
                        <a16:creationId xmlns:a16="http://schemas.microsoft.com/office/drawing/2014/main" id="{A56A556B-AA5B-86B1-0EF9-EB5E472153B2}"/>
                      </a:ext>
                    </a:extLst>
                  </p:cNvPr>
                  <p:cNvGrpSpPr/>
                  <p:nvPr/>
                </p:nvGrpSpPr>
                <p:grpSpPr>
                  <a:xfrm>
                    <a:off x="5743787" y="5380765"/>
                    <a:ext cx="582086" cy="483269"/>
                    <a:chOff x="5743787" y="5380765"/>
                    <a:chExt cx="582086" cy="483269"/>
                  </a:xfrm>
                </p:grpSpPr>
                <p:pic>
                  <p:nvPicPr>
                    <p:cNvPr id="235" name="Graphic 234">
                      <a:extLst>
                        <a:ext uri="{FF2B5EF4-FFF2-40B4-BE49-F238E27FC236}">
                          <a16:creationId xmlns:a16="http://schemas.microsoft.com/office/drawing/2014/main" id="{CFFE5AB1-F7D2-65F1-5FE5-AF3A04F8A16E}"/>
                        </a:ext>
                        <a:ext uri="{C183D7F6-B498-43B3-948B-1728B52AA6E4}">
                          <adec:decorative xmlns:adec="http://schemas.microsoft.com/office/drawing/2017/decorative" val="1"/>
                        </a:ext>
                      </a:extLst>
                    </p:cNvPr>
                    <p:cNvPicPr>
                      <a:picLocks/>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73107" y="5411270"/>
                      <a:ext cx="452766" cy="452764"/>
                    </a:xfrm>
                    <a:prstGeom prst="rect">
                      <a:avLst/>
                    </a:prstGeom>
                  </p:spPr>
                </p:pic>
                <p:grpSp>
                  <p:nvGrpSpPr>
                    <p:cNvPr id="236" name="Group 235">
                      <a:extLst>
                        <a:ext uri="{FF2B5EF4-FFF2-40B4-BE49-F238E27FC236}">
                          <a16:creationId xmlns:a16="http://schemas.microsoft.com/office/drawing/2014/main" id="{CB37A81A-1E06-58E3-09CD-5CCD3F19CA17}"/>
                        </a:ext>
                      </a:extLst>
                    </p:cNvPr>
                    <p:cNvGrpSpPr/>
                    <p:nvPr/>
                  </p:nvGrpSpPr>
                  <p:grpSpPr>
                    <a:xfrm>
                      <a:off x="5743787" y="5380765"/>
                      <a:ext cx="284297" cy="261935"/>
                      <a:chOff x="4184217" y="4293394"/>
                      <a:chExt cx="177208" cy="163270"/>
                    </a:xfrm>
                  </p:grpSpPr>
                  <p:pic>
                    <p:nvPicPr>
                      <p:cNvPr id="237" name="Graphic 236">
                        <a:extLst>
                          <a:ext uri="{FF2B5EF4-FFF2-40B4-BE49-F238E27FC236}">
                            <a16:creationId xmlns:a16="http://schemas.microsoft.com/office/drawing/2014/main" id="{A0FA52AD-17F2-AE56-1360-BA4AD74C7BF2}"/>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84217" y="4293394"/>
                        <a:ext cx="177208" cy="163270"/>
                      </a:xfrm>
                      <a:prstGeom prst="rect">
                        <a:avLst/>
                      </a:prstGeom>
                    </p:spPr>
                  </p:pic>
                  <p:grpSp>
                    <p:nvGrpSpPr>
                      <p:cNvPr id="238" name="Group 237">
                        <a:extLst>
                          <a:ext uri="{FF2B5EF4-FFF2-40B4-BE49-F238E27FC236}">
                            <a16:creationId xmlns:a16="http://schemas.microsoft.com/office/drawing/2014/main" id="{38354774-8D47-A98E-5A61-ADC6F8975F6F}"/>
                          </a:ext>
                        </a:extLst>
                      </p:cNvPr>
                      <p:cNvGrpSpPr/>
                      <p:nvPr/>
                    </p:nvGrpSpPr>
                    <p:grpSpPr>
                      <a:xfrm>
                        <a:off x="4195434" y="4297606"/>
                        <a:ext cx="154850" cy="154847"/>
                        <a:chOff x="4509689" y="5656717"/>
                        <a:chExt cx="246066" cy="246066"/>
                      </a:xfrm>
                    </p:grpSpPr>
                    <p:sp>
                      <p:nvSpPr>
                        <p:cNvPr id="239" name="Rectangle 238">
                          <a:extLst>
                            <a:ext uri="{FF2B5EF4-FFF2-40B4-BE49-F238E27FC236}">
                              <a16:creationId xmlns:a16="http://schemas.microsoft.com/office/drawing/2014/main" id="{FB0B56A1-F52A-F6ED-734B-7FB6CA72424B}"/>
                            </a:ext>
                          </a:extLst>
                        </p:cNvPr>
                        <p:cNvSpPr/>
                        <p:nvPr/>
                      </p:nvSpPr>
                      <p:spPr bwMode="auto">
                        <a:xfrm>
                          <a:off x="4609861" y="5727449"/>
                          <a:ext cx="45719" cy="12144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pic>
                      <p:nvPicPr>
                        <p:cNvPr id="240" name="Graphic 239" descr="Warnung mit einfarbiger Füllung">
                          <a:extLst>
                            <a:ext uri="{FF2B5EF4-FFF2-40B4-BE49-F238E27FC236}">
                              <a16:creationId xmlns:a16="http://schemas.microsoft.com/office/drawing/2014/main" id="{72B17135-7C5C-DA94-CFA4-698020084729}"/>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09689" y="5656717"/>
                          <a:ext cx="246066" cy="246066"/>
                        </a:xfrm>
                        <a:prstGeom prst="rect">
                          <a:avLst/>
                        </a:prstGeom>
                      </p:spPr>
                    </p:pic>
                  </p:grpSp>
                </p:grpSp>
              </p:grpSp>
            </p:grpSp>
            <p:grpSp>
              <p:nvGrpSpPr>
                <p:cNvPr id="217" name="Group 216">
                  <a:extLst>
                    <a:ext uri="{FF2B5EF4-FFF2-40B4-BE49-F238E27FC236}">
                      <a16:creationId xmlns:a16="http://schemas.microsoft.com/office/drawing/2014/main" id="{35C8DDA0-8405-9683-733B-8A688C1861A7}"/>
                    </a:ext>
                  </a:extLst>
                </p:cNvPr>
                <p:cNvGrpSpPr>
                  <a:grpSpLocks/>
                </p:cNvGrpSpPr>
                <p:nvPr/>
              </p:nvGrpSpPr>
              <p:grpSpPr>
                <a:xfrm>
                  <a:off x="5265409" y="3491692"/>
                  <a:ext cx="360817" cy="341368"/>
                  <a:chOff x="4730992" y="6397623"/>
                  <a:chExt cx="643578" cy="608890"/>
                </a:xfrm>
              </p:grpSpPr>
              <p:sp>
                <p:nvSpPr>
                  <p:cNvPr id="226" name="Oval 225">
                    <a:extLst>
                      <a:ext uri="{FF2B5EF4-FFF2-40B4-BE49-F238E27FC236}">
                        <a16:creationId xmlns:a16="http://schemas.microsoft.com/office/drawing/2014/main" id="{E1DD89E5-42CB-7DE9-377A-15E22B78FA96}"/>
                      </a:ext>
                    </a:extLst>
                  </p:cNvPr>
                  <p:cNvSpPr/>
                  <p:nvPr/>
                </p:nvSpPr>
                <p:spPr bwMode="auto">
                  <a:xfrm>
                    <a:off x="4765684" y="6397623"/>
                    <a:ext cx="608886" cy="608890"/>
                  </a:xfrm>
                  <a:prstGeom prst="ellipse">
                    <a:avLst/>
                  </a:prstGeom>
                  <a:solidFill>
                    <a:schemeClr val="bg1"/>
                  </a:solidFill>
                  <a:ln>
                    <a:noFill/>
                    <a:headEnd type="none" w="med" len="med"/>
                    <a:tailEnd type="none" w="med" len="med"/>
                  </a:ln>
                  <a:effectLst>
                    <a:outerShdw blurRad="372272" dist="50800" dir="2760000" algn="ctr" rotWithShape="0">
                      <a:srgbClr val="000000">
                        <a:alpha val="14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2000" err="1">
                      <a:solidFill>
                        <a:srgbClr val="FFFFFF"/>
                      </a:solidFill>
                      <a:latin typeface="Segoe UI"/>
                      <a:cs typeface="Segoe UI" pitchFamily="34" charset="0"/>
                    </a:endParaRPr>
                  </a:p>
                </p:txBody>
              </p:sp>
              <p:pic>
                <p:nvPicPr>
                  <p:cNvPr id="227" name="Graphic 226">
                    <a:extLst>
                      <a:ext uri="{FF2B5EF4-FFF2-40B4-BE49-F238E27FC236}">
                        <a16:creationId xmlns:a16="http://schemas.microsoft.com/office/drawing/2014/main" id="{7FB50ADE-3975-2362-0DFB-D2D290CF51F2}"/>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902907" y="6539786"/>
                    <a:ext cx="334440" cy="324564"/>
                  </a:xfrm>
                  <a:prstGeom prst="rect">
                    <a:avLst/>
                  </a:prstGeom>
                </p:spPr>
              </p:pic>
              <p:grpSp>
                <p:nvGrpSpPr>
                  <p:cNvPr id="228" name="Group 227">
                    <a:extLst>
                      <a:ext uri="{FF2B5EF4-FFF2-40B4-BE49-F238E27FC236}">
                        <a16:creationId xmlns:a16="http://schemas.microsoft.com/office/drawing/2014/main" id="{3D25C618-856E-A848-BC93-A0911AC96459}"/>
                      </a:ext>
                    </a:extLst>
                  </p:cNvPr>
                  <p:cNvGrpSpPr/>
                  <p:nvPr/>
                </p:nvGrpSpPr>
                <p:grpSpPr>
                  <a:xfrm>
                    <a:off x="4730992" y="6481176"/>
                    <a:ext cx="242100" cy="242094"/>
                    <a:chOff x="4183725" y="4285885"/>
                    <a:chExt cx="178254" cy="178249"/>
                  </a:xfrm>
                </p:grpSpPr>
                <p:pic>
                  <p:nvPicPr>
                    <p:cNvPr id="229" name="Graphic 228">
                      <a:extLst>
                        <a:ext uri="{FF2B5EF4-FFF2-40B4-BE49-F238E27FC236}">
                          <a16:creationId xmlns:a16="http://schemas.microsoft.com/office/drawing/2014/main" id="{2ECBFCC8-6A57-852C-EBF4-45E9B83AD371}"/>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84217" y="4293394"/>
                      <a:ext cx="177208" cy="163270"/>
                    </a:xfrm>
                    <a:prstGeom prst="rect">
                      <a:avLst/>
                    </a:prstGeom>
                  </p:spPr>
                </p:pic>
                <p:grpSp>
                  <p:nvGrpSpPr>
                    <p:cNvPr id="230" name="Group 229">
                      <a:extLst>
                        <a:ext uri="{FF2B5EF4-FFF2-40B4-BE49-F238E27FC236}">
                          <a16:creationId xmlns:a16="http://schemas.microsoft.com/office/drawing/2014/main" id="{65654851-B22D-5E13-04FE-6C4D36847E10}"/>
                        </a:ext>
                      </a:extLst>
                    </p:cNvPr>
                    <p:cNvGrpSpPr/>
                    <p:nvPr/>
                  </p:nvGrpSpPr>
                  <p:grpSpPr>
                    <a:xfrm>
                      <a:off x="4183725" y="4285885"/>
                      <a:ext cx="178254" cy="178249"/>
                      <a:chOff x="4491107" y="5638092"/>
                      <a:chExt cx="283258" cy="283254"/>
                    </a:xfrm>
                  </p:grpSpPr>
                  <p:sp>
                    <p:nvSpPr>
                      <p:cNvPr id="231" name="Rectangle 230">
                        <a:extLst>
                          <a:ext uri="{FF2B5EF4-FFF2-40B4-BE49-F238E27FC236}">
                            <a16:creationId xmlns:a16="http://schemas.microsoft.com/office/drawing/2014/main" id="{6D465C36-3F4A-8561-7C8A-250382282028}"/>
                          </a:ext>
                        </a:extLst>
                      </p:cNvPr>
                      <p:cNvSpPr/>
                      <p:nvPr/>
                    </p:nvSpPr>
                    <p:spPr bwMode="auto">
                      <a:xfrm>
                        <a:off x="4609861" y="5727449"/>
                        <a:ext cx="45719" cy="12144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pic>
                    <p:nvPicPr>
                      <p:cNvPr id="232" name="Graphic 231" descr="Warnung mit einfarbiger Füllung">
                        <a:extLst>
                          <a:ext uri="{FF2B5EF4-FFF2-40B4-BE49-F238E27FC236}">
                            <a16:creationId xmlns:a16="http://schemas.microsoft.com/office/drawing/2014/main" id="{A43890C0-C864-E599-B577-F98C130BB54F}"/>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91107" y="5638092"/>
                        <a:ext cx="283258" cy="283254"/>
                      </a:xfrm>
                      <a:prstGeom prst="rect">
                        <a:avLst/>
                      </a:prstGeom>
                    </p:spPr>
                  </p:pic>
                </p:grpSp>
              </p:grpSp>
            </p:grpSp>
            <p:pic>
              <p:nvPicPr>
                <p:cNvPr id="218" name="Picture 217">
                  <a:extLst>
                    <a:ext uri="{FF2B5EF4-FFF2-40B4-BE49-F238E27FC236}">
                      <a16:creationId xmlns:a16="http://schemas.microsoft.com/office/drawing/2014/main" id="{E49E5021-3991-81FD-5319-E8303647C9BC}"/>
                    </a:ext>
                    <a:ext uri="{C183D7F6-B498-43B3-948B-1728B52AA6E4}">
                      <adec:decorative xmlns:adec="http://schemas.microsoft.com/office/drawing/2017/decorative" val="1"/>
                    </a:ext>
                  </a:extLst>
                </p:cNvPr>
                <p:cNvPicPr>
                  <a:picLocks/>
                </p:cNvPicPr>
                <p:nvPr/>
              </p:nvPicPr>
              <p:blipFill rotWithShape="1">
                <a:blip r:embed="rId15" cstate="print">
                  <a:extLst>
                    <a:ext uri="{28A0092B-C50C-407E-A947-70E740481C1C}">
                      <a14:useLocalDpi xmlns:a14="http://schemas.microsoft.com/office/drawing/2010/main"/>
                    </a:ext>
                  </a:extLst>
                </a:blip>
                <a:srcRect/>
                <a:stretch/>
              </p:blipFill>
              <p:spPr>
                <a:xfrm>
                  <a:off x="5911157" y="3183507"/>
                  <a:ext cx="369690" cy="369688"/>
                </a:xfrm>
                <a:prstGeom prst="ellipse">
                  <a:avLst/>
                </a:prstGeom>
                <a:ln w="28575">
                  <a:solidFill>
                    <a:schemeClr val="bg1"/>
                  </a:solidFill>
                </a:ln>
              </p:spPr>
            </p:pic>
            <p:pic>
              <p:nvPicPr>
                <p:cNvPr id="219" name="Picture 218">
                  <a:extLst>
                    <a:ext uri="{FF2B5EF4-FFF2-40B4-BE49-F238E27FC236}">
                      <a16:creationId xmlns:a16="http://schemas.microsoft.com/office/drawing/2014/main" id="{6D886C58-A100-C378-9B72-5208DB8DB1DC}"/>
                    </a:ext>
                    <a:ext uri="{C183D7F6-B498-43B3-948B-1728B52AA6E4}">
                      <adec:decorative xmlns:adec="http://schemas.microsoft.com/office/drawing/2017/decorative" val="1"/>
                    </a:ext>
                  </a:extLst>
                </p:cNvPr>
                <p:cNvPicPr preferRelativeResize="0">
                  <a:picLocks/>
                </p:cNvPicPr>
                <p:nvPr/>
              </p:nvPicPr>
              <p:blipFill rotWithShape="1">
                <a:blip r:embed="rId16" cstate="print">
                  <a:extLst>
                    <a:ext uri="{28A0092B-C50C-407E-A947-70E740481C1C}">
                      <a14:useLocalDpi xmlns:a14="http://schemas.microsoft.com/office/drawing/2010/main"/>
                    </a:ext>
                  </a:extLst>
                </a:blip>
                <a:srcRect/>
                <a:stretch/>
              </p:blipFill>
              <p:spPr>
                <a:xfrm>
                  <a:off x="6802635" y="4103005"/>
                  <a:ext cx="369690" cy="369688"/>
                </a:xfrm>
                <a:prstGeom prst="ellipse">
                  <a:avLst/>
                </a:prstGeom>
                <a:ln w="28575">
                  <a:solidFill>
                    <a:schemeClr val="bg1"/>
                  </a:solidFill>
                </a:ln>
              </p:spPr>
            </p:pic>
            <p:pic>
              <p:nvPicPr>
                <p:cNvPr id="220" name="Picture 219">
                  <a:extLst>
                    <a:ext uri="{FF2B5EF4-FFF2-40B4-BE49-F238E27FC236}">
                      <a16:creationId xmlns:a16="http://schemas.microsoft.com/office/drawing/2014/main" id="{91030399-BA7D-715B-F033-3A2DB1FF4BD0}"/>
                    </a:ext>
                    <a:ext uri="{C183D7F6-B498-43B3-948B-1728B52AA6E4}">
                      <adec:decorative xmlns:adec="http://schemas.microsoft.com/office/drawing/2017/decorative" val="1"/>
                    </a:ext>
                  </a:extLst>
                </p:cNvPr>
                <p:cNvPicPr preferRelativeResize="0">
                  <a:picLocks/>
                </p:cNvPicPr>
                <p:nvPr/>
              </p:nvPicPr>
              <p:blipFill rotWithShape="1">
                <a:blip r:embed="rId17" cstate="print">
                  <a:extLst>
                    <a:ext uri="{28A0092B-C50C-407E-A947-70E740481C1C}">
                      <a14:useLocalDpi xmlns:a14="http://schemas.microsoft.com/office/drawing/2010/main"/>
                    </a:ext>
                  </a:extLst>
                </a:blip>
                <a:srcRect/>
                <a:stretch/>
              </p:blipFill>
              <p:spPr>
                <a:xfrm>
                  <a:off x="5284783" y="4754893"/>
                  <a:ext cx="369690" cy="369688"/>
                </a:xfrm>
                <a:prstGeom prst="ellipse">
                  <a:avLst/>
                </a:prstGeom>
                <a:ln w="28575">
                  <a:solidFill>
                    <a:schemeClr val="bg1"/>
                  </a:solidFill>
                </a:ln>
              </p:spPr>
            </p:pic>
            <p:pic>
              <p:nvPicPr>
                <p:cNvPr id="221" name="Picture 220">
                  <a:extLst>
                    <a:ext uri="{FF2B5EF4-FFF2-40B4-BE49-F238E27FC236}">
                      <a16:creationId xmlns:a16="http://schemas.microsoft.com/office/drawing/2014/main" id="{F04182A9-7122-834A-9ACC-90D9B31810E3}"/>
                    </a:ext>
                    <a:ext uri="{C183D7F6-B498-43B3-948B-1728B52AA6E4}">
                      <adec:decorative xmlns:adec="http://schemas.microsoft.com/office/drawing/2017/decorative" val="1"/>
                    </a:ext>
                  </a:extLst>
                </p:cNvPr>
                <p:cNvPicPr preferRelativeResize="0">
                  <a:picLocks/>
                </p:cNvPicPr>
                <p:nvPr/>
              </p:nvPicPr>
              <p:blipFill rotWithShape="1">
                <a:blip r:embed="rId18" cstate="print">
                  <a:extLst>
                    <a:ext uri="{28A0092B-C50C-407E-A947-70E740481C1C}">
                      <a14:useLocalDpi xmlns:a14="http://schemas.microsoft.com/office/drawing/2010/main"/>
                    </a:ext>
                  </a:extLst>
                </a:blip>
                <a:srcRect/>
                <a:stretch/>
              </p:blipFill>
              <p:spPr>
                <a:xfrm>
                  <a:off x="5021499" y="4103005"/>
                  <a:ext cx="369690" cy="369688"/>
                </a:xfrm>
                <a:prstGeom prst="ellipse">
                  <a:avLst/>
                </a:prstGeom>
                <a:ln w="28575">
                  <a:solidFill>
                    <a:schemeClr val="bg1"/>
                  </a:solidFill>
                </a:ln>
              </p:spPr>
            </p:pic>
            <p:pic>
              <p:nvPicPr>
                <p:cNvPr id="222" name="Picture 221">
                  <a:extLst>
                    <a:ext uri="{FF2B5EF4-FFF2-40B4-BE49-F238E27FC236}">
                      <a16:creationId xmlns:a16="http://schemas.microsoft.com/office/drawing/2014/main" id="{70D81C65-4B57-039D-B392-336110C3C5FF}"/>
                    </a:ext>
                    <a:ext uri="{C183D7F6-B498-43B3-948B-1728B52AA6E4}">
                      <adec:decorative xmlns:adec="http://schemas.microsoft.com/office/drawing/2017/decorative" val="1"/>
                    </a:ext>
                  </a:extLst>
                </p:cNvPr>
                <p:cNvPicPr preferRelativeResize="0">
                  <a:picLocks/>
                </p:cNvPicPr>
                <p:nvPr/>
              </p:nvPicPr>
              <p:blipFill rotWithShape="1">
                <a:blip r:embed="rId19" cstate="print">
                  <a:extLst>
                    <a:ext uri="{28A0092B-C50C-407E-A947-70E740481C1C}">
                      <a14:useLocalDpi xmlns:a14="http://schemas.microsoft.com/office/drawing/2010/main"/>
                    </a:ext>
                  </a:extLst>
                </a:blip>
                <a:srcRect/>
                <a:stretch/>
              </p:blipFill>
              <p:spPr>
                <a:xfrm>
                  <a:off x="6556488" y="3477532"/>
                  <a:ext cx="369690" cy="369688"/>
                </a:xfrm>
                <a:prstGeom prst="ellipse">
                  <a:avLst/>
                </a:prstGeom>
                <a:ln w="28575">
                  <a:solidFill>
                    <a:schemeClr val="bg1"/>
                  </a:solidFill>
                </a:ln>
              </p:spPr>
            </p:pic>
            <p:grpSp>
              <p:nvGrpSpPr>
                <p:cNvPr id="223" name="Group 222">
                  <a:extLst>
                    <a:ext uri="{FF2B5EF4-FFF2-40B4-BE49-F238E27FC236}">
                      <a16:creationId xmlns:a16="http://schemas.microsoft.com/office/drawing/2014/main" id="{D0A5D344-C9F5-7034-83C0-C5834AAC8755}"/>
                    </a:ext>
                    <a:ext uri="{C183D7F6-B498-43B3-948B-1728B52AA6E4}">
                      <adec:decorative xmlns:adec="http://schemas.microsoft.com/office/drawing/2017/decorative" val="1"/>
                    </a:ext>
                  </a:extLst>
                </p:cNvPr>
                <p:cNvGrpSpPr/>
                <p:nvPr/>
              </p:nvGrpSpPr>
              <p:grpSpPr>
                <a:xfrm>
                  <a:off x="6180239" y="3810395"/>
                  <a:ext cx="363845" cy="363845"/>
                  <a:chOff x="2461866" y="3974626"/>
                  <a:chExt cx="470937" cy="470936"/>
                </a:xfrm>
              </p:grpSpPr>
              <p:sp>
                <p:nvSpPr>
                  <p:cNvPr id="224" name="Oval 223">
                    <a:extLst>
                      <a:ext uri="{FF2B5EF4-FFF2-40B4-BE49-F238E27FC236}">
                        <a16:creationId xmlns:a16="http://schemas.microsoft.com/office/drawing/2014/main" id="{98C74261-FB65-6FDB-F9B0-31D574E2B705}"/>
                      </a:ext>
                    </a:extLst>
                  </p:cNvPr>
                  <p:cNvSpPr/>
                  <p:nvPr/>
                </p:nvSpPr>
                <p:spPr bwMode="auto">
                  <a:xfrm>
                    <a:off x="2461866" y="3974626"/>
                    <a:ext cx="470937" cy="470936"/>
                  </a:xfrm>
                  <a:prstGeom prst="ellipse">
                    <a:avLst/>
                  </a:prstGeom>
                  <a:solidFill>
                    <a:schemeClr val="bg1"/>
                  </a:solidFill>
                  <a:ln>
                    <a:noFill/>
                    <a:headEnd type="none" w="med" len="med"/>
                    <a:tailEnd type="none" w="med" len="med"/>
                  </a:ln>
                  <a:effectLst>
                    <a:outerShdw blurRad="635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2000" err="1">
                      <a:solidFill>
                        <a:srgbClr val="FFFFFF"/>
                      </a:solidFill>
                      <a:latin typeface="Segoe UI"/>
                      <a:cs typeface="Segoe UI" pitchFamily="34" charset="0"/>
                    </a:endParaRPr>
                  </a:p>
                </p:txBody>
              </p:sp>
              <p:pic>
                <p:nvPicPr>
                  <p:cNvPr id="225" name="Graphic 224">
                    <a:extLst>
                      <a:ext uri="{FF2B5EF4-FFF2-40B4-BE49-F238E27FC236}">
                        <a16:creationId xmlns:a16="http://schemas.microsoft.com/office/drawing/2014/main" id="{029748B6-5D23-FB79-A8A7-2AE5CE8F4692}"/>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549076" y="4061835"/>
                    <a:ext cx="296518" cy="296518"/>
                  </a:xfrm>
                  <a:prstGeom prst="rect">
                    <a:avLst/>
                  </a:prstGeom>
                </p:spPr>
              </p:pic>
            </p:grpSp>
          </p:grpSp>
        </p:grpSp>
        <p:sp>
          <p:nvSpPr>
            <p:cNvPr id="254" name="Circle: Hollow 1" descr="Adaptiver Schutz">
              <a:extLst>
                <a:ext uri="{FF2B5EF4-FFF2-40B4-BE49-F238E27FC236}">
                  <a16:creationId xmlns:a16="http://schemas.microsoft.com/office/drawing/2014/main" id="{451C35F1-16D6-9E74-77D0-B9E90A319BED}"/>
                </a:ext>
              </a:extLst>
            </p:cNvPr>
            <p:cNvSpPr/>
            <p:nvPr/>
          </p:nvSpPr>
          <p:spPr bwMode="auto">
            <a:xfrm>
              <a:off x="7026046" y="2679285"/>
              <a:ext cx="2820002" cy="2723263"/>
            </a:xfrm>
            <a:prstGeom prst="donut">
              <a:avLst>
                <a:gd name="adj" fmla="val 944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56" name="TextBox 255">
              <a:extLst>
                <a:ext uri="{FF2B5EF4-FFF2-40B4-BE49-F238E27FC236}">
                  <a16:creationId xmlns:a16="http://schemas.microsoft.com/office/drawing/2014/main" id="{3F2EAFF3-8D8E-AD8D-50DE-4076A65DF1DB}"/>
                </a:ext>
                <a:ext uri="{C183D7F6-B498-43B3-948B-1728B52AA6E4}">
                  <adec:decorative xmlns:adec="http://schemas.microsoft.com/office/drawing/2017/decorative" val="1"/>
                </a:ext>
              </a:extLst>
            </p:cNvPr>
            <p:cNvSpPr txBox="1"/>
            <p:nvPr/>
          </p:nvSpPr>
          <p:spPr>
            <a:xfrm rot="19417174">
              <a:off x="7020439" y="2900384"/>
              <a:ext cx="2594819" cy="2259872"/>
            </a:xfrm>
            <a:prstGeom prst="rect">
              <a:avLst/>
            </a:prstGeom>
            <a:noFill/>
          </p:spPr>
          <p:txBody>
            <a:bodyPr spcFirstLastPara="1" wrap="square" numCol="1" rtlCol="0" anchor="b" anchorCtr="0">
              <a:prstTxWarp prst="textCircle">
                <a:avLst>
                  <a:gd name="adj" fmla="val 15798073"/>
                </a:avLst>
              </a:prstTxWarp>
              <a:noAutofit/>
            </a:bodyPr>
            <a:lstStyle>
              <a:defPPr>
                <a:defRPr lang="en-US"/>
              </a:defPPr>
              <a:lvl1pPr>
                <a:defRPr>
                  <a:latin typeface="Segoe UI Semibold" panose="020B0702040204020203" pitchFamily="34" charset="0"/>
                  <a:cs typeface="Segoe UI Semibold" panose="020B0702040204020203" pitchFamily="34" charset="0"/>
                </a:defRPr>
              </a:lvl1pPr>
            </a:lstStyle>
            <a:p>
              <a:r>
                <a:rPr lang="de-DE" sz="1100" dirty="0">
                  <a:solidFill>
                    <a:schemeClr val="bg1"/>
                  </a:solidFill>
                </a:rPr>
                <a:t>ADAPTIVER SCHUTZ   </a:t>
              </a:r>
              <a:endParaRPr lang="de-de" sz="1100" dirty="0">
                <a:solidFill>
                  <a:schemeClr val="bg1"/>
                </a:solidFill>
              </a:endParaRPr>
            </a:p>
          </p:txBody>
        </p:sp>
      </p:grpSp>
      <p:sp>
        <p:nvSpPr>
          <p:cNvPr id="260" name="TextBox 259">
            <a:extLst>
              <a:ext uri="{FF2B5EF4-FFF2-40B4-BE49-F238E27FC236}">
                <a16:creationId xmlns:a16="http://schemas.microsoft.com/office/drawing/2014/main" id="{867CED96-D841-0D38-C7A8-40DDF203F696}"/>
              </a:ext>
            </a:extLst>
          </p:cNvPr>
          <p:cNvSpPr txBox="1"/>
          <p:nvPr/>
        </p:nvSpPr>
        <p:spPr>
          <a:xfrm>
            <a:off x="182882" y="12188079"/>
            <a:ext cx="963542" cy="784830"/>
          </a:xfrm>
          <a:prstGeom prst="rect">
            <a:avLst/>
          </a:prstGeom>
          <a:noFill/>
        </p:spPr>
        <p:txBody>
          <a:bodyPr wrap="square" lIns="0" tIns="45720" rIns="0" bIns="0" rtlCol="0" anchor="t">
            <a:noAutofit/>
          </a:bodyPr>
          <a:lstStyle/>
          <a:p>
            <a:pPr>
              <a:spcAft>
                <a:spcPts val="600"/>
              </a:spcAft>
            </a:pPr>
            <a:r>
              <a:rPr lang="de-de" sz="800" dirty="0">
                <a:solidFill>
                  <a:schemeClr val="accent1"/>
                </a:solidFill>
                <a:latin typeface="+mj-lt"/>
              </a:rPr>
              <a:t>Eine einfache, integrierte und intelligente Lösung </a:t>
            </a:r>
            <a:r>
              <a:rPr lang="de-de" sz="800" dirty="0"/>
              <a:t>die Ihren gesamten Datenbestand abdeckt</a:t>
            </a:r>
          </a:p>
        </p:txBody>
      </p:sp>
      <p:sp>
        <p:nvSpPr>
          <p:cNvPr id="261" name="Rectangle 260">
            <a:extLst>
              <a:ext uri="{FF2B5EF4-FFF2-40B4-BE49-F238E27FC236}">
                <a16:creationId xmlns:a16="http://schemas.microsoft.com/office/drawing/2014/main" id="{ED3A92B3-0327-4F0F-2B55-3CFAEF326D8C}"/>
              </a:ext>
            </a:extLst>
          </p:cNvPr>
          <p:cNvSpPr>
            <a:spLocks noChangeAspect="1"/>
          </p:cNvSpPr>
          <p:nvPr/>
        </p:nvSpPr>
        <p:spPr bwMode="auto">
          <a:xfrm>
            <a:off x="182880" y="11822319"/>
            <a:ext cx="365760" cy="3657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accent1"/>
              </a:solidFill>
              <a:ea typeface="Segoe UI" pitchFamily="34" charset="0"/>
              <a:cs typeface="Segoe UI" pitchFamily="34" charset="0"/>
            </a:endParaRPr>
          </a:p>
        </p:txBody>
      </p:sp>
      <p:sp>
        <p:nvSpPr>
          <p:cNvPr id="262" name="TextBox 261">
            <a:extLst>
              <a:ext uri="{FF2B5EF4-FFF2-40B4-BE49-F238E27FC236}">
                <a16:creationId xmlns:a16="http://schemas.microsoft.com/office/drawing/2014/main" id="{E026A1F4-F125-9C99-23C4-53FFDF7C7815}"/>
              </a:ext>
            </a:extLst>
          </p:cNvPr>
          <p:cNvSpPr txBox="1"/>
          <p:nvPr/>
        </p:nvSpPr>
        <p:spPr>
          <a:xfrm>
            <a:off x="1268732" y="12188079"/>
            <a:ext cx="885158" cy="784830"/>
          </a:xfrm>
          <a:prstGeom prst="rect">
            <a:avLst/>
          </a:prstGeom>
          <a:noFill/>
        </p:spPr>
        <p:txBody>
          <a:bodyPr wrap="square" lIns="0" tIns="45720" rIns="0" bIns="0" rtlCol="0" anchor="t">
            <a:noAutofit/>
          </a:bodyPr>
          <a:lstStyle/>
          <a:p>
            <a:pPr>
              <a:spcAft>
                <a:spcPts val="600"/>
              </a:spcAft>
            </a:pPr>
            <a:r>
              <a:rPr lang="de-de" sz="800" dirty="0">
                <a:solidFill>
                  <a:schemeClr val="accent1"/>
                </a:solidFill>
                <a:latin typeface="+mj-lt"/>
              </a:rPr>
              <a:t>Umfassende Transparenz </a:t>
            </a:r>
            <a:r>
              <a:rPr lang="de-de" sz="800" dirty="0"/>
              <a:t>über Ihren vielfältigen digitalen Besitz, um versteckte Risiken aufzudecken</a:t>
            </a:r>
          </a:p>
        </p:txBody>
      </p:sp>
      <p:sp>
        <p:nvSpPr>
          <p:cNvPr id="263" name="Rectangle 262">
            <a:extLst>
              <a:ext uri="{FF2B5EF4-FFF2-40B4-BE49-F238E27FC236}">
                <a16:creationId xmlns:a16="http://schemas.microsoft.com/office/drawing/2014/main" id="{E901FEF7-20B2-84CE-0079-4A46C3EF8E71}"/>
              </a:ext>
            </a:extLst>
          </p:cNvPr>
          <p:cNvSpPr>
            <a:spLocks noChangeAspect="1"/>
          </p:cNvSpPr>
          <p:nvPr/>
        </p:nvSpPr>
        <p:spPr bwMode="auto">
          <a:xfrm>
            <a:off x="1268730" y="11822319"/>
            <a:ext cx="365760" cy="3657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accent1"/>
              </a:solidFill>
              <a:ea typeface="Segoe UI" pitchFamily="34" charset="0"/>
              <a:cs typeface="Segoe UI" pitchFamily="34" charset="0"/>
            </a:endParaRPr>
          </a:p>
        </p:txBody>
      </p:sp>
      <p:sp>
        <p:nvSpPr>
          <p:cNvPr id="264" name="TextBox 263">
            <a:extLst>
              <a:ext uri="{FF2B5EF4-FFF2-40B4-BE49-F238E27FC236}">
                <a16:creationId xmlns:a16="http://schemas.microsoft.com/office/drawing/2014/main" id="{D7C0D1DE-261A-1C00-75AC-EE27F841B8CF}"/>
              </a:ext>
            </a:extLst>
          </p:cNvPr>
          <p:cNvSpPr txBox="1"/>
          <p:nvPr/>
        </p:nvSpPr>
        <p:spPr>
          <a:xfrm>
            <a:off x="2354579" y="12188079"/>
            <a:ext cx="919647" cy="784830"/>
          </a:xfrm>
          <a:prstGeom prst="rect">
            <a:avLst/>
          </a:prstGeom>
          <a:noFill/>
        </p:spPr>
        <p:txBody>
          <a:bodyPr wrap="square" lIns="0" tIns="45720" rIns="0" bIns="0" rtlCol="0">
            <a:noAutofit/>
          </a:bodyPr>
          <a:lstStyle/>
          <a:p>
            <a:pPr>
              <a:spcAft>
                <a:spcPts val="600"/>
              </a:spcAft>
            </a:pPr>
            <a:r>
              <a:rPr lang="de-de" sz="800">
                <a:solidFill>
                  <a:schemeClr val="accent1"/>
                </a:solidFill>
                <a:latin typeface="+mj-lt"/>
              </a:rPr>
              <a:t>End-to-End-Datensicherheit </a:t>
            </a:r>
            <a:br>
              <a:rPr lang="de-de" sz="800">
                <a:solidFill>
                  <a:schemeClr val="accent1"/>
                </a:solidFill>
                <a:latin typeface="+mj-lt"/>
              </a:rPr>
            </a:br>
            <a:r>
              <a:rPr lang="de-de" sz="800"/>
              <a:t>mit </a:t>
            </a:r>
            <a:r>
              <a:rPr lang="de-de" sz="800" dirty="0"/>
              <a:t>integrierten Lösungen, die alle auf der gleichen Plattform aufbauen.</a:t>
            </a:r>
          </a:p>
        </p:txBody>
      </p:sp>
      <p:sp>
        <p:nvSpPr>
          <p:cNvPr id="265" name="Rectangle 264">
            <a:extLst>
              <a:ext uri="{FF2B5EF4-FFF2-40B4-BE49-F238E27FC236}">
                <a16:creationId xmlns:a16="http://schemas.microsoft.com/office/drawing/2014/main" id="{21C0DF98-7BCF-4CE7-9673-02C4ACED886D}"/>
              </a:ext>
            </a:extLst>
          </p:cNvPr>
          <p:cNvSpPr>
            <a:spLocks noChangeAspect="1"/>
          </p:cNvSpPr>
          <p:nvPr/>
        </p:nvSpPr>
        <p:spPr bwMode="auto">
          <a:xfrm>
            <a:off x="2354577" y="11822319"/>
            <a:ext cx="365760" cy="3657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accent1"/>
              </a:solidFill>
              <a:ea typeface="Segoe UI" pitchFamily="34" charset="0"/>
              <a:cs typeface="Segoe UI" pitchFamily="34" charset="0"/>
            </a:endParaRPr>
          </a:p>
        </p:txBody>
      </p:sp>
      <p:sp>
        <p:nvSpPr>
          <p:cNvPr id="266" name="TextBox 265">
            <a:extLst>
              <a:ext uri="{FF2B5EF4-FFF2-40B4-BE49-F238E27FC236}">
                <a16:creationId xmlns:a16="http://schemas.microsoft.com/office/drawing/2014/main" id="{ADDDF24E-525E-90FB-23F8-1883153BA8D3}"/>
              </a:ext>
            </a:extLst>
          </p:cNvPr>
          <p:cNvSpPr txBox="1"/>
          <p:nvPr/>
        </p:nvSpPr>
        <p:spPr>
          <a:xfrm>
            <a:off x="3440431" y="12188079"/>
            <a:ext cx="1008352" cy="784830"/>
          </a:xfrm>
          <a:prstGeom prst="rect">
            <a:avLst/>
          </a:prstGeom>
          <a:noFill/>
        </p:spPr>
        <p:txBody>
          <a:bodyPr wrap="square" lIns="0" tIns="45720" rIns="0" bIns="0" rtlCol="0">
            <a:noAutofit/>
          </a:bodyPr>
          <a:lstStyle/>
          <a:p>
            <a:pPr>
              <a:spcAft>
                <a:spcPts val="600"/>
              </a:spcAft>
            </a:pPr>
            <a:r>
              <a:rPr lang="de-de" sz="800" dirty="0">
                <a:solidFill>
                  <a:schemeClr val="accent1"/>
                </a:solidFill>
                <a:latin typeface="+mj-lt"/>
              </a:rPr>
              <a:t>KI-gestützte Sicherheit </a:t>
            </a:r>
            <a:r>
              <a:rPr lang="de-de" sz="800" dirty="0"/>
              <a:t>die </a:t>
            </a:r>
            <a:r>
              <a:rPr lang="de-de" sz="800"/>
              <a:t>Ihre </a:t>
            </a:r>
            <a:r>
              <a:rPr lang="de-DE" sz="800"/>
              <a:t>Mitarbeitenden</a:t>
            </a:r>
            <a:r>
              <a:rPr lang="de-de" sz="800"/>
              <a:t> in </a:t>
            </a:r>
            <a:br>
              <a:rPr lang="de-de" sz="800"/>
            </a:br>
            <a:r>
              <a:rPr lang="de-de" sz="800"/>
              <a:t>die </a:t>
            </a:r>
            <a:r>
              <a:rPr lang="de-de" sz="800" dirty="0"/>
              <a:t>Lage versetzt, potenziellen Vorfällen zuvorzukommen</a:t>
            </a:r>
          </a:p>
        </p:txBody>
      </p:sp>
      <p:sp>
        <p:nvSpPr>
          <p:cNvPr id="267" name="Rectangle 266">
            <a:extLst>
              <a:ext uri="{FF2B5EF4-FFF2-40B4-BE49-F238E27FC236}">
                <a16:creationId xmlns:a16="http://schemas.microsoft.com/office/drawing/2014/main" id="{A9991883-0D09-D76E-59CF-97916DECCFD8}"/>
              </a:ext>
            </a:extLst>
          </p:cNvPr>
          <p:cNvSpPr>
            <a:spLocks noChangeAspect="1"/>
          </p:cNvSpPr>
          <p:nvPr/>
        </p:nvSpPr>
        <p:spPr bwMode="auto">
          <a:xfrm>
            <a:off x="3440429" y="11822319"/>
            <a:ext cx="365760" cy="3657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accent1"/>
              </a:solidFill>
              <a:ea typeface="Segoe UI" pitchFamily="34" charset="0"/>
              <a:cs typeface="Segoe UI" pitchFamily="34" charset="0"/>
            </a:endParaRPr>
          </a:p>
        </p:txBody>
      </p:sp>
      <p:sp>
        <p:nvSpPr>
          <p:cNvPr id="268" name="Graphic 75">
            <a:extLst>
              <a:ext uri="{FF2B5EF4-FFF2-40B4-BE49-F238E27FC236}">
                <a16:creationId xmlns:a16="http://schemas.microsoft.com/office/drawing/2014/main" id="{4E3AF321-13B9-E8E1-1C03-CA70FB7C1F26}"/>
              </a:ext>
            </a:extLst>
          </p:cNvPr>
          <p:cNvSpPr/>
          <p:nvPr/>
        </p:nvSpPr>
        <p:spPr>
          <a:xfrm>
            <a:off x="1345882" y="11899471"/>
            <a:ext cx="205739" cy="205739"/>
          </a:xfrm>
          <a:custGeom>
            <a:avLst/>
            <a:gdLst>
              <a:gd name="connsiteX0" fmla="*/ 82868 w 205739"/>
              <a:gd name="connsiteY0" fmla="*/ 0 h 205739"/>
              <a:gd name="connsiteX1" fmla="*/ 165735 w 205739"/>
              <a:gd name="connsiteY1" fmla="*/ 82868 h 205739"/>
              <a:gd name="connsiteX2" fmla="*/ 147213 w 205739"/>
              <a:gd name="connsiteY2" fmla="*/ 135089 h 205739"/>
              <a:gd name="connsiteX3" fmla="*/ 203229 w 205739"/>
              <a:gd name="connsiteY3" fmla="*/ 191106 h 205739"/>
              <a:gd name="connsiteX4" fmla="*/ 203229 w 205739"/>
              <a:gd name="connsiteY4" fmla="*/ 203229 h 205739"/>
              <a:gd name="connsiteX5" fmla="*/ 192067 w 205739"/>
              <a:gd name="connsiteY5" fmla="*/ 204059 h 205739"/>
              <a:gd name="connsiteX6" fmla="*/ 191106 w 205739"/>
              <a:gd name="connsiteY6" fmla="*/ 203229 h 205739"/>
              <a:gd name="connsiteX7" fmla="*/ 135089 w 205739"/>
              <a:gd name="connsiteY7" fmla="*/ 147213 h 205739"/>
              <a:gd name="connsiteX8" fmla="*/ 82868 w 205739"/>
              <a:gd name="connsiteY8" fmla="*/ 165735 h 205739"/>
              <a:gd name="connsiteX9" fmla="*/ 0 w 205739"/>
              <a:gd name="connsiteY9" fmla="*/ 82868 h 205739"/>
              <a:gd name="connsiteX10" fmla="*/ 82868 w 205739"/>
              <a:gd name="connsiteY10" fmla="*/ 0 h 205739"/>
              <a:gd name="connsiteX11" fmla="*/ 82868 w 205739"/>
              <a:gd name="connsiteY11" fmla="*/ 17145 h 205739"/>
              <a:gd name="connsiteX12" fmla="*/ 17145 w 205739"/>
              <a:gd name="connsiteY12" fmla="*/ 82868 h 205739"/>
              <a:gd name="connsiteX13" fmla="*/ 82868 w 205739"/>
              <a:gd name="connsiteY13" fmla="*/ 148590 h 205739"/>
              <a:gd name="connsiteX14" fmla="*/ 148590 w 205739"/>
              <a:gd name="connsiteY14" fmla="*/ 82868 h 205739"/>
              <a:gd name="connsiteX15" fmla="*/ 82868 w 205739"/>
              <a:gd name="connsiteY15" fmla="*/ 17145 h 20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739" h="205739">
                <a:moveTo>
                  <a:pt x="82868" y="0"/>
                </a:moveTo>
                <a:cubicBezTo>
                  <a:pt x="128634" y="0"/>
                  <a:pt x="165735" y="37101"/>
                  <a:pt x="165735" y="82868"/>
                </a:cubicBezTo>
                <a:cubicBezTo>
                  <a:pt x="165735" y="102663"/>
                  <a:pt x="158794" y="120837"/>
                  <a:pt x="147213" y="135089"/>
                </a:cubicBezTo>
                <a:lnTo>
                  <a:pt x="203229" y="191106"/>
                </a:lnTo>
                <a:cubicBezTo>
                  <a:pt x="206577" y="194454"/>
                  <a:pt x="206577" y="199881"/>
                  <a:pt x="203229" y="203229"/>
                </a:cubicBezTo>
                <a:cubicBezTo>
                  <a:pt x="200186" y="206273"/>
                  <a:pt x="195423" y="206549"/>
                  <a:pt x="192067" y="204059"/>
                </a:cubicBezTo>
                <a:lnTo>
                  <a:pt x="191106" y="203229"/>
                </a:lnTo>
                <a:lnTo>
                  <a:pt x="135089" y="147213"/>
                </a:lnTo>
                <a:cubicBezTo>
                  <a:pt x="120837" y="158794"/>
                  <a:pt x="102663" y="165735"/>
                  <a:pt x="82868" y="165735"/>
                </a:cubicBezTo>
                <a:cubicBezTo>
                  <a:pt x="37101" y="165735"/>
                  <a:pt x="0" y="128634"/>
                  <a:pt x="0" y="82868"/>
                </a:cubicBezTo>
                <a:cubicBezTo>
                  <a:pt x="0" y="37101"/>
                  <a:pt x="37101" y="0"/>
                  <a:pt x="82868" y="0"/>
                </a:cubicBezTo>
                <a:close/>
                <a:moveTo>
                  <a:pt x="82868" y="17145"/>
                </a:moveTo>
                <a:cubicBezTo>
                  <a:pt x="46570" y="17145"/>
                  <a:pt x="17145" y="46570"/>
                  <a:pt x="17145" y="82868"/>
                </a:cubicBezTo>
                <a:cubicBezTo>
                  <a:pt x="17145" y="119165"/>
                  <a:pt x="46570" y="148590"/>
                  <a:pt x="82868" y="148590"/>
                </a:cubicBezTo>
                <a:cubicBezTo>
                  <a:pt x="119165" y="148590"/>
                  <a:pt x="148590" y="119165"/>
                  <a:pt x="148590" y="82868"/>
                </a:cubicBezTo>
                <a:cubicBezTo>
                  <a:pt x="148590" y="46570"/>
                  <a:pt x="119165" y="17145"/>
                  <a:pt x="82868" y="17145"/>
                </a:cubicBezTo>
                <a:close/>
              </a:path>
            </a:pathLst>
          </a:custGeom>
          <a:solidFill>
            <a:schemeClr val="bg1"/>
          </a:solidFill>
          <a:ln w="111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9" name="Graphic 76">
            <a:extLst>
              <a:ext uri="{FF2B5EF4-FFF2-40B4-BE49-F238E27FC236}">
                <a16:creationId xmlns:a16="http://schemas.microsoft.com/office/drawing/2014/main" id="{6CD657A4-326F-4094-7FC5-EC6C61C35E3F}"/>
              </a:ext>
            </a:extLst>
          </p:cNvPr>
          <p:cNvSpPr/>
          <p:nvPr/>
        </p:nvSpPr>
        <p:spPr>
          <a:xfrm>
            <a:off x="2434587" y="11890899"/>
            <a:ext cx="228600" cy="240029"/>
          </a:xfrm>
          <a:custGeom>
            <a:avLst/>
            <a:gdLst>
              <a:gd name="connsiteX0" fmla="*/ 0 w 228600"/>
              <a:gd name="connsiteY0" fmla="*/ 42863 h 240029"/>
              <a:gd name="connsiteX1" fmla="*/ 8573 w 228600"/>
              <a:gd name="connsiteY1" fmla="*/ 34290 h 240029"/>
              <a:gd name="connsiteX2" fmla="*/ 97727 w 228600"/>
              <a:gd name="connsiteY2" fmla="*/ 1715 h 240029"/>
              <a:gd name="connsiteX3" fmla="*/ 108014 w 228600"/>
              <a:gd name="connsiteY3" fmla="*/ 1715 h 240029"/>
              <a:gd name="connsiteX4" fmla="*/ 197168 w 228600"/>
              <a:gd name="connsiteY4" fmla="*/ 34290 h 240029"/>
              <a:gd name="connsiteX5" fmla="*/ 205740 w 228600"/>
              <a:gd name="connsiteY5" fmla="*/ 42863 h 240029"/>
              <a:gd name="connsiteX6" fmla="*/ 205740 w 228600"/>
              <a:gd name="connsiteY6" fmla="*/ 102870 h 240029"/>
              <a:gd name="connsiteX7" fmla="*/ 205606 w 228600"/>
              <a:gd name="connsiteY7" fmla="*/ 109027 h 240029"/>
              <a:gd name="connsiteX8" fmla="*/ 188595 w 228600"/>
              <a:gd name="connsiteY8" fmla="*/ 98811 h 240029"/>
              <a:gd name="connsiteX9" fmla="*/ 188595 w 228600"/>
              <a:gd name="connsiteY9" fmla="*/ 51183 h 240029"/>
              <a:gd name="connsiteX10" fmla="*/ 102870 w 228600"/>
              <a:gd name="connsiteY10" fmla="*/ 19177 h 240029"/>
              <a:gd name="connsiteX11" fmla="*/ 17145 w 228600"/>
              <a:gd name="connsiteY11" fmla="*/ 51183 h 240029"/>
              <a:gd name="connsiteX12" fmla="*/ 17145 w 228600"/>
              <a:gd name="connsiteY12" fmla="*/ 102870 h 240029"/>
              <a:gd name="connsiteX13" fmla="*/ 102870 w 228600"/>
              <a:gd name="connsiteY13" fmla="*/ 210791 h 240029"/>
              <a:gd name="connsiteX14" fmla="*/ 114300 w 228600"/>
              <a:gd name="connsiteY14" fmla="*/ 205778 h 240029"/>
              <a:gd name="connsiteX15" fmla="*/ 114300 w 228600"/>
              <a:gd name="connsiteY15" fmla="*/ 222885 h 240029"/>
              <a:gd name="connsiteX16" fmla="*/ 114348 w 228600"/>
              <a:gd name="connsiteY16" fmla="*/ 224559 h 240029"/>
              <a:gd name="connsiteX17" fmla="*/ 106012 w 228600"/>
              <a:gd name="connsiteY17" fmla="*/ 228003 h 240029"/>
              <a:gd name="connsiteX18" fmla="*/ 99728 w 228600"/>
              <a:gd name="connsiteY18" fmla="*/ 228003 h 240029"/>
              <a:gd name="connsiteX19" fmla="*/ 0 w 228600"/>
              <a:gd name="connsiteY19" fmla="*/ 102870 h 240029"/>
              <a:gd name="connsiteX20" fmla="*/ 0 w 228600"/>
              <a:gd name="connsiteY20" fmla="*/ 42863 h 240029"/>
              <a:gd name="connsiteX21" fmla="*/ 148590 w 228600"/>
              <a:gd name="connsiteY21" fmla="*/ 148590 h 240029"/>
              <a:gd name="connsiteX22" fmla="*/ 148590 w 228600"/>
              <a:gd name="connsiteY22" fmla="*/ 137160 h 240029"/>
              <a:gd name="connsiteX23" fmla="*/ 177165 w 228600"/>
              <a:gd name="connsiteY23" fmla="*/ 108585 h 240029"/>
              <a:gd name="connsiteX24" fmla="*/ 205740 w 228600"/>
              <a:gd name="connsiteY24" fmla="*/ 137160 h 240029"/>
              <a:gd name="connsiteX25" fmla="*/ 205740 w 228600"/>
              <a:gd name="connsiteY25" fmla="*/ 148590 h 240029"/>
              <a:gd name="connsiteX26" fmla="*/ 211455 w 228600"/>
              <a:gd name="connsiteY26" fmla="*/ 148590 h 240029"/>
              <a:gd name="connsiteX27" fmla="*/ 228600 w 228600"/>
              <a:gd name="connsiteY27" fmla="*/ 165735 h 240029"/>
              <a:gd name="connsiteX28" fmla="*/ 228600 w 228600"/>
              <a:gd name="connsiteY28" fmla="*/ 222885 h 240029"/>
              <a:gd name="connsiteX29" fmla="*/ 211455 w 228600"/>
              <a:gd name="connsiteY29" fmla="*/ 240030 h 240029"/>
              <a:gd name="connsiteX30" fmla="*/ 142875 w 228600"/>
              <a:gd name="connsiteY30" fmla="*/ 240030 h 240029"/>
              <a:gd name="connsiteX31" fmla="*/ 125730 w 228600"/>
              <a:gd name="connsiteY31" fmla="*/ 222885 h 240029"/>
              <a:gd name="connsiteX32" fmla="*/ 125730 w 228600"/>
              <a:gd name="connsiteY32" fmla="*/ 165735 h 240029"/>
              <a:gd name="connsiteX33" fmla="*/ 142875 w 228600"/>
              <a:gd name="connsiteY33" fmla="*/ 148590 h 240029"/>
              <a:gd name="connsiteX34" fmla="*/ 148590 w 228600"/>
              <a:gd name="connsiteY34" fmla="*/ 148590 h 240029"/>
              <a:gd name="connsiteX35" fmla="*/ 165735 w 228600"/>
              <a:gd name="connsiteY35" fmla="*/ 137160 h 240029"/>
              <a:gd name="connsiteX36" fmla="*/ 165735 w 228600"/>
              <a:gd name="connsiteY36" fmla="*/ 148590 h 240029"/>
              <a:gd name="connsiteX37" fmla="*/ 188595 w 228600"/>
              <a:gd name="connsiteY37" fmla="*/ 148590 h 240029"/>
              <a:gd name="connsiteX38" fmla="*/ 188595 w 228600"/>
              <a:gd name="connsiteY38" fmla="*/ 137160 h 240029"/>
              <a:gd name="connsiteX39" fmla="*/ 177165 w 228600"/>
              <a:gd name="connsiteY39" fmla="*/ 125730 h 240029"/>
              <a:gd name="connsiteX40" fmla="*/ 165735 w 228600"/>
              <a:gd name="connsiteY40" fmla="*/ 137160 h 240029"/>
              <a:gd name="connsiteX41" fmla="*/ 188595 w 228600"/>
              <a:gd name="connsiteY41" fmla="*/ 194310 h 240029"/>
              <a:gd name="connsiteX42" fmla="*/ 177165 w 228600"/>
              <a:gd name="connsiteY42" fmla="*/ 182880 h 240029"/>
              <a:gd name="connsiteX43" fmla="*/ 165735 w 228600"/>
              <a:gd name="connsiteY43" fmla="*/ 194310 h 240029"/>
              <a:gd name="connsiteX44" fmla="*/ 177165 w 228600"/>
              <a:gd name="connsiteY44" fmla="*/ 205740 h 240029"/>
              <a:gd name="connsiteX45" fmla="*/ 188595 w 228600"/>
              <a:gd name="connsiteY45" fmla="*/ 194310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40029">
                <a:moveTo>
                  <a:pt x="0" y="42863"/>
                </a:moveTo>
                <a:cubicBezTo>
                  <a:pt x="0" y="38128"/>
                  <a:pt x="3838" y="34290"/>
                  <a:pt x="8573" y="34290"/>
                </a:cubicBezTo>
                <a:cubicBezTo>
                  <a:pt x="39015" y="34290"/>
                  <a:pt x="68671" y="23506"/>
                  <a:pt x="97727" y="1715"/>
                </a:cubicBezTo>
                <a:cubicBezTo>
                  <a:pt x="100775" y="-572"/>
                  <a:pt x="104965" y="-572"/>
                  <a:pt x="108014" y="1715"/>
                </a:cubicBezTo>
                <a:cubicBezTo>
                  <a:pt x="137069" y="23506"/>
                  <a:pt x="166725" y="34290"/>
                  <a:pt x="197168" y="34290"/>
                </a:cubicBezTo>
                <a:cubicBezTo>
                  <a:pt x="201902" y="34290"/>
                  <a:pt x="205740" y="38128"/>
                  <a:pt x="205740" y="42863"/>
                </a:cubicBezTo>
                <a:lnTo>
                  <a:pt x="205740" y="102870"/>
                </a:lnTo>
                <a:cubicBezTo>
                  <a:pt x="205740" y="104942"/>
                  <a:pt x="205695" y="106995"/>
                  <a:pt x="205606" y="109027"/>
                </a:cubicBezTo>
                <a:cubicBezTo>
                  <a:pt x="200944" y="104314"/>
                  <a:pt x="195118" y="100753"/>
                  <a:pt x="188595" y="98811"/>
                </a:cubicBezTo>
                <a:lnTo>
                  <a:pt x="188595" y="51183"/>
                </a:lnTo>
                <a:cubicBezTo>
                  <a:pt x="159136" y="49444"/>
                  <a:pt x="130521" y="38728"/>
                  <a:pt x="102870" y="19177"/>
                </a:cubicBezTo>
                <a:cubicBezTo>
                  <a:pt x="75219" y="38728"/>
                  <a:pt x="46604" y="49444"/>
                  <a:pt x="17145" y="51183"/>
                </a:cubicBezTo>
                <a:lnTo>
                  <a:pt x="17145" y="102870"/>
                </a:lnTo>
                <a:cubicBezTo>
                  <a:pt x="17145" y="151512"/>
                  <a:pt x="45187" y="187211"/>
                  <a:pt x="102870" y="210791"/>
                </a:cubicBezTo>
                <a:cubicBezTo>
                  <a:pt x="106819" y="209177"/>
                  <a:pt x="110629" y="207506"/>
                  <a:pt x="114300" y="205778"/>
                </a:cubicBezTo>
                <a:lnTo>
                  <a:pt x="114300" y="222885"/>
                </a:lnTo>
                <a:cubicBezTo>
                  <a:pt x="114300" y="223447"/>
                  <a:pt x="114316" y="224005"/>
                  <a:pt x="114348" y="224559"/>
                </a:cubicBezTo>
                <a:cubicBezTo>
                  <a:pt x="111629" y="225738"/>
                  <a:pt x="108850" y="226886"/>
                  <a:pt x="106012" y="228003"/>
                </a:cubicBezTo>
                <a:cubicBezTo>
                  <a:pt x="103992" y="228799"/>
                  <a:pt x="101748" y="228799"/>
                  <a:pt x="99728" y="228003"/>
                </a:cubicBezTo>
                <a:cubicBezTo>
                  <a:pt x="33805" y="202033"/>
                  <a:pt x="0" y="160034"/>
                  <a:pt x="0" y="102870"/>
                </a:cubicBezTo>
                <a:lnTo>
                  <a:pt x="0" y="42863"/>
                </a:lnTo>
                <a:close/>
                <a:moveTo>
                  <a:pt x="148590" y="148590"/>
                </a:moveTo>
                <a:lnTo>
                  <a:pt x="148590" y="137160"/>
                </a:lnTo>
                <a:cubicBezTo>
                  <a:pt x="148590" y="121379"/>
                  <a:pt x="161384" y="108585"/>
                  <a:pt x="177165" y="108585"/>
                </a:cubicBezTo>
                <a:cubicBezTo>
                  <a:pt x="192946" y="108585"/>
                  <a:pt x="205740" y="121379"/>
                  <a:pt x="205740" y="137160"/>
                </a:cubicBezTo>
                <a:lnTo>
                  <a:pt x="205740" y="148590"/>
                </a:lnTo>
                <a:lnTo>
                  <a:pt x="211455" y="148590"/>
                </a:lnTo>
                <a:cubicBezTo>
                  <a:pt x="220924" y="148590"/>
                  <a:pt x="228600" y="156266"/>
                  <a:pt x="228600" y="165735"/>
                </a:cubicBezTo>
                <a:lnTo>
                  <a:pt x="228600" y="222885"/>
                </a:lnTo>
                <a:cubicBezTo>
                  <a:pt x="228600" y="232354"/>
                  <a:pt x="220924" y="240030"/>
                  <a:pt x="211455" y="240030"/>
                </a:cubicBezTo>
                <a:lnTo>
                  <a:pt x="142875" y="240030"/>
                </a:lnTo>
                <a:cubicBezTo>
                  <a:pt x="133406" y="240030"/>
                  <a:pt x="125730" y="232354"/>
                  <a:pt x="125730" y="222885"/>
                </a:cubicBezTo>
                <a:lnTo>
                  <a:pt x="125730" y="165735"/>
                </a:lnTo>
                <a:cubicBezTo>
                  <a:pt x="125730" y="156266"/>
                  <a:pt x="133406" y="148590"/>
                  <a:pt x="142875" y="148590"/>
                </a:cubicBezTo>
                <a:lnTo>
                  <a:pt x="148590" y="148590"/>
                </a:lnTo>
                <a:close/>
                <a:moveTo>
                  <a:pt x="165735" y="137160"/>
                </a:moveTo>
                <a:lnTo>
                  <a:pt x="165735" y="148590"/>
                </a:lnTo>
                <a:lnTo>
                  <a:pt x="188595" y="148590"/>
                </a:lnTo>
                <a:lnTo>
                  <a:pt x="188595" y="137160"/>
                </a:lnTo>
                <a:cubicBezTo>
                  <a:pt x="188595" y="130847"/>
                  <a:pt x="183478" y="125730"/>
                  <a:pt x="177165" y="125730"/>
                </a:cubicBezTo>
                <a:cubicBezTo>
                  <a:pt x="170852" y="125730"/>
                  <a:pt x="165735" y="130847"/>
                  <a:pt x="165735" y="137160"/>
                </a:cubicBezTo>
                <a:close/>
                <a:moveTo>
                  <a:pt x="188595" y="194310"/>
                </a:moveTo>
                <a:cubicBezTo>
                  <a:pt x="188595" y="187997"/>
                  <a:pt x="183478" y="182880"/>
                  <a:pt x="177165" y="182880"/>
                </a:cubicBezTo>
                <a:cubicBezTo>
                  <a:pt x="170852" y="182880"/>
                  <a:pt x="165735" y="187997"/>
                  <a:pt x="165735" y="194310"/>
                </a:cubicBezTo>
                <a:cubicBezTo>
                  <a:pt x="165735" y="200623"/>
                  <a:pt x="170852" y="205740"/>
                  <a:pt x="177165" y="205740"/>
                </a:cubicBezTo>
                <a:cubicBezTo>
                  <a:pt x="183478" y="205740"/>
                  <a:pt x="188595" y="200623"/>
                  <a:pt x="188595" y="194310"/>
                </a:cubicBezTo>
                <a:close/>
              </a:path>
            </a:pathLst>
          </a:custGeom>
          <a:solidFill>
            <a:schemeClr val="bg1"/>
          </a:solidFill>
          <a:ln w="111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 name="Graphic 77">
            <a:extLst>
              <a:ext uri="{FF2B5EF4-FFF2-40B4-BE49-F238E27FC236}">
                <a16:creationId xmlns:a16="http://schemas.microsoft.com/office/drawing/2014/main" id="{1BA4842B-E505-9120-5704-D3CC3C046E9C}"/>
              </a:ext>
            </a:extLst>
          </p:cNvPr>
          <p:cNvSpPr/>
          <p:nvPr/>
        </p:nvSpPr>
        <p:spPr>
          <a:xfrm>
            <a:off x="3509165" y="11890965"/>
            <a:ext cx="228449" cy="228488"/>
          </a:xfrm>
          <a:custGeom>
            <a:avLst/>
            <a:gdLst>
              <a:gd name="connsiteX0" fmla="*/ 58735 w 228449"/>
              <a:gd name="connsiteY0" fmla="*/ 11495 h 228488"/>
              <a:gd name="connsiteX1" fmla="*/ 93035 w 228449"/>
              <a:gd name="connsiteY1" fmla="*/ 0 h 228488"/>
              <a:gd name="connsiteX2" fmla="*/ 110941 w 228449"/>
              <a:gd name="connsiteY2" fmla="*/ 6571 h 228488"/>
              <a:gd name="connsiteX3" fmla="*/ 114225 w 228449"/>
              <a:gd name="connsiteY3" fmla="*/ 10051 h 228488"/>
              <a:gd name="connsiteX4" fmla="*/ 117509 w 228449"/>
              <a:gd name="connsiteY4" fmla="*/ 6571 h 228488"/>
              <a:gd name="connsiteX5" fmla="*/ 135414 w 228449"/>
              <a:gd name="connsiteY5" fmla="*/ 0 h 228488"/>
              <a:gd name="connsiteX6" fmla="*/ 169714 w 228449"/>
              <a:gd name="connsiteY6" fmla="*/ 11495 h 228488"/>
              <a:gd name="connsiteX7" fmla="*/ 185178 w 228449"/>
              <a:gd name="connsiteY7" fmla="*/ 34787 h 228488"/>
              <a:gd name="connsiteX8" fmla="*/ 197698 w 228449"/>
              <a:gd name="connsiteY8" fmla="*/ 41267 h 228488"/>
              <a:gd name="connsiteX9" fmla="*/ 209563 w 228449"/>
              <a:gd name="connsiteY9" fmla="*/ 61541 h 228488"/>
              <a:gd name="connsiteX10" fmla="*/ 212934 w 228449"/>
              <a:gd name="connsiteY10" fmla="*/ 86472 h 228488"/>
              <a:gd name="connsiteX11" fmla="*/ 210906 w 228449"/>
              <a:gd name="connsiteY11" fmla="*/ 99350 h 228488"/>
              <a:gd name="connsiteX12" fmla="*/ 211657 w 228449"/>
              <a:gd name="connsiteY12" fmla="*/ 99688 h 228488"/>
              <a:gd name="connsiteX13" fmla="*/ 221881 w 228449"/>
              <a:gd name="connsiteY13" fmla="*/ 108954 h 228488"/>
              <a:gd name="connsiteX14" fmla="*/ 228449 w 228449"/>
              <a:gd name="connsiteY14" fmla="*/ 142423 h 228488"/>
              <a:gd name="connsiteX15" fmla="*/ 214021 w 228449"/>
              <a:gd name="connsiteY15" fmla="*/ 177108 h 228488"/>
              <a:gd name="connsiteX16" fmla="*/ 199510 w 228449"/>
              <a:gd name="connsiteY16" fmla="*/ 184990 h 228488"/>
              <a:gd name="connsiteX17" fmla="*/ 187862 w 228449"/>
              <a:gd name="connsiteY17" fmla="*/ 209418 h 228488"/>
              <a:gd name="connsiteX18" fmla="*/ 149491 w 228449"/>
              <a:gd name="connsiteY18" fmla="*/ 228488 h 228488"/>
              <a:gd name="connsiteX19" fmla="*/ 117773 w 228449"/>
              <a:gd name="connsiteY19" fmla="*/ 213504 h 228488"/>
              <a:gd name="connsiteX20" fmla="*/ 114225 w 228449"/>
              <a:gd name="connsiteY20" fmla="*/ 209437 h 228488"/>
              <a:gd name="connsiteX21" fmla="*/ 110676 w 228449"/>
              <a:gd name="connsiteY21" fmla="*/ 213504 h 228488"/>
              <a:gd name="connsiteX22" fmla="*/ 78958 w 228449"/>
              <a:gd name="connsiteY22" fmla="*/ 228488 h 228488"/>
              <a:gd name="connsiteX23" fmla="*/ 40588 w 228449"/>
              <a:gd name="connsiteY23" fmla="*/ 209418 h 228488"/>
              <a:gd name="connsiteX24" fmla="*/ 28940 w 228449"/>
              <a:gd name="connsiteY24" fmla="*/ 184990 h 228488"/>
              <a:gd name="connsiteX25" fmla="*/ 14428 w 228449"/>
              <a:gd name="connsiteY25" fmla="*/ 177108 h 228488"/>
              <a:gd name="connsiteX26" fmla="*/ 0 w 228449"/>
              <a:gd name="connsiteY26" fmla="*/ 142423 h 228488"/>
              <a:gd name="connsiteX27" fmla="*/ 6568 w 228449"/>
              <a:gd name="connsiteY27" fmla="*/ 108954 h 228488"/>
              <a:gd name="connsiteX28" fmla="*/ 16793 w 228449"/>
              <a:gd name="connsiteY28" fmla="*/ 99688 h 228488"/>
              <a:gd name="connsiteX29" fmla="*/ 17544 w 228449"/>
              <a:gd name="connsiteY29" fmla="*/ 99350 h 228488"/>
              <a:gd name="connsiteX30" fmla="*/ 15515 w 228449"/>
              <a:gd name="connsiteY30" fmla="*/ 86472 h 228488"/>
              <a:gd name="connsiteX31" fmla="*/ 18886 w 228449"/>
              <a:gd name="connsiteY31" fmla="*/ 61541 h 228488"/>
              <a:gd name="connsiteX32" fmla="*/ 30751 w 228449"/>
              <a:gd name="connsiteY32" fmla="*/ 41267 h 228488"/>
              <a:gd name="connsiteX33" fmla="*/ 43272 w 228449"/>
              <a:gd name="connsiteY33" fmla="*/ 34787 h 228488"/>
              <a:gd name="connsiteX34" fmla="*/ 58735 w 228449"/>
              <a:gd name="connsiteY34" fmla="*/ 11495 h 228488"/>
              <a:gd name="connsiteX35" fmla="*/ 69267 w 228449"/>
              <a:gd name="connsiteY35" fmla="*/ 25023 h 228488"/>
              <a:gd name="connsiteX36" fmla="*/ 59376 w 228449"/>
              <a:gd name="connsiteY36" fmla="*/ 43796 h 228488"/>
              <a:gd name="connsiteX37" fmla="*/ 55815 w 228449"/>
              <a:gd name="connsiteY37" fmla="*/ 50751 h 228488"/>
              <a:gd name="connsiteX38" fmla="*/ 48091 w 228449"/>
              <a:gd name="connsiteY38" fmla="*/ 51928 h 228488"/>
              <a:gd name="connsiteX39" fmla="*/ 42483 w 228449"/>
              <a:gd name="connsiteY39" fmla="*/ 53770 h 228488"/>
              <a:gd name="connsiteX40" fmla="*/ 35211 w 228449"/>
              <a:gd name="connsiteY40" fmla="*/ 66781 h 228488"/>
              <a:gd name="connsiteX41" fmla="*/ 32643 w 228449"/>
              <a:gd name="connsiteY41" fmla="*/ 85703 h 228488"/>
              <a:gd name="connsiteX42" fmla="*/ 36823 w 228449"/>
              <a:gd name="connsiteY42" fmla="*/ 100908 h 228488"/>
              <a:gd name="connsiteX43" fmla="*/ 37771 w 228449"/>
              <a:gd name="connsiteY43" fmla="*/ 102803 h 228488"/>
              <a:gd name="connsiteX44" fmla="*/ 50139 w 228449"/>
              <a:gd name="connsiteY44" fmla="*/ 102803 h 228488"/>
              <a:gd name="connsiteX45" fmla="*/ 82629 w 228449"/>
              <a:gd name="connsiteY45" fmla="*/ 133005 h 228488"/>
              <a:gd name="connsiteX46" fmla="*/ 97004 w 228449"/>
              <a:gd name="connsiteY46" fmla="*/ 154238 h 228488"/>
              <a:gd name="connsiteX47" fmla="*/ 74144 w 228449"/>
              <a:gd name="connsiteY47" fmla="*/ 177098 h 228488"/>
              <a:gd name="connsiteX48" fmla="*/ 51284 w 228449"/>
              <a:gd name="connsiteY48" fmla="*/ 154238 h 228488"/>
              <a:gd name="connsiteX49" fmla="*/ 65404 w 228449"/>
              <a:gd name="connsiteY49" fmla="*/ 133109 h 228488"/>
              <a:gd name="connsiteX50" fmla="*/ 50139 w 228449"/>
              <a:gd name="connsiteY50" fmla="*/ 119948 h 228488"/>
              <a:gd name="connsiteX51" fmla="*/ 20421 w 228449"/>
              <a:gd name="connsiteY51" fmla="*/ 119948 h 228488"/>
              <a:gd name="connsiteX52" fmla="*/ 20134 w 228449"/>
              <a:gd name="connsiteY52" fmla="*/ 119943 h 228488"/>
              <a:gd name="connsiteX53" fmla="*/ 17145 w 228449"/>
              <a:gd name="connsiteY53" fmla="*/ 142423 h 228488"/>
              <a:gd name="connsiteX54" fmla="*/ 25592 w 228449"/>
              <a:gd name="connsiteY54" fmla="*/ 164096 h 228488"/>
              <a:gd name="connsiteX55" fmla="*/ 36727 w 228449"/>
              <a:gd name="connsiteY55" fmla="*/ 169074 h 228488"/>
              <a:gd name="connsiteX56" fmla="*/ 45299 w 228449"/>
              <a:gd name="connsiteY56" fmla="*/ 177647 h 228488"/>
              <a:gd name="connsiteX57" fmla="*/ 53981 w 228449"/>
              <a:gd name="connsiteY57" fmla="*/ 198713 h 228488"/>
              <a:gd name="connsiteX58" fmla="*/ 78958 w 228449"/>
              <a:gd name="connsiteY58" fmla="*/ 211343 h 228488"/>
              <a:gd name="connsiteX59" fmla="*/ 98269 w 228449"/>
              <a:gd name="connsiteY59" fmla="*/ 201671 h 228488"/>
              <a:gd name="connsiteX60" fmla="*/ 104194 w 228449"/>
              <a:gd name="connsiteY60" fmla="*/ 193840 h 228488"/>
              <a:gd name="connsiteX61" fmla="*/ 105519 w 228449"/>
              <a:gd name="connsiteY61" fmla="*/ 191179 h 228488"/>
              <a:gd name="connsiteX62" fmla="*/ 105578 w 228449"/>
              <a:gd name="connsiteY62" fmla="*/ 191023 h 228488"/>
              <a:gd name="connsiteX63" fmla="*/ 105578 w 228449"/>
              <a:gd name="connsiteY63" fmla="*/ 162958 h 228488"/>
              <a:gd name="connsiteX64" fmla="*/ 105577 w 228449"/>
              <a:gd name="connsiteY64" fmla="*/ 162811 h 228488"/>
              <a:gd name="connsiteX65" fmla="*/ 105578 w 228449"/>
              <a:gd name="connsiteY65" fmla="*/ 162663 h 228488"/>
              <a:gd name="connsiteX66" fmla="*/ 105578 w 228449"/>
              <a:gd name="connsiteY66" fmla="*/ 82800 h 228488"/>
              <a:gd name="connsiteX67" fmla="*/ 95343 w 228449"/>
              <a:gd name="connsiteY67" fmla="*/ 82800 h 228488"/>
              <a:gd name="connsiteX68" fmla="*/ 74144 w 228449"/>
              <a:gd name="connsiteY68" fmla="*/ 97088 h 228488"/>
              <a:gd name="connsiteX69" fmla="*/ 51284 w 228449"/>
              <a:gd name="connsiteY69" fmla="*/ 74228 h 228488"/>
              <a:gd name="connsiteX70" fmla="*/ 74144 w 228449"/>
              <a:gd name="connsiteY70" fmla="*/ 51368 h 228488"/>
              <a:gd name="connsiteX71" fmla="*/ 95343 w 228449"/>
              <a:gd name="connsiteY71" fmla="*/ 65655 h 228488"/>
              <a:gd name="connsiteX72" fmla="*/ 105578 w 228449"/>
              <a:gd name="connsiteY72" fmla="*/ 65655 h 228488"/>
              <a:gd name="connsiteX73" fmla="*/ 105578 w 228449"/>
              <a:gd name="connsiteY73" fmla="*/ 36779 h 228488"/>
              <a:gd name="connsiteX74" fmla="*/ 105576 w 228449"/>
              <a:gd name="connsiteY74" fmla="*/ 36649 h 228488"/>
              <a:gd name="connsiteX75" fmla="*/ 105550 w 228449"/>
              <a:gd name="connsiteY75" fmla="*/ 35999 h 228488"/>
              <a:gd name="connsiteX76" fmla="*/ 105314 w 228449"/>
              <a:gd name="connsiteY76" fmla="*/ 33411 h 228488"/>
              <a:gd name="connsiteX77" fmla="*/ 103484 w 228449"/>
              <a:gd name="connsiteY77" fmla="*/ 25670 h 228488"/>
              <a:gd name="connsiteX78" fmla="*/ 99544 w 228449"/>
              <a:gd name="connsiteY78" fmla="*/ 19380 h 228488"/>
              <a:gd name="connsiteX79" fmla="*/ 93035 w 228449"/>
              <a:gd name="connsiteY79" fmla="*/ 17145 h 228488"/>
              <a:gd name="connsiteX80" fmla="*/ 69267 w 228449"/>
              <a:gd name="connsiteY80" fmla="*/ 25023 h 228488"/>
              <a:gd name="connsiteX81" fmla="*/ 122872 w 228449"/>
              <a:gd name="connsiteY81" fmla="*/ 171383 h 228488"/>
              <a:gd name="connsiteX82" fmla="*/ 122872 w 228449"/>
              <a:gd name="connsiteY82" fmla="*/ 191023 h 228488"/>
              <a:gd name="connsiteX83" fmla="*/ 122930 w 228449"/>
              <a:gd name="connsiteY83" fmla="*/ 191179 h 228488"/>
              <a:gd name="connsiteX84" fmla="*/ 124255 w 228449"/>
              <a:gd name="connsiteY84" fmla="*/ 193840 h 228488"/>
              <a:gd name="connsiteX85" fmla="*/ 130180 w 228449"/>
              <a:gd name="connsiteY85" fmla="*/ 201671 h 228488"/>
              <a:gd name="connsiteX86" fmla="*/ 149491 w 228449"/>
              <a:gd name="connsiteY86" fmla="*/ 211343 h 228488"/>
              <a:gd name="connsiteX87" fmla="*/ 174469 w 228449"/>
              <a:gd name="connsiteY87" fmla="*/ 198713 h 228488"/>
              <a:gd name="connsiteX88" fmla="*/ 183150 w 228449"/>
              <a:gd name="connsiteY88" fmla="*/ 177647 h 228488"/>
              <a:gd name="connsiteX89" fmla="*/ 191723 w 228449"/>
              <a:gd name="connsiteY89" fmla="*/ 169074 h 228488"/>
              <a:gd name="connsiteX90" fmla="*/ 202858 w 228449"/>
              <a:gd name="connsiteY90" fmla="*/ 164096 h 228488"/>
              <a:gd name="connsiteX91" fmla="*/ 211304 w 228449"/>
              <a:gd name="connsiteY91" fmla="*/ 142423 h 228488"/>
              <a:gd name="connsiteX92" fmla="*/ 207315 w 228449"/>
              <a:gd name="connsiteY92" fmla="*/ 117997 h 228488"/>
              <a:gd name="connsiteX93" fmla="*/ 204342 w 228449"/>
              <a:gd name="connsiteY93" fmla="*/ 115195 h 228488"/>
              <a:gd name="connsiteX94" fmla="*/ 198761 w 228449"/>
              <a:gd name="connsiteY94" fmla="*/ 114233 h 228488"/>
              <a:gd name="connsiteX95" fmla="*/ 191204 w 228449"/>
              <a:gd name="connsiteY95" fmla="*/ 109707 h 228488"/>
              <a:gd name="connsiteX96" fmla="*/ 191627 w 228449"/>
              <a:gd name="connsiteY96" fmla="*/ 100908 h 228488"/>
              <a:gd name="connsiteX97" fmla="*/ 195807 w 228449"/>
              <a:gd name="connsiteY97" fmla="*/ 85703 h 228488"/>
              <a:gd name="connsiteX98" fmla="*/ 193238 w 228449"/>
              <a:gd name="connsiteY98" fmla="*/ 66781 h 228488"/>
              <a:gd name="connsiteX99" fmla="*/ 185966 w 228449"/>
              <a:gd name="connsiteY99" fmla="*/ 53770 h 228488"/>
              <a:gd name="connsiteX100" fmla="*/ 180359 w 228449"/>
              <a:gd name="connsiteY100" fmla="*/ 51928 h 228488"/>
              <a:gd name="connsiteX101" fmla="*/ 172634 w 228449"/>
              <a:gd name="connsiteY101" fmla="*/ 50751 h 228488"/>
              <a:gd name="connsiteX102" fmla="*/ 169073 w 228449"/>
              <a:gd name="connsiteY102" fmla="*/ 43796 h 228488"/>
              <a:gd name="connsiteX103" fmla="*/ 159183 w 228449"/>
              <a:gd name="connsiteY103" fmla="*/ 25023 h 228488"/>
              <a:gd name="connsiteX104" fmla="*/ 135414 w 228449"/>
              <a:gd name="connsiteY104" fmla="*/ 17145 h 228488"/>
              <a:gd name="connsiteX105" fmla="*/ 128904 w 228449"/>
              <a:gd name="connsiteY105" fmla="*/ 19380 h 228488"/>
              <a:gd name="connsiteX106" fmla="*/ 124966 w 228449"/>
              <a:gd name="connsiteY106" fmla="*/ 25670 h 228488"/>
              <a:gd name="connsiteX107" fmla="*/ 123135 w 228449"/>
              <a:gd name="connsiteY107" fmla="*/ 33411 h 228488"/>
              <a:gd name="connsiteX108" fmla="*/ 122900 w 228449"/>
              <a:gd name="connsiteY108" fmla="*/ 35999 h 228488"/>
              <a:gd name="connsiteX109" fmla="*/ 122874 w 228449"/>
              <a:gd name="connsiteY109" fmla="*/ 36649 h 228488"/>
              <a:gd name="connsiteX110" fmla="*/ 122872 w 228449"/>
              <a:gd name="connsiteY110" fmla="*/ 36779 h 228488"/>
              <a:gd name="connsiteX111" fmla="*/ 122872 w 228449"/>
              <a:gd name="connsiteY111" fmla="*/ 154238 h 228488"/>
              <a:gd name="connsiteX112" fmla="*/ 130151 w 228449"/>
              <a:gd name="connsiteY112" fmla="*/ 154238 h 228488"/>
              <a:gd name="connsiteX113" fmla="*/ 145582 w 228449"/>
              <a:gd name="connsiteY113" fmla="*/ 138808 h 228488"/>
              <a:gd name="connsiteX114" fmla="*/ 145582 w 228449"/>
              <a:gd name="connsiteY114" fmla="*/ 118286 h 228488"/>
              <a:gd name="connsiteX115" fmla="*/ 131294 w 228449"/>
              <a:gd name="connsiteY115" fmla="*/ 97088 h 228488"/>
              <a:gd name="connsiteX116" fmla="*/ 154154 w 228449"/>
              <a:gd name="connsiteY116" fmla="*/ 74228 h 228488"/>
              <a:gd name="connsiteX117" fmla="*/ 177014 w 228449"/>
              <a:gd name="connsiteY117" fmla="*/ 97088 h 228488"/>
              <a:gd name="connsiteX118" fmla="*/ 162727 w 228449"/>
              <a:gd name="connsiteY118" fmla="*/ 118286 h 228488"/>
              <a:gd name="connsiteX119" fmla="*/ 162727 w 228449"/>
              <a:gd name="connsiteY119" fmla="*/ 138808 h 228488"/>
              <a:gd name="connsiteX120" fmla="*/ 130151 w 228449"/>
              <a:gd name="connsiteY120" fmla="*/ 171383 h 228488"/>
              <a:gd name="connsiteX121" fmla="*/ 122872 w 228449"/>
              <a:gd name="connsiteY121" fmla="*/ 171383 h 228488"/>
              <a:gd name="connsiteX122" fmla="*/ 74144 w 228449"/>
              <a:gd name="connsiteY122" fmla="*/ 68513 h 228488"/>
              <a:gd name="connsiteX123" fmla="*/ 68429 w 228449"/>
              <a:gd name="connsiteY123" fmla="*/ 74228 h 228488"/>
              <a:gd name="connsiteX124" fmla="*/ 74144 w 228449"/>
              <a:gd name="connsiteY124" fmla="*/ 79943 h 228488"/>
              <a:gd name="connsiteX125" fmla="*/ 79859 w 228449"/>
              <a:gd name="connsiteY125" fmla="*/ 74228 h 228488"/>
              <a:gd name="connsiteX126" fmla="*/ 74144 w 228449"/>
              <a:gd name="connsiteY126" fmla="*/ 68513 h 228488"/>
              <a:gd name="connsiteX127" fmla="*/ 68429 w 228449"/>
              <a:gd name="connsiteY127" fmla="*/ 154238 h 228488"/>
              <a:gd name="connsiteX128" fmla="*/ 74144 w 228449"/>
              <a:gd name="connsiteY128" fmla="*/ 159953 h 228488"/>
              <a:gd name="connsiteX129" fmla="*/ 79859 w 228449"/>
              <a:gd name="connsiteY129" fmla="*/ 154238 h 228488"/>
              <a:gd name="connsiteX130" fmla="*/ 74144 w 228449"/>
              <a:gd name="connsiteY130" fmla="*/ 148523 h 228488"/>
              <a:gd name="connsiteX131" fmla="*/ 68429 w 228449"/>
              <a:gd name="connsiteY131" fmla="*/ 154238 h 228488"/>
              <a:gd name="connsiteX132" fmla="*/ 148439 w 228449"/>
              <a:gd name="connsiteY132" fmla="*/ 97088 h 228488"/>
              <a:gd name="connsiteX133" fmla="*/ 154154 w 228449"/>
              <a:gd name="connsiteY133" fmla="*/ 102803 h 228488"/>
              <a:gd name="connsiteX134" fmla="*/ 159869 w 228449"/>
              <a:gd name="connsiteY134" fmla="*/ 97088 h 228488"/>
              <a:gd name="connsiteX135" fmla="*/ 154154 w 228449"/>
              <a:gd name="connsiteY135" fmla="*/ 91373 h 228488"/>
              <a:gd name="connsiteX136" fmla="*/ 148439 w 228449"/>
              <a:gd name="connsiteY136" fmla="*/ 97088 h 22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28449" h="228488">
                <a:moveTo>
                  <a:pt x="58735" y="11495"/>
                </a:moveTo>
                <a:cubicBezTo>
                  <a:pt x="68241" y="4095"/>
                  <a:pt x="80676" y="0"/>
                  <a:pt x="93035" y="0"/>
                </a:cubicBezTo>
                <a:cubicBezTo>
                  <a:pt x="100423" y="0"/>
                  <a:pt x="106408" y="2539"/>
                  <a:pt x="110941" y="6571"/>
                </a:cubicBezTo>
                <a:cubicBezTo>
                  <a:pt x="112166" y="7662"/>
                  <a:pt x="113257" y="8834"/>
                  <a:pt x="114225" y="10051"/>
                </a:cubicBezTo>
                <a:cubicBezTo>
                  <a:pt x="115193" y="8834"/>
                  <a:pt x="116282" y="7662"/>
                  <a:pt x="117509" y="6571"/>
                </a:cubicBezTo>
                <a:cubicBezTo>
                  <a:pt x="122041" y="2539"/>
                  <a:pt x="128025" y="0"/>
                  <a:pt x="135414" y="0"/>
                </a:cubicBezTo>
                <a:cubicBezTo>
                  <a:pt x="147773" y="0"/>
                  <a:pt x="160209" y="4095"/>
                  <a:pt x="169714" y="11495"/>
                </a:cubicBezTo>
                <a:cubicBezTo>
                  <a:pt x="177109" y="17252"/>
                  <a:pt x="182907" y="25188"/>
                  <a:pt x="185178" y="34787"/>
                </a:cubicBezTo>
                <a:cubicBezTo>
                  <a:pt x="189981" y="35581"/>
                  <a:pt x="194247" y="38029"/>
                  <a:pt x="197698" y="41267"/>
                </a:cubicBezTo>
                <a:cubicBezTo>
                  <a:pt x="203194" y="46424"/>
                  <a:pt x="207102" y="53874"/>
                  <a:pt x="209563" y="61541"/>
                </a:cubicBezTo>
                <a:cubicBezTo>
                  <a:pt x="212061" y="69324"/>
                  <a:pt x="213312" y="78074"/>
                  <a:pt x="212934" y="86472"/>
                </a:cubicBezTo>
                <a:cubicBezTo>
                  <a:pt x="212741" y="90772"/>
                  <a:pt x="212111" y="95154"/>
                  <a:pt x="210906" y="99350"/>
                </a:cubicBezTo>
                <a:cubicBezTo>
                  <a:pt x="211157" y="99459"/>
                  <a:pt x="211407" y="99572"/>
                  <a:pt x="211657" y="99688"/>
                </a:cubicBezTo>
                <a:cubicBezTo>
                  <a:pt x="215888" y="101684"/>
                  <a:pt x="219308" y="104808"/>
                  <a:pt x="221881" y="108954"/>
                </a:cubicBezTo>
                <a:cubicBezTo>
                  <a:pt x="226740" y="116780"/>
                  <a:pt x="228449" y="128056"/>
                  <a:pt x="228449" y="142423"/>
                </a:cubicBezTo>
                <a:cubicBezTo>
                  <a:pt x="228449" y="158933"/>
                  <a:pt x="222139" y="170145"/>
                  <a:pt x="214021" y="177108"/>
                </a:cubicBezTo>
                <a:cubicBezTo>
                  <a:pt x="209311" y="181149"/>
                  <a:pt x="204113" y="183653"/>
                  <a:pt x="199510" y="184990"/>
                </a:cubicBezTo>
                <a:cubicBezTo>
                  <a:pt x="197915" y="192907"/>
                  <a:pt x="193927" y="201828"/>
                  <a:pt x="187862" y="209418"/>
                </a:cubicBezTo>
                <a:cubicBezTo>
                  <a:pt x="179600" y="219754"/>
                  <a:pt x="166758" y="228488"/>
                  <a:pt x="149491" y="228488"/>
                </a:cubicBezTo>
                <a:cubicBezTo>
                  <a:pt x="135657" y="228488"/>
                  <a:pt x="124768" y="220838"/>
                  <a:pt x="117773" y="213504"/>
                </a:cubicBezTo>
                <a:cubicBezTo>
                  <a:pt x="116494" y="212162"/>
                  <a:pt x="115308" y="210796"/>
                  <a:pt x="114225" y="209437"/>
                </a:cubicBezTo>
                <a:cubicBezTo>
                  <a:pt x="113140" y="210796"/>
                  <a:pt x="111956" y="212162"/>
                  <a:pt x="110676" y="213504"/>
                </a:cubicBezTo>
                <a:cubicBezTo>
                  <a:pt x="103681" y="220838"/>
                  <a:pt x="92791" y="228488"/>
                  <a:pt x="78958" y="228488"/>
                </a:cubicBezTo>
                <a:cubicBezTo>
                  <a:pt x="61691" y="228488"/>
                  <a:pt x="48850" y="219754"/>
                  <a:pt x="40588" y="209418"/>
                </a:cubicBezTo>
                <a:cubicBezTo>
                  <a:pt x="34522" y="201828"/>
                  <a:pt x="30534" y="192907"/>
                  <a:pt x="28940" y="184990"/>
                </a:cubicBezTo>
                <a:cubicBezTo>
                  <a:pt x="24337" y="183653"/>
                  <a:pt x="19138" y="181149"/>
                  <a:pt x="14428" y="177108"/>
                </a:cubicBezTo>
                <a:cubicBezTo>
                  <a:pt x="6311" y="170145"/>
                  <a:pt x="0" y="158933"/>
                  <a:pt x="0" y="142423"/>
                </a:cubicBezTo>
                <a:cubicBezTo>
                  <a:pt x="0" y="128056"/>
                  <a:pt x="1709" y="116780"/>
                  <a:pt x="6568" y="108954"/>
                </a:cubicBezTo>
                <a:cubicBezTo>
                  <a:pt x="9142" y="104808"/>
                  <a:pt x="12562" y="101684"/>
                  <a:pt x="16793" y="99688"/>
                </a:cubicBezTo>
                <a:cubicBezTo>
                  <a:pt x="17042" y="99572"/>
                  <a:pt x="17292" y="99459"/>
                  <a:pt x="17544" y="99350"/>
                </a:cubicBezTo>
                <a:cubicBezTo>
                  <a:pt x="16338" y="95154"/>
                  <a:pt x="15709" y="90772"/>
                  <a:pt x="15515" y="86472"/>
                </a:cubicBezTo>
                <a:cubicBezTo>
                  <a:pt x="15138" y="78074"/>
                  <a:pt x="16388" y="69324"/>
                  <a:pt x="18886" y="61541"/>
                </a:cubicBezTo>
                <a:cubicBezTo>
                  <a:pt x="21348" y="53874"/>
                  <a:pt x="25255" y="46424"/>
                  <a:pt x="30751" y="41267"/>
                </a:cubicBezTo>
                <a:cubicBezTo>
                  <a:pt x="34201" y="38029"/>
                  <a:pt x="38469" y="35581"/>
                  <a:pt x="43272" y="34787"/>
                </a:cubicBezTo>
                <a:cubicBezTo>
                  <a:pt x="45543" y="25188"/>
                  <a:pt x="51340" y="17252"/>
                  <a:pt x="58735" y="11495"/>
                </a:cubicBezTo>
                <a:close/>
                <a:moveTo>
                  <a:pt x="69267" y="25023"/>
                </a:moveTo>
                <a:cubicBezTo>
                  <a:pt x="63029" y="29880"/>
                  <a:pt x="59376" y="36349"/>
                  <a:pt x="59376" y="43796"/>
                </a:cubicBezTo>
                <a:cubicBezTo>
                  <a:pt x="59376" y="46552"/>
                  <a:pt x="58051" y="49140"/>
                  <a:pt x="55815" y="50751"/>
                </a:cubicBezTo>
                <a:cubicBezTo>
                  <a:pt x="53579" y="52363"/>
                  <a:pt x="50705" y="52800"/>
                  <a:pt x="48091" y="51928"/>
                </a:cubicBezTo>
                <a:cubicBezTo>
                  <a:pt x="46520" y="51404"/>
                  <a:pt x="44867" y="51532"/>
                  <a:pt x="42483" y="53770"/>
                </a:cubicBezTo>
                <a:cubicBezTo>
                  <a:pt x="39840" y="56250"/>
                  <a:pt x="37149" y="60744"/>
                  <a:pt x="35211" y="66781"/>
                </a:cubicBezTo>
                <a:cubicBezTo>
                  <a:pt x="33310" y="72703"/>
                  <a:pt x="32361" y="79420"/>
                  <a:pt x="32643" y="85703"/>
                </a:cubicBezTo>
                <a:cubicBezTo>
                  <a:pt x="32929" y="92065"/>
                  <a:pt x="34442" y="97334"/>
                  <a:pt x="36823" y="100908"/>
                </a:cubicBezTo>
                <a:cubicBezTo>
                  <a:pt x="37221" y="101507"/>
                  <a:pt x="37537" y="102144"/>
                  <a:pt x="37771" y="102803"/>
                </a:cubicBezTo>
                <a:lnTo>
                  <a:pt x="50139" y="102803"/>
                </a:lnTo>
                <a:cubicBezTo>
                  <a:pt x="67332" y="102803"/>
                  <a:pt x="81413" y="116122"/>
                  <a:pt x="82629" y="133005"/>
                </a:cubicBezTo>
                <a:cubicBezTo>
                  <a:pt x="91053" y="136374"/>
                  <a:pt x="97004" y="144611"/>
                  <a:pt x="97004" y="154238"/>
                </a:cubicBezTo>
                <a:cubicBezTo>
                  <a:pt x="97004" y="166864"/>
                  <a:pt x="86770" y="177098"/>
                  <a:pt x="74144" y="177098"/>
                </a:cubicBezTo>
                <a:cubicBezTo>
                  <a:pt x="61519" y="177098"/>
                  <a:pt x="51284" y="166864"/>
                  <a:pt x="51284" y="154238"/>
                </a:cubicBezTo>
                <a:cubicBezTo>
                  <a:pt x="51284" y="144709"/>
                  <a:pt x="57115" y="136541"/>
                  <a:pt x="65404" y="133109"/>
                </a:cubicBezTo>
                <a:cubicBezTo>
                  <a:pt x="64306" y="125663"/>
                  <a:pt x="57890" y="119948"/>
                  <a:pt x="50139" y="119948"/>
                </a:cubicBezTo>
                <a:lnTo>
                  <a:pt x="20421" y="119948"/>
                </a:lnTo>
                <a:cubicBezTo>
                  <a:pt x="20325" y="119948"/>
                  <a:pt x="20229" y="119947"/>
                  <a:pt x="20134" y="119943"/>
                </a:cubicBezTo>
                <a:cubicBezTo>
                  <a:pt x="18428" y="123921"/>
                  <a:pt x="17145" y="130795"/>
                  <a:pt x="17145" y="142423"/>
                </a:cubicBezTo>
                <a:cubicBezTo>
                  <a:pt x="17145" y="154092"/>
                  <a:pt x="21392" y="160493"/>
                  <a:pt x="25592" y="164096"/>
                </a:cubicBezTo>
                <a:cubicBezTo>
                  <a:pt x="30201" y="168050"/>
                  <a:pt x="35261" y="169074"/>
                  <a:pt x="36727" y="169074"/>
                </a:cubicBezTo>
                <a:cubicBezTo>
                  <a:pt x="41461" y="169074"/>
                  <a:pt x="45299" y="172912"/>
                  <a:pt x="45299" y="177647"/>
                </a:cubicBezTo>
                <a:cubicBezTo>
                  <a:pt x="45299" y="182437"/>
                  <a:pt x="47949" y="191166"/>
                  <a:pt x="53981" y="198713"/>
                </a:cubicBezTo>
                <a:cubicBezTo>
                  <a:pt x="59796" y="205988"/>
                  <a:pt x="68071" y="211343"/>
                  <a:pt x="78958" y="211343"/>
                </a:cubicBezTo>
                <a:cubicBezTo>
                  <a:pt x="86240" y="211343"/>
                  <a:pt x="92947" y="207252"/>
                  <a:pt x="98269" y="201671"/>
                </a:cubicBezTo>
                <a:cubicBezTo>
                  <a:pt x="100861" y="198953"/>
                  <a:pt x="102874" y="196130"/>
                  <a:pt x="104194" y="193840"/>
                </a:cubicBezTo>
                <a:cubicBezTo>
                  <a:pt x="104856" y="192692"/>
                  <a:pt x="105283" y="191782"/>
                  <a:pt x="105519" y="191179"/>
                </a:cubicBezTo>
                <a:lnTo>
                  <a:pt x="105578" y="191023"/>
                </a:lnTo>
                <a:lnTo>
                  <a:pt x="105578" y="162958"/>
                </a:lnTo>
                <a:cubicBezTo>
                  <a:pt x="105577" y="162909"/>
                  <a:pt x="105577" y="162860"/>
                  <a:pt x="105577" y="162811"/>
                </a:cubicBezTo>
                <a:cubicBezTo>
                  <a:pt x="105577" y="162761"/>
                  <a:pt x="105577" y="162712"/>
                  <a:pt x="105578" y="162663"/>
                </a:cubicBezTo>
                <a:lnTo>
                  <a:pt x="105578" y="82800"/>
                </a:lnTo>
                <a:lnTo>
                  <a:pt x="95343" y="82800"/>
                </a:lnTo>
                <a:cubicBezTo>
                  <a:pt x="91951" y="91178"/>
                  <a:pt x="83738" y="97088"/>
                  <a:pt x="74144" y="97088"/>
                </a:cubicBezTo>
                <a:cubicBezTo>
                  <a:pt x="61519" y="97088"/>
                  <a:pt x="51284" y="86853"/>
                  <a:pt x="51284" y="74228"/>
                </a:cubicBezTo>
                <a:cubicBezTo>
                  <a:pt x="51284" y="61603"/>
                  <a:pt x="61519" y="51368"/>
                  <a:pt x="74144" y="51368"/>
                </a:cubicBezTo>
                <a:cubicBezTo>
                  <a:pt x="83738" y="51368"/>
                  <a:pt x="91951" y="57278"/>
                  <a:pt x="95343" y="65655"/>
                </a:cubicBezTo>
                <a:lnTo>
                  <a:pt x="105578" y="65655"/>
                </a:lnTo>
                <a:lnTo>
                  <a:pt x="105578" y="36779"/>
                </a:lnTo>
                <a:lnTo>
                  <a:pt x="105576" y="36649"/>
                </a:lnTo>
                <a:cubicBezTo>
                  <a:pt x="105572" y="36519"/>
                  <a:pt x="105566" y="36297"/>
                  <a:pt x="105550" y="35999"/>
                </a:cubicBezTo>
                <a:cubicBezTo>
                  <a:pt x="105518" y="35400"/>
                  <a:pt x="105450" y="34503"/>
                  <a:pt x="105314" y="33411"/>
                </a:cubicBezTo>
                <a:cubicBezTo>
                  <a:pt x="105036" y="31183"/>
                  <a:pt x="104493" y="28365"/>
                  <a:pt x="103484" y="25670"/>
                </a:cubicBezTo>
                <a:cubicBezTo>
                  <a:pt x="102460" y="22938"/>
                  <a:pt x="101128" y="20789"/>
                  <a:pt x="99544" y="19380"/>
                </a:cubicBezTo>
                <a:cubicBezTo>
                  <a:pt x="98138" y="18129"/>
                  <a:pt x="96204" y="17145"/>
                  <a:pt x="93035" y="17145"/>
                </a:cubicBezTo>
                <a:cubicBezTo>
                  <a:pt x="84278" y="17145"/>
                  <a:pt x="75598" y="20095"/>
                  <a:pt x="69267" y="25023"/>
                </a:cubicBezTo>
                <a:close/>
                <a:moveTo>
                  <a:pt x="122872" y="171383"/>
                </a:moveTo>
                <a:lnTo>
                  <a:pt x="122872" y="191023"/>
                </a:lnTo>
                <a:lnTo>
                  <a:pt x="122930" y="191179"/>
                </a:lnTo>
                <a:cubicBezTo>
                  <a:pt x="123167" y="191782"/>
                  <a:pt x="123594" y="192692"/>
                  <a:pt x="124255" y="193840"/>
                </a:cubicBezTo>
                <a:cubicBezTo>
                  <a:pt x="125575" y="196130"/>
                  <a:pt x="127588" y="198953"/>
                  <a:pt x="130180" y="201671"/>
                </a:cubicBezTo>
                <a:cubicBezTo>
                  <a:pt x="135503" y="207252"/>
                  <a:pt x="142210" y="211343"/>
                  <a:pt x="149491" y="211343"/>
                </a:cubicBezTo>
                <a:cubicBezTo>
                  <a:pt x="160378" y="211343"/>
                  <a:pt x="168653" y="205988"/>
                  <a:pt x="174469" y="198713"/>
                </a:cubicBezTo>
                <a:cubicBezTo>
                  <a:pt x="180501" y="191166"/>
                  <a:pt x="183150" y="182437"/>
                  <a:pt x="183150" y="177647"/>
                </a:cubicBezTo>
                <a:cubicBezTo>
                  <a:pt x="183150" y="172912"/>
                  <a:pt x="186988" y="169074"/>
                  <a:pt x="191723" y="169074"/>
                </a:cubicBezTo>
                <a:cubicBezTo>
                  <a:pt x="193189" y="169074"/>
                  <a:pt x="198248" y="168050"/>
                  <a:pt x="202858" y="164096"/>
                </a:cubicBezTo>
                <a:cubicBezTo>
                  <a:pt x="207057" y="160493"/>
                  <a:pt x="211304" y="154092"/>
                  <a:pt x="211304" y="142423"/>
                </a:cubicBezTo>
                <a:cubicBezTo>
                  <a:pt x="211304" y="128611"/>
                  <a:pt x="209494" y="121507"/>
                  <a:pt x="207315" y="117997"/>
                </a:cubicBezTo>
                <a:cubicBezTo>
                  <a:pt x="206369" y="116473"/>
                  <a:pt x="205391" y="115689"/>
                  <a:pt x="204342" y="115195"/>
                </a:cubicBezTo>
                <a:cubicBezTo>
                  <a:pt x="203182" y="114648"/>
                  <a:pt x="201450" y="114233"/>
                  <a:pt x="198761" y="114233"/>
                </a:cubicBezTo>
                <a:cubicBezTo>
                  <a:pt x="195601" y="114233"/>
                  <a:pt x="192696" y="112493"/>
                  <a:pt x="191204" y="109707"/>
                </a:cubicBezTo>
                <a:cubicBezTo>
                  <a:pt x="189712" y="106920"/>
                  <a:pt x="189874" y="103539"/>
                  <a:pt x="191627" y="100908"/>
                </a:cubicBezTo>
                <a:cubicBezTo>
                  <a:pt x="194007" y="97334"/>
                  <a:pt x="195521" y="92065"/>
                  <a:pt x="195807" y="85703"/>
                </a:cubicBezTo>
                <a:cubicBezTo>
                  <a:pt x="196089" y="79420"/>
                  <a:pt x="195139" y="72703"/>
                  <a:pt x="193238" y="66781"/>
                </a:cubicBezTo>
                <a:cubicBezTo>
                  <a:pt x="191301" y="60744"/>
                  <a:pt x="188610" y="56250"/>
                  <a:pt x="185966" y="53770"/>
                </a:cubicBezTo>
                <a:cubicBezTo>
                  <a:pt x="183582" y="51532"/>
                  <a:pt x="181929" y="51404"/>
                  <a:pt x="180359" y="51928"/>
                </a:cubicBezTo>
                <a:cubicBezTo>
                  <a:pt x="177745" y="52800"/>
                  <a:pt x="174870" y="52363"/>
                  <a:pt x="172634" y="50751"/>
                </a:cubicBezTo>
                <a:cubicBezTo>
                  <a:pt x="170398" y="49140"/>
                  <a:pt x="169073" y="46552"/>
                  <a:pt x="169073" y="43796"/>
                </a:cubicBezTo>
                <a:cubicBezTo>
                  <a:pt x="169073" y="36349"/>
                  <a:pt x="165420" y="29880"/>
                  <a:pt x="159183" y="25023"/>
                </a:cubicBezTo>
                <a:cubicBezTo>
                  <a:pt x="152851" y="20095"/>
                  <a:pt x="144172" y="17145"/>
                  <a:pt x="135414" y="17145"/>
                </a:cubicBezTo>
                <a:cubicBezTo>
                  <a:pt x="132245" y="17145"/>
                  <a:pt x="130311" y="18129"/>
                  <a:pt x="128904" y="19380"/>
                </a:cubicBezTo>
                <a:cubicBezTo>
                  <a:pt x="127321" y="20789"/>
                  <a:pt x="125989" y="22938"/>
                  <a:pt x="124966" y="25670"/>
                </a:cubicBezTo>
                <a:cubicBezTo>
                  <a:pt x="123956" y="28365"/>
                  <a:pt x="123413" y="31183"/>
                  <a:pt x="123135" y="33411"/>
                </a:cubicBezTo>
                <a:cubicBezTo>
                  <a:pt x="122999" y="34503"/>
                  <a:pt x="122932" y="35400"/>
                  <a:pt x="122900" y="35999"/>
                </a:cubicBezTo>
                <a:cubicBezTo>
                  <a:pt x="122884" y="36297"/>
                  <a:pt x="122877" y="36519"/>
                  <a:pt x="122874" y="36649"/>
                </a:cubicBezTo>
                <a:lnTo>
                  <a:pt x="122872" y="36779"/>
                </a:lnTo>
                <a:lnTo>
                  <a:pt x="122872" y="154238"/>
                </a:lnTo>
                <a:lnTo>
                  <a:pt x="130151" y="154238"/>
                </a:lnTo>
                <a:cubicBezTo>
                  <a:pt x="138674" y="154238"/>
                  <a:pt x="145582" y="147330"/>
                  <a:pt x="145582" y="138808"/>
                </a:cubicBezTo>
                <a:lnTo>
                  <a:pt x="145582" y="118286"/>
                </a:lnTo>
                <a:cubicBezTo>
                  <a:pt x="137204" y="114895"/>
                  <a:pt x="131294" y="106681"/>
                  <a:pt x="131294" y="97088"/>
                </a:cubicBezTo>
                <a:cubicBezTo>
                  <a:pt x="131294" y="84463"/>
                  <a:pt x="141529" y="74228"/>
                  <a:pt x="154154" y="74228"/>
                </a:cubicBezTo>
                <a:cubicBezTo>
                  <a:pt x="166780" y="74228"/>
                  <a:pt x="177014" y="84463"/>
                  <a:pt x="177014" y="97088"/>
                </a:cubicBezTo>
                <a:cubicBezTo>
                  <a:pt x="177014" y="106681"/>
                  <a:pt x="171104" y="114895"/>
                  <a:pt x="162727" y="118286"/>
                </a:cubicBezTo>
                <a:lnTo>
                  <a:pt x="162727" y="138808"/>
                </a:lnTo>
                <a:cubicBezTo>
                  <a:pt x="162727" y="156798"/>
                  <a:pt x="148142" y="171383"/>
                  <a:pt x="130151" y="171383"/>
                </a:cubicBezTo>
                <a:lnTo>
                  <a:pt x="122872" y="171383"/>
                </a:lnTo>
                <a:close/>
                <a:moveTo>
                  <a:pt x="74144" y="68513"/>
                </a:moveTo>
                <a:cubicBezTo>
                  <a:pt x="70988" y="68513"/>
                  <a:pt x="68429" y="71072"/>
                  <a:pt x="68429" y="74228"/>
                </a:cubicBezTo>
                <a:cubicBezTo>
                  <a:pt x="68429" y="77384"/>
                  <a:pt x="70988" y="79943"/>
                  <a:pt x="74144" y="79943"/>
                </a:cubicBezTo>
                <a:cubicBezTo>
                  <a:pt x="77301" y="79943"/>
                  <a:pt x="79859" y="77384"/>
                  <a:pt x="79859" y="74228"/>
                </a:cubicBezTo>
                <a:cubicBezTo>
                  <a:pt x="79859" y="71072"/>
                  <a:pt x="77301" y="68513"/>
                  <a:pt x="74144" y="68513"/>
                </a:cubicBezTo>
                <a:close/>
                <a:moveTo>
                  <a:pt x="68429" y="154238"/>
                </a:moveTo>
                <a:cubicBezTo>
                  <a:pt x="68429" y="157394"/>
                  <a:pt x="70988" y="159953"/>
                  <a:pt x="74144" y="159953"/>
                </a:cubicBezTo>
                <a:cubicBezTo>
                  <a:pt x="77301" y="159953"/>
                  <a:pt x="79859" y="157394"/>
                  <a:pt x="79859" y="154238"/>
                </a:cubicBezTo>
                <a:cubicBezTo>
                  <a:pt x="79859" y="151082"/>
                  <a:pt x="77301" y="148523"/>
                  <a:pt x="74144" y="148523"/>
                </a:cubicBezTo>
                <a:cubicBezTo>
                  <a:pt x="70988" y="148523"/>
                  <a:pt x="68429" y="151082"/>
                  <a:pt x="68429" y="154238"/>
                </a:cubicBezTo>
                <a:close/>
                <a:moveTo>
                  <a:pt x="148439" y="97088"/>
                </a:moveTo>
                <a:cubicBezTo>
                  <a:pt x="148439" y="100244"/>
                  <a:pt x="150998" y="102803"/>
                  <a:pt x="154154" y="102803"/>
                </a:cubicBezTo>
                <a:cubicBezTo>
                  <a:pt x="157310" y="102803"/>
                  <a:pt x="159869" y="100244"/>
                  <a:pt x="159869" y="97088"/>
                </a:cubicBezTo>
                <a:cubicBezTo>
                  <a:pt x="159869" y="93932"/>
                  <a:pt x="157310" y="91373"/>
                  <a:pt x="154154" y="91373"/>
                </a:cubicBezTo>
                <a:cubicBezTo>
                  <a:pt x="150998" y="91373"/>
                  <a:pt x="148439" y="93932"/>
                  <a:pt x="148439" y="97088"/>
                </a:cubicBezTo>
                <a:close/>
              </a:path>
            </a:pathLst>
          </a:custGeom>
          <a:solidFill>
            <a:schemeClr val="bg1"/>
          </a:solidFill>
          <a:ln w="111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 name="Graphic 78">
            <a:extLst>
              <a:ext uri="{FF2B5EF4-FFF2-40B4-BE49-F238E27FC236}">
                <a16:creationId xmlns:a16="http://schemas.microsoft.com/office/drawing/2014/main" id="{0C23C2ED-1212-9FC4-5344-22E67D512136}"/>
              </a:ext>
            </a:extLst>
          </p:cNvPr>
          <p:cNvSpPr/>
          <p:nvPr/>
        </p:nvSpPr>
        <p:spPr>
          <a:xfrm>
            <a:off x="255188" y="11890899"/>
            <a:ext cx="215517" cy="228600"/>
          </a:xfrm>
          <a:custGeom>
            <a:avLst/>
            <a:gdLst>
              <a:gd name="connsiteX0" fmla="*/ 69497 w 215517"/>
              <a:gd name="connsiteY0" fmla="*/ 17506 h 228600"/>
              <a:gd name="connsiteX1" fmla="*/ 66530 w 215517"/>
              <a:gd name="connsiteY1" fmla="*/ 32827 h 228600"/>
              <a:gd name="connsiteX2" fmla="*/ 40367 w 215517"/>
              <a:gd name="connsiteY2" fmla="*/ 47932 h 228600"/>
              <a:gd name="connsiteX3" fmla="*/ 25583 w 215517"/>
              <a:gd name="connsiteY3" fmla="*/ 42830 h 228600"/>
              <a:gd name="connsiteX4" fmla="*/ 18743 w 215517"/>
              <a:gd name="connsiteY4" fmla="*/ 54638 h 228600"/>
              <a:gd name="connsiteX5" fmla="*/ 30568 w 215517"/>
              <a:gd name="connsiteY5" fmla="*/ 64901 h 228600"/>
              <a:gd name="connsiteX6" fmla="*/ 30568 w 215517"/>
              <a:gd name="connsiteY6" fmla="*/ 95114 h 228600"/>
              <a:gd name="connsiteX7" fmla="*/ 18742 w 215517"/>
              <a:gd name="connsiteY7" fmla="*/ 105378 h 228600"/>
              <a:gd name="connsiteX8" fmla="*/ 25580 w 215517"/>
              <a:gd name="connsiteY8" fmla="*/ 117186 h 228600"/>
              <a:gd name="connsiteX9" fmla="*/ 40367 w 215517"/>
              <a:gd name="connsiteY9" fmla="*/ 112083 h 228600"/>
              <a:gd name="connsiteX10" fmla="*/ 66530 w 215517"/>
              <a:gd name="connsiteY10" fmla="*/ 127187 h 228600"/>
              <a:gd name="connsiteX11" fmla="*/ 69498 w 215517"/>
              <a:gd name="connsiteY11" fmla="*/ 142514 h 228600"/>
              <a:gd name="connsiteX12" fmla="*/ 83161 w 215517"/>
              <a:gd name="connsiteY12" fmla="*/ 142504 h 228600"/>
              <a:gd name="connsiteX13" fmla="*/ 86127 w 215517"/>
              <a:gd name="connsiteY13" fmla="*/ 127187 h 228600"/>
              <a:gd name="connsiteX14" fmla="*/ 112290 w 215517"/>
              <a:gd name="connsiteY14" fmla="*/ 112083 h 228600"/>
              <a:gd name="connsiteX15" fmla="*/ 127005 w 215517"/>
              <a:gd name="connsiteY15" fmla="*/ 117161 h 228600"/>
              <a:gd name="connsiteX16" fmla="*/ 133850 w 215517"/>
              <a:gd name="connsiteY16" fmla="*/ 105321 h 228600"/>
              <a:gd name="connsiteX17" fmla="*/ 122090 w 215517"/>
              <a:gd name="connsiteY17" fmla="*/ 95114 h 228600"/>
              <a:gd name="connsiteX18" fmla="*/ 122090 w 215517"/>
              <a:gd name="connsiteY18" fmla="*/ 64901 h 228600"/>
              <a:gd name="connsiteX19" fmla="*/ 133848 w 215517"/>
              <a:gd name="connsiteY19" fmla="*/ 54695 h 228600"/>
              <a:gd name="connsiteX20" fmla="*/ 127001 w 215517"/>
              <a:gd name="connsiteY20" fmla="*/ 42855 h 228600"/>
              <a:gd name="connsiteX21" fmla="*/ 112290 w 215517"/>
              <a:gd name="connsiteY21" fmla="*/ 47932 h 228600"/>
              <a:gd name="connsiteX22" fmla="*/ 86127 w 215517"/>
              <a:gd name="connsiteY22" fmla="*/ 32827 h 228600"/>
              <a:gd name="connsiteX23" fmla="*/ 83162 w 215517"/>
              <a:gd name="connsiteY23" fmla="*/ 17516 h 228600"/>
              <a:gd name="connsiteX24" fmla="*/ 69497 w 215517"/>
              <a:gd name="connsiteY24" fmla="*/ 17506 h 228600"/>
              <a:gd name="connsiteX25" fmla="*/ 60550 w 215517"/>
              <a:gd name="connsiteY25" fmla="*/ 1548 h 228600"/>
              <a:gd name="connsiteX26" fmla="*/ 76283 w 215517"/>
              <a:gd name="connsiteY26" fmla="*/ 0 h 228600"/>
              <a:gd name="connsiteX27" fmla="*/ 92123 w 215517"/>
              <a:gd name="connsiteY27" fmla="*/ 1569 h 228600"/>
              <a:gd name="connsiteX28" fmla="*/ 98849 w 215517"/>
              <a:gd name="connsiteY28" fmla="*/ 8344 h 228600"/>
              <a:gd name="connsiteX29" fmla="*/ 102959 w 215517"/>
              <a:gd name="connsiteY29" fmla="*/ 29567 h 228600"/>
              <a:gd name="connsiteX30" fmla="*/ 106697 w 215517"/>
              <a:gd name="connsiteY30" fmla="*/ 31725 h 228600"/>
              <a:gd name="connsiteX31" fmla="*/ 127094 w 215517"/>
              <a:gd name="connsiteY31" fmla="*/ 24685 h 228600"/>
              <a:gd name="connsiteX32" fmla="*/ 136321 w 215517"/>
              <a:gd name="connsiteY32" fmla="*/ 27120 h 228600"/>
              <a:gd name="connsiteX33" fmla="*/ 152137 w 215517"/>
              <a:gd name="connsiteY33" fmla="*/ 54491 h 228600"/>
              <a:gd name="connsiteX34" fmla="*/ 149632 w 215517"/>
              <a:gd name="connsiteY34" fmla="*/ 63698 h 228600"/>
              <a:gd name="connsiteX35" fmla="*/ 133328 w 215517"/>
              <a:gd name="connsiteY35" fmla="*/ 77849 h 228600"/>
              <a:gd name="connsiteX36" fmla="*/ 133328 w 215517"/>
              <a:gd name="connsiteY36" fmla="*/ 82165 h 228600"/>
              <a:gd name="connsiteX37" fmla="*/ 149633 w 215517"/>
              <a:gd name="connsiteY37" fmla="*/ 96317 h 228600"/>
              <a:gd name="connsiteX38" fmla="*/ 152139 w 215517"/>
              <a:gd name="connsiteY38" fmla="*/ 105524 h 228600"/>
              <a:gd name="connsiteX39" fmla="*/ 136326 w 215517"/>
              <a:gd name="connsiteY39" fmla="*/ 132895 h 228600"/>
              <a:gd name="connsiteX40" fmla="*/ 127098 w 215517"/>
              <a:gd name="connsiteY40" fmla="*/ 135330 h 228600"/>
              <a:gd name="connsiteX41" fmla="*/ 106697 w 215517"/>
              <a:gd name="connsiteY41" fmla="*/ 128289 h 228600"/>
              <a:gd name="connsiteX42" fmla="*/ 102959 w 215517"/>
              <a:gd name="connsiteY42" fmla="*/ 130447 h 228600"/>
              <a:gd name="connsiteX43" fmla="*/ 98848 w 215517"/>
              <a:gd name="connsiteY43" fmla="*/ 151676 h 228600"/>
              <a:gd name="connsiteX44" fmla="*/ 92120 w 215517"/>
              <a:gd name="connsiteY44" fmla="*/ 158451 h 228600"/>
              <a:gd name="connsiteX45" fmla="*/ 76283 w 215517"/>
              <a:gd name="connsiteY45" fmla="*/ 160020 h 228600"/>
              <a:gd name="connsiteX46" fmla="*/ 60552 w 215517"/>
              <a:gd name="connsiteY46" fmla="*/ 158472 h 228600"/>
              <a:gd name="connsiteX47" fmla="*/ 53812 w 215517"/>
              <a:gd name="connsiteY47" fmla="*/ 151696 h 228600"/>
              <a:gd name="connsiteX48" fmla="*/ 49698 w 215517"/>
              <a:gd name="connsiteY48" fmla="*/ 130447 h 228600"/>
              <a:gd name="connsiteX49" fmla="*/ 45960 w 215517"/>
              <a:gd name="connsiteY49" fmla="*/ 128289 h 228600"/>
              <a:gd name="connsiteX50" fmla="*/ 25489 w 215517"/>
              <a:gd name="connsiteY50" fmla="*/ 135354 h 228600"/>
              <a:gd name="connsiteX51" fmla="*/ 16264 w 215517"/>
              <a:gd name="connsiteY51" fmla="*/ 132923 h 228600"/>
              <a:gd name="connsiteX52" fmla="*/ 450 w 215517"/>
              <a:gd name="connsiteY52" fmla="*/ 105593 h 228600"/>
              <a:gd name="connsiteX53" fmla="*/ 2954 w 215517"/>
              <a:gd name="connsiteY53" fmla="*/ 96379 h 228600"/>
              <a:gd name="connsiteX54" fmla="*/ 19329 w 215517"/>
              <a:gd name="connsiteY54" fmla="*/ 82165 h 228600"/>
              <a:gd name="connsiteX55" fmla="*/ 19329 w 215517"/>
              <a:gd name="connsiteY55" fmla="*/ 77849 h 228600"/>
              <a:gd name="connsiteX56" fmla="*/ 2955 w 215517"/>
              <a:gd name="connsiteY56" fmla="*/ 63637 h 228600"/>
              <a:gd name="connsiteX57" fmla="*/ 452 w 215517"/>
              <a:gd name="connsiteY57" fmla="*/ 54423 h 228600"/>
              <a:gd name="connsiteX58" fmla="*/ 16268 w 215517"/>
              <a:gd name="connsiteY58" fmla="*/ 27093 h 228600"/>
              <a:gd name="connsiteX59" fmla="*/ 25493 w 215517"/>
              <a:gd name="connsiteY59" fmla="*/ 24661 h 228600"/>
              <a:gd name="connsiteX60" fmla="*/ 45960 w 215517"/>
              <a:gd name="connsiteY60" fmla="*/ 31725 h 228600"/>
              <a:gd name="connsiteX61" fmla="*/ 49698 w 215517"/>
              <a:gd name="connsiteY61" fmla="*/ 29567 h 228600"/>
              <a:gd name="connsiteX62" fmla="*/ 53811 w 215517"/>
              <a:gd name="connsiteY62" fmla="*/ 8325 h 228600"/>
              <a:gd name="connsiteX63" fmla="*/ 60550 w 215517"/>
              <a:gd name="connsiteY63" fmla="*/ 1548 h 228600"/>
              <a:gd name="connsiteX64" fmla="*/ 132753 w 215517"/>
              <a:gd name="connsiteY64" fmla="*/ 144405 h 228600"/>
              <a:gd name="connsiteX65" fmla="*/ 126710 w 215517"/>
              <a:gd name="connsiteY65" fmla="*/ 146119 h 228600"/>
              <a:gd name="connsiteX66" fmla="*/ 120324 w 215517"/>
              <a:gd name="connsiteY66" fmla="*/ 157157 h 228600"/>
              <a:gd name="connsiteX67" fmla="*/ 121859 w 215517"/>
              <a:gd name="connsiteY67" fmla="*/ 163248 h 228600"/>
              <a:gd name="connsiteX68" fmla="*/ 133370 w 215517"/>
              <a:gd name="connsiteY68" fmla="*/ 173239 h 228600"/>
              <a:gd name="connsiteX69" fmla="*/ 133370 w 215517"/>
              <a:gd name="connsiteY69" fmla="*/ 181087 h 228600"/>
              <a:gd name="connsiteX70" fmla="*/ 121858 w 215517"/>
              <a:gd name="connsiteY70" fmla="*/ 191079 h 228600"/>
              <a:gd name="connsiteX71" fmla="*/ 120323 w 215517"/>
              <a:gd name="connsiteY71" fmla="*/ 197170 h 228600"/>
              <a:gd name="connsiteX72" fmla="*/ 126708 w 215517"/>
              <a:gd name="connsiteY72" fmla="*/ 208207 h 228600"/>
              <a:gd name="connsiteX73" fmla="*/ 132749 w 215517"/>
              <a:gd name="connsiteY73" fmla="*/ 209921 h 228600"/>
              <a:gd name="connsiteX74" fmla="*/ 147148 w 215517"/>
              <a:gd name="connsiteY74" fmla="*/ 204951 h 228600"/>
              <a:gd name="connsiteX75" fmla="*/ 153944 w 215517"/>
              <a:gd name="connsiteY75" fmla="*/ 208874 h 228600"/>
              <a:gd name="connsiteX76" fmla="*/ 156841 w 215517"/>
              <a:gd name="connsiteY76" fmla="*/ 223834 h 228600"/>
              <a:gd name="connsiteX77" fmla="*/ 161354 w 215517"/>
              <a:gd name="connsiteY77" fmla="*/ 228209 h 228600"/>
              <a:gd name="connsiteX78" fmla="*/ 167722 w 215517"/>
              <a:gd name="connsiteY78" fmla="*/ 228600 h 228600"/>
              <a:gd name="connsiteX79" fmla="*/ 174090 w 215517"/>
              <a:gd name="connsiteY79" fmla="*/ 228209 h 228600"/>
              <a:gd name="connsiteX80" fmla="*/ 178603 w 215517"/>
              <a:gd name="connsiteY80" fmla="*/ 223834 h 228600"/>
              <a:gd name="connsiteX81" fmla="*/ 181500 w 215517"/>
              <a:gd name="connsiteY81" fmla="*/ 208874 h 228600"/>
              <a:gd name="connsiteX82" fmla="*/ 188296 w 215517"/>
              <a:gd name="connsiteY82" fmla="*/ 204951 h 228600"/>
              <a:gd name="connsiteX83" fmla="*/ 202694 w 215517"/>
              <a:gd name="connsiteY83" fmla="*/ 209921 h 228600"/>
              <a:gd name="connsiteX84" fmla="*/ 208736 w 215517"/>
              <a:gd name="connsiteY84" fmla="*/ 208207 h 228600"/>
              <a:gd name="connsiteX85" fmla="*/ 215121 w 215517"/>
              <a:gd name="connsiteY85" fmla="*/ 197170 h 228600"/>
              <a:gd name="connsiteX86" fmla="*/ 213586 w 215517"/>
              <a:gd name="connsiteY86" fmla="*/ 191080 h 228600"/>
              <a:gd name="connsiteX87" fmla="*/ 202074 w 215517"/>
              <a:gd name="connsiteY87" fmla="*/ 181087 h 228600"/>
              <a:gd name="connsiteX88" fmla="*/ 202074 w 215517"/>
              <a:gd name="connsiteY88" fmla="*/ 173239 h 228600"/>
              <a:gd name="connsiteX89" fmla="*/ 213585 w 215517"/>
              <a:gd name="connsiteY89" fmla="*/ 163248 h 228600"/>
              <a:gd name="connsiteX90" fmla="*/ 215120 w 215517"/>
              <a:gd name="connsiteY90" fmla="*/ 157157 h 228600"/>
              <a:gd name="connsiteX91" fmla="*/ 208734 w 215517"/>
              <a:gd name="connsiteY91" fmla="*/ 146119 h 228600"/>
              <a:gd name="connsiteX92" fmla="*/ 202692 w 215517"/>
              <a:gd name="connsiteY92" fmla="*/ 144405 h 228600"/>
              <a:gd name="connsiteX93" fmla="*/ 188296 w 215517"/>
              <a:gd name="connsiteY93" fmla="*/ 149374 h 228600"/>
              <a:gd name="connsiteX94" fmla="*/ 181500 w 215517"/>
              <a:gd name="connsiteY94" fmla="*/ 145451 h 228600"/>
              <a:gd name="connsiteX95" fmla="*/ 178604 w 215517"/>
              <a:gd name="connsiteY95" fmla="*/ 130496 h 228600"/>
              <a:gd name="connsiteX96" fmla="*/ 174091 w 215517"/>
              <a:gd name="connsiteY96" fmla="*/ 126121 h 228600"/>
              <a:gd name="connsiteX97" fmla="*/ 167722 w 215517"/>
              <a:gd name="connsiteY97" fmla="*/ 125730 h 228600"/>
              <a:gd name="connsiteX98" fmla="*/ 161353 w 215517"/>
              <a:gd name="connsiteY98" fmla="*/ 126121 h 228600"/>
              <a:gd name="connsiteX99" fmla="*/ 156839 w 215517"/>
              <a:gd name="connsiteY99" fmla="*/ 130496 h 228600"/>
              <a:gd name="connsiteX100" fmla="*/ 153944 w 215517"/>
              <a:gd name="connsiteY100" fmla="*/ 145451 h 228600"/>
              <a:gd name="connsiteX101" fmla="*/ 147148 w 215517"/>
              <a:gd name="connsiteY101" fmla="*/ 149374 h 228600"/>
              <a:gd name="connsiteX102" fmla="*/ 132753 w 215517"/>
              <a:gd name="connsiteY102" fmla="*/ 144405 h 228600"/>
              <a:gd name="connsiteX103" fmla="*/ 167720 w 215517"/>
              <a:gd name="connsiteY103" fmla="*/ 191459 h 228600"/>
              <a:gd name="connsiteX104" fmla="*/ 153425 w 215517"/>
              <a:gd name="connsiteY104" fmla="*/ 177165 h 228600"/>
              <a:gd name="connsiteX105" fmla="*/ 167720 w 215517"/>
              <a:gd name="connsiteY105" fmla="*/ 162872 h 228600"/>
              <a:gd name="connsiteX106" fmla="*/ 182014 w 215517"/>
              <a:gd name="connsiteY106" fmla="*/ 177165 h 228600"/>
              <a:gd name="connsiteX107" fmla="*/ 167720 w 215517"/>
              <a:gd name="connsiteY107" fmla="*/ 191459 h 228600"/>
              <a:gd name="connsiteX108" fmla="*/ 64852 w 215517"/>
              <a:gd name="connsiteY108" fmla="*/ 80009 h 228600"/>
              <a:gd name="connsiteX109" fmla="*/ 76282 w 215517"/>
              <a:gd name="connsiteY109" fmla="*/ 68580 h 228600"/>
              <a:gd name="connsiteX110" fmla="*/ 87712 w 215517"/>
              <a:gd name="connsiteY110" fmla="*/ 80009 h 228600"/>
              <a:gd name="connsiteX111" fmla="*/ 76282 w 215517"/>
              <a:gd name="connsiteY111" fmla="*/ 91438 h 228600"/>
              <a:gd name="connsiteX112" fmla="*/ 64852 w 215517"/>
              <a:gd name="connsiteY112" fmla="*/ 80009 h 228600"/>
              <a:gd name="connsiteX113" fmla="*/ 76282 w 215517"/>
              <a:gd name="connsiteY113" fmla="*/ 51435 h 228600"/>
              <a:gd name="connsiteX114" fmla="*/ 47707 w 215517"/>
              <a:gd name="connsiteY114" fmla="*/ 80009 h 228600"/>
              <a:gd name="connsiteX115" fmla="*/ 76282 w 215517"/>
              <a:gd name="connsiteY115" fmla="*/ 108584 h 228600"/>
              <a:gd name="connsiteX116" fmla="*/ 104857 w 215517"/>
              <a:gd name="connsiteY116" fmla="*/ 80009 h 228600"/>
              <a:gd name="connsiteX117" fmla="*/ 76282 w 215517"/>
              <a:gd name="connsiteY117" fmla="*/ 5143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15517" h="228600">
                <a:moveTo>
                  <a:pt x="69497" y="17506"/>
                </a:moveTo>
                <a:lnTo>
                  <a:pt x="66530" y="32827"/>
                </a:lnTo>
                <a:cubicBezTo>
                  <a:pt x="64218" y="44771"/>
                  <a:pt x="51867" y="51901"/>
                  <a:pt x="40367" y="47932"/>
                </a:cubicBezTo>
                <a:lnTo>
                  <a:pt x="25583" y="42830"/>
                </a:lnTo>
                <a:cubicBezTo>
                  <a:pt x="22896" y="46487"/>
                  <a:pt x="20596" y="50443"/>
                  <a:pt x="18743" y="54638"/>
                </a:cubicBezTo>
                <a:lnTo>
                  <a:pt x="30568" y="64901"/>
                </a:lnTo>
                <a:cubicBezTo>
                  <a:pt x="39756" y="72876"/>
                  <a:pt x="39756" y="87138"/>
                  <a:pt x="30568" y="95114"/>
                </a:cubicBezTo>
                <a:lnTo>
                  <a:pt x="18742" y="105378"/>
                </a:lnTo>
                <a:cubicBezTo>
                  <a:pt x="20594" y="109573"/>
                  <a:pt x="22893" y="113528"/>
                  <a:pt x="25580" y="117186"/>
                </a:cubicBezTo>
                <a:lnTo>
                  <a:pt x="40367" y="112083"/>
                </a:lnTo>
                <a:cubicBezTo>
                  <a:pt x="51867" y="108113"/>
                  <a:pt x="64218" y="115244"/>
                  <a:pt x="66530" y="127187"/>
                </a:cubicBezTo>
                <a:lnTo>
                  <a:pt x="69498" y="142514"/>
                </a:lnTo>
                <a:cubicBezTo>
                  <a:pt x="73982" y="142994"/>
                  <a:pt x="78679" y="142990"/>
                  <a:pt x="83161" y="142504"/>
                </a:cubicBezTo>
                <a:lnTo>
                  <a:pt x="86127" y="127187"/>
                </a:lnTo>
                <a:cubicBezTo>
                  <a:pt x="88440" y="115244"/>
                  <a:pt x="100790" y="108113"/>
                  <a:pt x="112290" y="112083"/>
                </a:cubicBezTo>
                <a:lnTo>
                  <a:pt x="127005" y="117161"/>
                </a:lnTo>
                <a:cubicBezTo>
                  <a:pt x="129695" y="113494"/>
                  <a:pt x="131997" y="109527"/>
                  <a:pt x="133850" y="105321"/>
                </a:cubicBezTo>
                <a:lnTo>
                  <a:pt x="122090" y="95114"/>
                </a:lnTo>
                <a:cubicBezTo>
                  <a:pt x="112901" y="87138"/>
                  <a:pt x="112901" y="72876"/>
                  <a:pt x="122090" y="64901"/>
                </a:cubicBezTo>
                <a:lnTo>
                  <a:pt x="133848" y="54695"/>
                </a:lnTo>
                <a:cubicBezTo>
                  <a:pt x="131995" y="50489"/>
                  <a:pt x="129693" y="46522"/>
                  <a:pt x="127001" y="42855"/>
                </a:cubicBezTo>
                <a:lnTo>
                  <a:pt x="112290" y="47932"/>
                </a:lnTo>
                <a:cubicBezTo>
                  <a:pt x="100790" y="51901"/>
                  <a:pt x="88440" y="44771"/>
                  <a:pt x="86127" y="32827"/>
                </a:cubicBezTo>
                <a:lnTo>
                  <a:pt x="83162" y="17516"/>
                </a:lnTo>
                <a:cubicBezTo>
                  <a:pt x="78679" y="17029"/>
                  <a:pt x="73982" y="17026"/>
                  <a:pt x="69497" y="17506"/>
                </a:cubicBezTo>
                <a:close/>
                <a:moveTo>
                  <a:pt x="60550" y="1548"/>
                </a:moveTo>
                <a:cubicBezTo>
                  <a:pt x="65644" y="532"/>
                  <a:pt x="70906" y="0"/>
                  <a:pt x="76283" y="0"/>
                </a:cubicBezTo>
                <a:cubicBezTo>
                  <a:pt x="81698" y="0"/>
                  <a:pt x="86995" y="539"/>
                  <a:pt x="92123" y="1569"/>
                </a:cubicBezTo>
                <a:cubicBezTo>
                  <a:pt x="95531" y="2254"/>
                  <a:pt x="98189" y="4930"/>
                  <a:pt x="98849" y="8344"/>
                </a:cubicBezTo>
                <a:lnTo>
                  <a:pt x="102959" y="29567"/>
                </a:lnTo>
                <a:cubicBezTo>
                  <a:pt x="103290" y="31274"/>
                  <a:pt x="105053" y="32292"/>
                  <a:pt x="106697" y="31725"/>
                </a:cubicBezTo>
                <a:lnTo>
                  <a:pt x="127094" y="24685"/>
                </a:lnTo>
                <a:cubicBezTo>
                  <a:pt x="130379" y="23552"/>
                  <a:pt x="134024" y="24513"/>
                  <a:pt x="136321" y="27120"/>
                </a:cubicBezTo>
                <a:cubicBezTo>
                  <a:pt x="143277" y="35008"/>
                  <a:pt x="148706" y="44286"/>
                  <a:pt x="152137" y="54491"/>
                </a:cubicBezTo>
                <a:cubicBezTo>
                  <a:pt x="153245" y="57785"/>
                  <a:pt x="152255" y="61421"/>
                  <a:pt x="149632" y="63698"/>
                </a:cubicBezTo>
                <a:lnTo>
                  <a:pt x="133328" y="77849"/>
                </a:lnTo>
                <a:cubicBezTo>
                  <a:pt x="132016" y="78989"/>
                  <a:pt x="132016" y="81026"/>
                  <a:pt x="133328" y="82165"/>
                </a:cubicBezTo>
                <a:lnTo>
                  <a:pt x="149633" y="96317"/>
                </a:lnTo>
                <a:cubicBezTo>
                  <a:pt x="152257" y="98595"/>
                  <a:pt x="153247" y="102231"/>
                  <a:pt x="152139" y="105524"/>
                </a:cubicBezTo>
                <a:cubicBezTo>
                  <a:pt x="148708" y="115729"/>
                  <a:pt x="143279" y="125006"/>
                  <a:pt x="136326" y="132895"/>
                </a:cubicBezTo>
                <a:cubicBezTo>
                  <a:pt x="134027" y="135503"/>
                  <a:pt x="130383" y="136464"/>
                  <a:pt x="127098" y="135330"/>
                </a:cubicBezTo>
                <a:lnTo>
                  <a:pt x="106697" y="128289"/>
                </a:lnTo>
                <a:cubicBezTo>
                  <a:pt x="105053" y="127722"/>
                  <a:pt x="103290" y="128741"/>
                  <a:pt x="102959" y="130447"/>
                </a:cubicBezTo>
                <a:lnTo>
                  <a:pt x="98848" y="151676"/>
                </a:lnTo>
                <a:cubicBezTo>
                  <a:pt x="98187" y="155090"/>
                  <a:pt x="95530" y="157766"/>
                  <a:pt x="92120" y="158451"/>
                </a:cubicBezTo>
                <a:cubicBezTo>
                  <a:pt x="86994" y="159481"/>
                  <a:pt x="81697" y="160020"/>
                  <a:pt x="76283" y="160020"/>
                </a:cubicBezTo>
                <a:cubicBezTo>
                  <a:pt x="70906" y="160020"/>
                  <a:pt x="65645" y="159489"/>
                  <a:pt x="60552" y="158472"/>
                </a:cubicBezTo>
                <a:cubicBezTo>
                  <a:pt x="57137" y="157791"/>
                  <a:pt x="54474" y="155113"/>
                  <a:pt x="53812" y="151696"/>
                </a:cubicBezTo>
                <a:lnTo>
                  <a:pt x="49698" y="130447"/>
                </a:lnTo>
                <a:cubicBezTo>
                  <a:pt x="49368" y="128741"/>
                  <a:pt x="47603" y="127722"/>
                  <a:pt x="45960" y="128289"/>
                </a:cubicBezTo>
                <a:lnTo>
                  <a:pt x="25489" y="135354"/>
                </a:lnTo>
                <a:cubicBezTo>
                  <a:pt x="22205" y="136488"/>
                  <a:pt x="18562" y="135528"/>
                  <a:pt x="16264" y="132923"/>
                </a:cubicBezTo>
                <a:cubicBezTo>
                  <a:pt x="9315" y="125045"/>
                  <a:pt x="3887" y="115782"/>
                  <a:pt x="450" y="105593"/>
                </a:cubicBezTo>
                <a:cubicBezTo>
                  <a:pt x="-661" y="102297"/>
                  <a:pt x="328" y="98658"/>
                  <a:pt x="2954" y="96379"/>
                </a:cubicBezTo>
                <a:lnTo>
                  <a:pt x="19329" y="82165"/>
                </a:lnTo>
                <a:cubicBezTo>
                  <a:pt x="20642" y="81026"/>
                  <a:pt x="20642" y="78989"/>
                  <a:pt x="19329" y="77849"/>
                </a:cubicBezTo>
                <a:lnTo>
                  <a:pt x="2955" y="63637"/>
                </a:lnTo>
                <a:cubicBezTo>
                  <a:pt x="329" y="61357"/>
                  <a:pt x="-660" y="57718"/>
                  <a:pt x="452" y="54423"/>
                </a:cubicBezTo>
                <a:cubicBezTo>
                  <a:pt x="3889" y="44233"/>
                  <a:pt x="9318" y="34969"/>
                  <a:pt x="16268" y="27093"/>
                </a:cubicBezTo>
                <a:cubicBezTo>
                  <a:pt x="18566" y="24488"/>
                  <a:pt x="22209" y="23528"/>
                  <a:pt x="25493" y="24661"/>
                </a:cubicBezTo>
                <a:lnTo>
                  <a:pt x="45960" y="31725"/>
                </a:lnTo>
                <a:cubicBezTo>
                  <a:pt x="47603" y="32292"/>
                  <a:pt x="49368" y="31274"/>
                  <a:pt x="49698" y="29567"/>
                </a:cubicBezTo>
                <a:lnTo>
                  <a:pt x="53811" y="8325"/>
                </a:lnTo>
                <a:cubicBezTo>
                  <a:pt x="54473" y="4907"/>
                  <a:pt x="57136" y="2229"/>
                  <a:pt x="60550" y="1548"/>
                </a:cubicBezTo>
                <a:close/>
                <a:moveTo>
                  <a:pt x="132753" y="144405"/>
                </a:moveTo>
                <a:cubicBezTo>
                  <a:pt x="130563" y="143650"/>
                  <a:pt x="128110" y="144273"/>
                  <a:pt x="126710" y="146119"/>
                </a:cubicBezTo>
                <a:cubicBezTo>
                  <a:pt x="124150" y="149496"/>
                  <a:pt x="121996" y="153201"/>
                  <a:pt x="120324" y="157157"/>
                </a:cubicBezTo>
                <a:cubicBezTo>
                  <a:pt x="119422" y="159291"/>
                  <a:pt x="120109" y="161729"/>
                  <a:pt x="121859" y="163248"/>
                </a:cubicBezTo>
                <a:lnTo>
                  <a:pt x="133370" y="173239"/>
                </a:lnTo>
                <a:cubicBezTo>
                  <a:pt x="135757" y="175311"/>
                  <a:pt x="135757" y="179014"/>
                  <a:pt x="133370" y="181087"/>
                </a:cubicBezTo>
                <a:lnTo>
                  <a:pt x="121858" y="191079"/>
                </a:lnTo>
                <a:cubicBezTo>
                  <a:pt x="120108" y="192598"/>
                  <a:pt x="119421" y="195036"/>
                  <a:pt x="120323" y="197170"/>
                </a:cubicBezTo>
                <a:cubicBezTo>
                  <a:pt x="121995" y="201126"/>
                  <a:pt x="124147" y="204829"/>
                  <a:pt x="126708" y="208207"/>
                </a:cubicBezTo>
                <a:cubicBezTo>
                  <a:pt x="128107" y="210053"/>
                  <a:pt x="130561" y="210677"/>
                  <a:pt x="132749" y="209921"/>
                </a:cubicBezTo>
                <a:lnTo>
                  <a:pt x="147148" y="204951"/>
                </a:lnTo>
                <a:cubicBezTo>
                  <a:pt x="150136" y="203920"/>
                  <a:pt x="153343" y="205772"/>
                  <a:pt x="153944" y="208874"/>
                </a:cubicBezTo>
                <a:lnTo>
                  <a:pt x="156841" y="223834"/>
                </a:lnTo>
                <a:cubicBezTo>
                  <a:pt x="157282" y="226111"/>
                  <a:pt x="159052" y="227926"/>
                  <a:pt x="161354" y="228209"/>
                </a:cubicBezTo>
                <a:cubicBezTo>
                  <a:pt x="163440" y="228467"/>
                  <a:pt x="165566" y="228600"/>
                  <a:pt x="167722" y="228600"/>
                </a:cubicBezTo>
                <a:cubicBezTo>
                  <a:pt x="169879" y="228600"/>
                  <a:pt x="172004" y="228467"/>
                  <a:pt x="174090" y="228209"/>
                </a:cubicBezTo>
                <a:cubicBezTo>
                  <a:pt x="176392" y="227926"/>
                  <a:pt x="178163" y="226111"/>
                  <a:pt x="178603" y="223834"/>
                </a:cubicBezTo>
                <a:lnTo>
                  <a:pt x="181500" y="208874"/>
                </a:lnTo>
                <a:cubicBezTo>
                  <a:pt x="182101" y="205772"/>
                  <a:pt x="185309" y="203920"/>
                  <a:pt x="188296" y="204951"/>
                </a:cubicBezTo>
                <a:lnTo>
                  <a:pt x="202694" y="209921"/>
                </a:lnTo>
                <a:cubicBezTo>
                  <a:pt x="204884" y="210677"/>
                  <a:pt x="207337" y="210053"/>
                  <a:pt x="208736" y="208207"/>
                </a:cubicBezTo>
                <a:cubicBezTo>
                  <a:pt x="211296" y="204829"/>
                  <a:pt x="213449" y="201126"/>
                  <a:pt x="215121" y="197170"/>
                </a:cubicBezTo>
                <a:cubicBezTo>
                  <a:pt x="216023" y="195036"/>
                  <a:pt x="215336" y="192598"/>
                  <a:pt x="213586" y="191080"/>
                </a:cubicBezTo>
                <a:lnTo>
                  <a:pt x="202074" y="181087"/>
                </a:lnTo>
                <a:cubicBezTo>
                  <a:pt x="199687" y="179014"/>
                  <a:pt x="199687" y="175311"/>
                  <a:pt x="202074" y="173239"/>
                </a:cubicBezTo>
                <a:lnTo>
                  <a:pt x="213585" y="163248"/>
                </a:lnTo>
                <a:cubicBezTo>
                  <a:pt x="215335" y="161729"/>
                  <a:pt x="216022" y="159291"/>
                  <a:pt x="215120" y="157157"/>
                </a:cubicBezTo>
                <a:cubicBezTo>
                  <a:pt x="213448" y="153200"/>
                  <a:pt x="211294" y="149496"/>
                  <a:pt x="208734" y="146119"/>
                </a:cubicBezTo>
                <a:cubicBezTo>
                  <a:pt x="207334" y="144273"/>
                  <a:pt x="204881" y="143650"/>
                  <a:pt x="202692" y="144405"/>
                </a:cubicBezTo>
                <a:lnTo>
                  <a:pt x="188296" y="149374"/>
                </a:lnTo>
                <a:cubicBezTo>
                  <a:pt x="185309" y="150405"/>
                  <a:pt x="182101" y="148553"/>
                  <a:pt x="181500" y="145451"/>
                </a:cubicBezTo>
                <a:lnTo>
                  <a:pt x="178604" y="130496"/>
                </a:lnTo>
                <a:cubicBezTo>
                  <a:pt x="178163" y="128219"/>
                  <a:pt x="176393" y="126404"/>
                  <a:pt x="174091" y="126121"/>
                </a:cubicBezTo>
                <a:cubicBezTo>
                  <a:pt x="172005" y="125863"/>
                  <a:pt x="169879" y="125730"/>
                  <a:pt x="167722" y="125730"/>
                </a:cubicBezTo>
                <a:cubicBezTo>
                  <a:pt x="165565" y="125730"/>
                  <a:pt x="163440" y="125863"/>
                  <a:pt x="161353" y="126121"/>
                </a:cubicBezTo>
                <a:cubicBezTo>
                  <a:pt x="159051" y="126404"/>
                  <a:pt x="157281" y="128219"/>
                  <a:pt x="156839" y="130496"/>
                </a:cubicBezTo>
                <a:lnTo>
                  <a:pt x="153944" y="145451"/>
                </a:lnTo>
                <a:cubicBezTo>
                  <a:pt x="153343" y="148553"/>
                  <a:pt x="150136" y="150405"/>
                  <a:pt x="147148" y="149374"/>
                </a:cubicBezTo>
                <a:lnTo>
                  <a:pt x="132753" y="144405"/>
                </a:lnTo>
                <a:close/>
                <a:moveTo>
                  <a:pt x="167720" y="191459"/>
                </a:moveTo>
                <a:cubicBezTo>
                  <a:pt x="159825" y="191459"/>
                  <a:pt x="153425" y="185060"/>
                  <a:pt x="153425" y="177165"/>
                </a:cubicBezTo>
                <a:cubicBezTo>
                  <a:pt x="153425" y="169271"/>
                  <a:pt x="159825" y="162872"/>
                  <a:pt x="167720" y="162872"/>
                </a:cubicBezTo>
                <a:cubicBezTo>
                  <a:pt x="175614" y="162872"/>
                  <a:pt x="182014" y="169271"/>
                  <a:pt x="182014" y="177165"/>
                </a:cubicBezTo>
                <a:cubicBezTo>
                  <a:pt x="182014" y="185060"/>
                  <a:pt x="175614" y="191459"/>
                  <a:pt x="167720" y="191459"/>
                </a:cubicBezTo>
                <a:close/>
                <a:moveTo>
                  <a:pt x="64852" y="80009"/>
                </a:moveTo>
                <a:cubicBezTo>
                  <a:pt x="64852" y="73697"/>
                  <a:pt x="69969" y="68580"/>
                  <a:pt x="76282" y="68580"/>
                </a:cubicBezTo>
                <a:cubicBezTo>
                  <a:pt x="82595" y="68580"/>
                  <a:pt x="87712" y="73697"/>
                  <a:pt x="87712" y="80009"/>
                </a:cubicBezTo>
                <a:cubicBezTo>
                  <a:pt x="87712" y="86321"/>
                  <a:pt x="82595" y="91438"/>
                  <a:pt x="76282" y="91438"/>
                </a:cubicBezTo>
                <a:cubicBezTo>
                  <a:pt x="69969" y="91438"/>
                  <a:pt x="64852" y="86321"/>
                  <a:pt x="64852" y="80009"/>
                </a:cubicBezTo>
                <a:close/>
                <a:moveTo>
                  <a:pt x="76282" y="51435"/>
                </a:moveTo>
                <a:cubicBezTo>
                  <a:pt x="60501" y="51435"/>
                  <a:pt x="47707" y="64228"/>
                  <a:pt x="47707" y="80009"/>
                </a:cubicBezTo>
                <a:cubicBezTo>
                  <a:pt x="47707" y="95790"/>
                  <a:pt x="60501" y="108584"/>
                  <a:pt x="76282" y="108584"/>
                </a:cubicBezTo>
                <a:cubicBezTo>
                  <a:pt x="92063" y="108584"/>
                  <a:pt x="104857" y="95790"/>
                  <a:pt x="104857" y="80009"/>
                </a:cubicBezTo>
                <a:cubicBezTo>
                  <a:pt x="104857" y="64228"/>
                  <a:pt x="92063" y="51435"/>
                  <a:pt x="76282" y="51435"/>
                </a:cubicBezTo>
                <a:close/>
              </a:path>
            </a:pathLst>
          </a:custGeom>
          <a:solidFill>
            <a:schemeClr val="bg1"/>
          </a:solidFill>
          <a:ln w="111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2" name="TextBox 271">
            <a:extLst>
              <a:ext uri="{FF2B5EF4-FFF2-40B4-BE49-F238E27FC236}">
                <a16:creationId xmlns:a16="http://schemas.microsoft.com/office/drawing/2014/main" id="{D6A85E97-F153-0443-1860-A351856A367F}"/>
              </a:ext>
            </a:extLst>
          </p:cNvPr>
          <p:cNvSpPr txBox="1"/>
          <p:nvPr/>
        </p:nvSpPr>
        <p:spPr>
          <a:xfrm>
            <a:off x="182880" y="11469174"/>
            <a:ext cx="4206240" cy="153888"/>
          </a:xfrm>
          <a:prstGeom prst="rect">
            <a:avLst/>
          </a:prstGeom>
          <a:noFill/>
        </p:spPr>
        <p:txBody>
          <a:bodyPr wrap="square" lIns="0" tIns="0" rIns="0" bIns="0" rtlCol="0">
            <a:noAutofit/>
          </a:bodyPr>
          <a:lstStyle/>
          <a:p>
            <a:pPr>
              <a:spcAft>
                <a:spcPts val="600"/>
              </a:spcAft>
            </a:pPr>
            <a:r>
              <a:rPr lang="de-de" sz="1000" dirty="0">
                <a:latin typeface="+mj-lt"/>
              </a:rPr>
              <a:t>Warum ist Microsoft Purview anders?</a:t>
            </a:r>
          </a:p>
        </p:txBody>
      </p:sp>
      <p:sp>
        <p:nvSpPr>
          <p:cNvPr id="273" name="Rectangle 272">
            <a:extLst>
              <a:ext uri="{FF2B5EF4-FFF2-40B4-BE49-F238E27FC236}">
                <a16:creationId xmlns:a16="http://schemas.microsoft.com/office/drawing/2014/main" id="{623FCB65-540D-E4F2-A8FA-455365D46F32}"/>
              </a:ext>
            </a:extLst>
          </p:cNvPr>
          <p:cNvSpPr/>
          <p:nvPr/>
        </p:nvSpPr>
        <p:spPr bwMode="auto">
          <a:xfrm>
            <a:off x="0" y="11469174"/>
            <a:ext cx="45720" cy="1538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 name="Rectangle 5">
            <a:extLst>
              <a:ext uri="{FF2B5EF4-FFF2-40B4-BE49-F238E27FC236}">
                <a16:creationId xmlns:a16="http://schemas.microsoft.com/office/drawing/2014/main" id="{9883126D-6CB2-4BCF-ECF2-E92AF7C66A14}"/>
              </a:ext>
            </a:extLst>
          </p:cNvPr>
          <p:cNvSpPr/>
          <p:nvPr/>
        </p:nvSpPr>
        <p:spPr>
          <a:xfrm>
            <a:off x="-4139987" y="0"/>
            <a:ext cx="3947357" cy="7034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a:endParaRPr lang="en-US"/>
          </a:p>
        </p:txBody>
      </p:sp>
      <p:sp>
        <p:nvSpPr>
          <p:cNvPr id="10" name="TextBox 2">
            <a:extLst>
              <a:ext uri="{FF2B5EF4-FFF2-40B4-BE49-F238E27FC236}">
                <a16:creationId xmlns:a16="http://schemas.microsoft.com/office/drawing/2014/main" id="{0804109D-5B2A-FA1E-A848-2BEB11C9C3B0}"/>
              </a:ext>
            </a:extLst>
          </p:cNvPr>
          <p:cNvSpPr txBox="1"/>
          <p:nvPr/>
        </p:nvSpPr>
        <p:spPr>
          <a:xfrm>
            <a:off x="-3877903" y="268568"/>
            <a:ext cx="3288948" cy="553998"/>
          </a:xfrm>
          <a:prstGeom prst="rect">
            <a:avLst/>
          </a:prstGeom>
          <a:noFill/>
        </p:spPr>
        <p:txBody>
          <a:bodyPr wrap="square" lIns="0" tIns="0" rIns="0" bIns="0" rtlCol="0" anchor="t">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spcBef>
                <a:spcPts val="1200"/>
              </a:spcBef>
            </a:pPr>
            <a:r>
              <a:rPr lang="de-de" sz="1100" dirty="0">
                <a:solidFill>
                  <a:srgbClr val="2F2F2F"/>
                </a:solidFill>
                <a:latin typeface="Arial"/>
                <a:cs typeface="Arial"/>
              </a:rPr>
              <a:t>Verwenden Sie diese PowerPoint-Datei als Vorlage, um eine benutzerdefinierte Ressource für Ihre Marke zu erstellen, indem Sie Ihr Logo, Ihre Schriftarten, Farben und Inhalte hinzufügen.</a:t>
            </a:r>
            <a:endParaRPr lang="en-US" sz="700" dirty="0">
              <a:solidFill>
                <a:srgbClr val="2F2F2F"/>
              </a:solidFill>
              <a:latin typeface="Arial"/>
              <a:cs typeface="Arial"/>
            </a:endParaRPr>
          </a:p>
        </p:txBody>
      </p:sp>
      <p:sp>
        <p:nvSpPr>
          <p:cNvPr id="13" name="TextBox 3">
            <a:extLst>
              <a:ext uri="{FF2B5EF4-FFF2-40B4-BE49-F238E27FC236}">
                <a16:creationId xmlns:a16="http://schemas.microsoft.com/office/drawing/2014/main" id="{52217F30-1A8E-9EFE-2135-718CEBFC07A7}"/>
              </a:ext>
            </a:extLst>
          </p:cNvPr>
          <p:cNvSpPr txBox="1"/>
          <p:nvPr/>
        </p:nvSpPr>
        <p:spPr>
          <a:xfrm>
            <a:off x="-3877903" y="1010188"/>
            <a:ext cx="3190471" cy="369332"/>
          </a:xfrm>
          <a:prstGeom prst="rect">
            <a:avLst/>
          </a:prstGeom>
          <a:solidFill>
            <a:srgbClr val="FFFF00"/>
          </a:solidFill>
        </p:spPr>
        <p:txBody>
          <a:bodyPr wrap="square" rtlCol="0" anchor="ctr" anchorCtr="0">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de-de" sz="800" spc="-20" dirty="0">
                <a:latin typeface="Arial" panose="020B0604020202020204" pitchFamily="34" charset="0"/>
                <a:cs typeface="Arial" panose="020B0604020202020204" pitchFamily="34" charset="0"/>
              </a:rPr>
              <a:t>Bereiche, in denen Text oder Abbildungen entsprechend Ihrer Marke geändert werden sollten, sind in der Vorlage gelb hervorgehoben.</a:t>
            </a:r>
          </a:p>
        </p:txBody>
      </p:sp>
      <p:sp>
        <p:nvSpPr>
          <p:cNvPr id="14" name="TextBox 4">
            <a:extLst>
              <a:ext uri="{FF2B5EF4-FFF2-40B4-BE49-F238E27FC236}">
                <a16:creationId xmlns:a16="http://schemas.microsoft.com/office/drawing/2014/main" id="{1D2AD9FB-D832-19BB-DB65-A97BAC9126F2}"/>
              </a:ext>
            </a:extLst>
          </p:cNvPr>
          <p:cNvSpPr txBox="1"/>
          <p:nvPr/>
        </p:nvSpPr>
        <p:spPr>
          <a:xfrm>
            <a:off x="-3658411" y="3668667"/>
            <a:ext cx="3203696" cy="784830"/>
          </a:xfrm>
          <a:prstGeom prst="rect">
            <a:avLst/>
          </a:prstGeom>
          <a:noFill/>
        </p:spPr>
        <p:txBody>
          <a:bodyPr wrap="square" rtlCol="0">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spcBef>
                <a:spcPts val="600"/>
              </a:spcBef>
            </a:pPr>
            <a:r>
              <a:rPr lang="de-de" sz="900" b="1" dirty="0">
                <a:solidFill>
                  <a:srgbClr val="2F2F2F"/>
                </a:solidFill>
                <a:latin typeface="Arial" panose="020B0604020202020204" pitchFamily="34" charset="0"/>
                <a:cs typeface="Arial" panose="020B0604020202020204" pitchFamily="34" charset="0"/>
              </a:rPr>
              <a:t>Ändern Sie den gelb hervorgehobenen Text nach Ihren Wünschen. </a:t>
            </a:r>
            <a:r>
              <a:rPr lang="de-de" sz="900" dirty="0">
                <a:solidFill>
                  <a:srgbClr val="2F2F2F"/>
                </a:solidFill>
                <a:latin typeface="Arial" panose="020B0604020202020204" pitchFamily="34" charset="0"/>
                <a:cs typeface="Arial" panose="020B0604020202020204" pitchFamily="34" charset="0"/>
              </a:rPr>
              <a:t>Passen Sie die Farbe der umgebenden Schrift an, </a:t>
            </a:r>
            <a:r>
              <a:rPr lang="de-de" sz="900" b="1" dirty="0">
                <a:solidFill>
                  <a:srgbClr val="2F2F2F"/>
                </a:solidFill>
                <a:latin typeface="Arial" panose="020B0604020202020204" pitchFamily="34" charset="0"/>
                <a:cs typeface="Arial" panose="020B0604020202020204" pitchFamily="34" charset="0"/>
              </a:rPr>
              <a:t>indem Sie die gelbe Hervorhebungsbehandlung entfernen. </a:t>
            </a:r>
            <a:r>
              <a:rPr lang="de-de" sz="900" dirty="0">
                <a:solidFill>
                  <a:srgbClr val="2F2F2F"/>
                </a:solidFill>
                <a:latin typeface="Arial" panose="020B0604020202020204" pitchFamily="34" charset="0"/>
                <a:cs typeface="Arial" panose="020B0604020202020204" pitchFamily="34" charset="0"/>
              </a:rPr>
              <a:t>Passen Sie die Größe und Anzeige der Schriftarten entsprechend der Vorlage an.</a:t>
            </a:r>
            <a:endParaRPr lang="en-US" sz="1000" b="1" dirty="0">
              <a:solidFill>
                <a:srgbClr val="2F2F2F"/>
              </a:solidFill>
              <a:latin typeface="Arial" panose="020B0604020202020204" pitchFamily="34" charset="0"/>
              <a:cs typeface="Arial" panose="020B0604020202020204" pitchFamily="34" charset="0"/>
            </a:endParaRPr>
          </a:p>
        </p:txBody>
      </p:sp>
      <p:sp>
        <p:nvSpPr>
          <p:cNvPr id="19" name="TextBox 5">
            <a:extLst>
              <a:ext uri="{FF2B5EF4-FFF2-40B4-BE49-F238E27FC236}">
                <a16:creationId xmlns:a16="http://schemas.microsoft.com/office/drawing/2014/main" id="{C36A6A8E-7AE7-4D61-5AEF-0FE82EEAE199}"/>
              </a:ext>
            </a:extLst>
          </p:cNvPr>
          <p:cNvSpPr txBox="1">
            <a:spLocks noChangeAspect="1"/>
          </p:cNvSpPr>
          <p:nvPr/>
        </p:nvSpPr>
        <p:spPr>
          <a:xfrm>
            <a:off x="-3877903" y="3668667"/>
            <a:ext cx="197566" cy="230832"/>
          </a:xfrm>
          <a:prstGeom prst="rect">
            <a:avLst/>
          </a:prstGeom>
          <a:solidFill>
            <a:srgbClr val="FFFF00"/>
          </a:solidFill>
        </p:spPr>
        <p:txBody>
          <a:bodyPr wrap="square" rtlCol="0" anchor="ctr">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a:r>
              <a:rPr lang="de-de" sz="900">
                <a:cs typeface="Segoe UI" panose="020B0502040204020203" pitchFamily="34" charset="0"/>
              </a:rPr>
              <a:t>2</a:t>
            </a:r>
          </a:p>
        </p:txBody>
      </p:sp>
      <p:sp>
        <p:nvSpPr>
          <p:cNvPr id="22" name="TextBox 6">
            <a:extLst>
              <a:ext uri="{FF2B5EF4-FFF2-40B4-BE49-F238E27FC236}">
                <a16:creationId xmlns:a16="http://schemas.microsoft.com/office/drawing/2014/main" id="{C9E5EB03-56B3-0BF1-BDEB-9E4380C8D735}"/>
              </a:ext>
            </a:extLst>
          </p:cNvPr>
          <p:cNvSpPr txBox="1"/>
          <p:nvPr/>
        </p:nvSpPr>
        <p:spPr>
          <a:xfrm>
            <a:off x="-3658411" y="4494400"/>
            <a:ext cx="3203696" cy="646331"/>
          </a:xfrm>
          <a:prstGeom prst="rect">
            <a:avLst/>
          </a:prstGeom>
          <a:noFill/>
        </p:spPr>
        <p:txBody>
          <a:bodyPr wrap="square" rtlCol="0">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spcBef>
                <a:spcPts val="600"/>
              </a:spcBef>
            </a:pPr>
            <a:r>
              <a:rPr lang="de-de" sz="900" b="1" dirty="0">
                <a:solidFill>
                  <a:srgbClr val="2F2F2F"/>
                </a:solidFill>
                <a:latin typeface="Arial" panose="020B0604020202020204" pitchFamily="34" charset="0"/>
                <a:cs typeface="Arial" panose="020B0604020202020204" pitchFamily="34" charset="0"/>
              </a:rPr>
              <a:t>Fügen Sie den Folien und dem </a:t>
            </a:r>
            <a:r>
              <a:rPr lang="de-de" sz="900" b="1">
                <a:solidFill>
                  <a:srgbClr val="2F2F2F"/>
                </a:solidFill>
                <a:latin typeface="Arial" panose="020B0604020202020204" pitchFamily="34" charset="0"/>
                <a:cs typeface="Arial" panose="020B0604020202020204" pitchFamily="34" charset="0"/>
              </a:rPr>
              <a:t>Folien-Master </a:t>
            </a:r>
            <a:br>
              <a:rPr lang="de-de" sz="900" b="1">
                <a:solidFill>
                  <a:srgbClr val="2F2F2F"/>
                </a:solidFill>
                <a:latin typeface="Arial" panose="020B0604020202020204" pitchFamily="34" charset="0"/>
                <a:cs typeface="Arial" panose="020B0604020202020204" pitchFamily="34" charset="0"/>
              </a:rPr>
            </a:br>
            <a:r>
              <a:rPr lang="de-de" sz="900" b="1">
                <a:solidFill>
                  <a:srgbClr val="2F2F2F"/>
                </a:solidFill>
                <a:latin typeface="Arial" panose="020B0604020202020204" pitchFamily="34" charset="0"/>
                <a:cs typeface="Arial" panose="020B0604020202020204" pitchFamily="34" charset="0"/>
              </a:rPr>
              <a:t>Ihr </a:t>
            </a:r>
            <a:r>
              <a:rPr lang="de-de" sz="900" b="1" dirty="0">
                <a:solidFill>
                  <a:srgbClr val="2F2F2F"/>
                </a:solidFill>
                <a:latin typeface="Arial" panose="020B0604020202020204" pitchFamily="34" charset="0"/>
                <a:cs typeface="Arial" panose="020B0604020202020204" pitchFamily="34" charset="0"/>
              </a:rPr>
              <a:t>eigenes Logo und Symbole hinzu. </a:t>
            </a:r>
            <a:r>
              <a:rPr lang="de-de" sz="900" b="1" dirty="0">
                <a:solidFill>
                  <a:srgbClr val="000000"/>
                </a:solidFill>
                <a:effectLst/>
                <a:latin typeface="Arial" panose="020B0604020202020204" pitchFamily="34" charset="0"/>
                <a:cs typeface="Arial" panose="020B0604020202020204" pitchFamily="34" charset="0"/>
              </a:rPr>
              <a:t>Die Bilder</a:t>
            </a:r>
            <a:r>
              <a:rPr lang="de-de" sz="900" b="1">
                <a:solidFill>
                  <a:srgbClr val="000000"/>
                </a:solidFill>
                <a:effectLst/>
                <a:latin typeface="Arial" panose="020B0604020202020204" pitchFamily="34" charset="0"/>
                <a:cs typeface="Arial" panose="020B0604020202020204" pitchFamily="34" charset="0"/>
              </a:rPr>
              <a:t>, </a:t>
            </a:r>
            <a:br>
              <a:rPr lang="de-de" sz="900" b="1">
                <a:solidFill>
                  <a:srgbClr val="000000"/>
                </a:solidFill>
                <a:effectLst/>
                <a:latin typeface="Arial" panose="020B0604020202020204" pitchFamily="34" charset="0"/>
                <a:cs typeface="Arial" panose="020B0604020202020204" pitchFamily="34" charset="0"/>
              </a:rPr>
            </a:br>
            <a:r>
              <a:rPr lang="de-de" sz="900" b="1">
                <a:solidFill>
                  <a:srgbClr val="000000"/>
                </a:solidFill>
                <a:effectLst/>
                <a:latin typeface="Arial" panose="020B0604020202020204" pitchFamily="34" charset="0"/>
                <a:cs typeface="Arial" panose="020B0604020202020204" pitchFamily="34" charset="0"/>
              </a:rPr>
              <a:t>die </a:t>
            </a:r>
            <a:r>
              <a:rPr lang="de-de" sz="900" b="1" dirty="0">
                <a:solidFill>
                  <a:srgbClr val="000000"/>
                </a:solidFill>
                <a:effectLst/>
                <a:latin typeface="Arial" panose="020B0604020202020204" pitchFamily="34" charset="0"/>
                <a:cs typeface="Arial" panose="020B0604020202020204" pitchFamily="34" charset="0"/>
              </a:rPr>
              <a:t>in dieser Vorlage verwendet werden, dürfen ausschließlich in dieser Vorlage genutzt und weder verändert noch an anderer Stelle eingesetzt werden.</a:t>
            </a:r>
            <a:endParaRPr lang="en-US" sz="1000" b="1" dirty="0">
              <a:solidFill>
                <a:srgbClr val="2F2F2F"/>
              </a:solidFill>
              <a:latin typeface="Arial" panose="020B0604020202020204" pitchFamily="34" charset="0"/>
              <a:cs typeface="Arial" panose="020B0604020202020204" pitchFamily="34" charset="0"/>
            </a:endParaRPr>
          </a:p>
        </p:txBody>
      </p:sp>
      <p:sp>
        <p:nvSpPr>
          <p:cNvPr id="34" name="TextBox 7">
            <a:extLst>
              <a:ext uri="{FF2B5EF4-FFF2-40B4-BE49-F238E27FC236}">
                <a16:creationId xmlns:a16="http://schemas.microsoft.com/office/drawing/2014/main" id="{6867062C-CF60-AFCF-0E42-9085C2BE7308}"/>
              </a:ext>
            </a:extLst>
          </p:cNvPr>
          <p:cNvSpPr txBox="1">
            <a:spLocks noChangeAspect="1"/>
          </p:cNvSpPr>
          <p:nvPr/>
        </p:nvSpPr>
        <p:spPr>
          <a:xfrm>
            <a:off x="-3877903" y="4493366"/>
            <a:ext cx="197566" cy="230832"/>
          </a:xfrm>
          <a:prstGeom prst="rect">
            <a:avLst/>
          </a:prstGeom>
          <a:solidFill>
            <a:srgbClr val="FFFF00"/>
          </a:solidFill>
        </p:spPr>
        <p:txBody>
          <a:bodyPr wrap="square" rtlCol="0" anchor="ctr">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a:r>
              <a:rPr lang="de-de" sz="900">
                <a:cs typeface="Segoe UI" panose="020B0502040204020203" pitchFamily="34" charset="0"/>
              </a:rPr>
              <a:t>3</a:t>
            </a:r>
          </a:p>
        </p:txBody>
      </p:sp>
      <p:sp>
        <p:nvSpPr>
          <p:cNvPr id="35" name="TextBox 8">
            <a:extLst>
              <a:ext uri="{FF2B5EF4-FFF2-40B4-BE49-F238E27FC236}">
                <a16:creationId xmlns:a16="http://schemas.microsoft.com/office/drawing/2014/main" id="{46D4777E-878A-B9F6-4807-C790FF047415}"/>
              </a:ext>
            </a:extLst>
          </p:cNvPr>
          <p:cNvSpPr txBox="1"/>
          <p:nvPr/>
        </p:nvSpPr>
        <p:spPr>
          <a:xfrm>
            <a:off x="-3658412" y="5442795"/>
            <a:ext cx="3465781" cy="646331"/>
          </a:xfrm>
          <a:prstGeom prst="rect">
            <a:avLst/>
          </a:prstGeom>
          <a:noFill/>
        </p:spPr>
        <p:txBody>
          <a:bodyPr wrap="square" rtlCol="0">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spcBef>
                <a:spcPts val="600"/>
              </a:spcBef>
            </a:pPr>
            <a:r>
              <a:rPr lang="de-de" sz="900" dirty="0">
                <a:solidFill>
                  <a:srgbClr val="2F2F2F"/>
                </a:solidFill>
                <a:latin typeface="Arial" panose="020B0604020202020204" pitchFamily="34" charset="0"/>
                <a:cs typeface="Arial" panose="020B0604020202020204" pitchFamily="34" charset="0"/>
              </a:rPr>
              <a:t>Speichern Sie die fertige Präsentation. Benennen Sie die Datei, und speichern Sie sie an der gewünschten Stelle. Löschen Sie die Anweisungen außerhalb der Folie und alle verbleibenden Hervorhebungen. Wählen Sie dann im Pulldown-Menü </a:t>
            </a:r>
            <a:r>
              <a:rPr lang="de-de" sz="900" b="1">
                <a:solidFill>
                  <a:srgbClr val="2F2F2F"/>
                </a:solidFill>
                <a:latin typeface="Arial" panose="020B0604020202020204" pitchFamily="34" charset="0"/>
                <a:cs typeface="Arial" panose="020B0604020202020204" pitchFamily="34" charset="0"/>
              </a:rPr>
              <a:t>Datei</a:t>
            </a:r>
            <a:r>
              <a:rPr lang="de-de" sz="900">
                <a:solidFill>
                  <a:srgbClr val="2F2F2F"/>
                </a:solidFill>
                <a:latin typeface="Arial" panose="020B0604020202020204" pitchFamily="34" charset="0"/>
                <a:cs typeface="Arial" panose="020B0604020202020204" pitchFamily="34" charset="0"/>
              </a:rPr>
              <a:t> </a:t>
            </a:r>
            <a:br>
              <a:rPr lang="de-de" sz="900">
                <a:solidFill>
                  <a:srgbClr val="2F2F2F"/>
                </a:solidFill>
                <a:latin typeface="Arial" panose="020B0604020202020204" pitchFamily="34" charset="0"/>
                <a:cs typeface="Arial" panose="020B0604020202020204" pitchFamily="34" charset="0"/>
              </a:rPr>
            </a:br>
            <a:r>
              <a:rPr lang="de-de" sz="900">
                <a:solidFill>
                  <a:srgbClr val="2F2F2F"/>
                </a:solidFill>
                <a:latin typeface="Arial" panose="020B0604020202020204" pitchFamily="34" charset="0"/>
                <a:cs typeface="Arial" panose="020B0604020202020204" pitchFamily="34" charset="0"/>
              </a:rPr>
              <a:t>die </a:t>
            </a:r>
            <a:r>
              <a:rPr lang="de-de" sz="900" dirty="0">
                <a:solidFill>
                  <a:srgbClr val="2F2F2F"/>
                </a:solidFill>
                <a:latin typeface="Arial" panose="020B0604020202020204" pitchFamily="34" charset="0"/>
                <a:cs typeface="Arial" panose="020B0604020202020204" pitchFamily="34" charset="0"/>
              </a:rPr>
              <a:t>Option „Exportieren“ aus, um sie als </a:t>
            </a:r>
            <a:r>
              <a:rPr lang="de-de" sz="900" b="1" dirty="0">
                <a:solidFill>
                  <a:srgbClr val="2F2F2F"/>
                </a:solidFill>
                <a:latin typeface="Arial" panose="020B0604020202020204" pitchFamily="34" charset="0"/>
                <a:cs typeface="Arial" panose="020B0604020202020204" pitchFamily="34" charset="0"/>
              </a:rPr>
              <a:t>PDF</a:t>
            </a:r>
            <a:r>
              <a:rPr lang="de-de" sz="900" dirty="0">
                <a:solidFill>
                  <a:srgbClr val="2F2F2F"/>
                </a:solidFill>
                <a:latin typeface="Arial" panose="020B0604020202020204" pitchFamily="34" charset="0"/>
                <a:cs typeface="Arial" panose="020B0604020202020204" pitchFamily="34" charset="0"/>
              </a:rPr>
              <a:t> zu speichern. </a:t>
            </a:r>
            <a:endParaRPr lang="en-US" sz="1000" dirty="0">
              <a:solidFill>
                <a:srgbClr val="2F2F2F"/>
              </a:solidFill>
              <a:latin typeface="Arial" panose="020B0604020202020204" pitchFamily="34" charset="0"/>
              <a:cs typeface="Arial" panose="020B0604020202020204" pitchFamily="34" charset="0"/>
            </a:endParaRPr>
          </a:p>
        </p:txBody>
      </p:sp>
      <p:sp>
        <p:nvSpPr>
          <p:cNvPr id="36" name="TextBox 9">
            <a:extLst>
              <a:ext uri="{FF2B5EF4-FFF2-40B4-BE49-F238E27FC236}">
                <a16:creationId xmlns:a16="http://schemas.microsoft.com/office/drawing/2014/main" id="{DC516D47-D297-7398-A326-53918A7349CB}"/>
              </a:ext>
            </a:extLst>
          </p:cNvPr>
          <p:cNvSpPr txBox="1">
            <a:spLocks noChangeAspect="1"/>
          </p:cNvSpPr>
          <p:nvPr/>
        </p:nvSpPr>
        <p:spPr>
          <a:xfrm>
            <a:off x="-3877903" y="5442795"/>
            <a:ext cx="197566" cy="230832"/>
          </a:xfrm>
          <a:prstGeom prst="rect">
            <a:avLst/>
          </a:prstGeom>
          <a:solidFill>
            <a:srgbClr val="FFFF00"/>
          </a:solidFill>
        </p:spPr>
        <p:txBody>
          <a:bodyPr wrap="square" rtlCol="0" anchor="ctr">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a:r>
              <a:rPr lang="de-de" sz="900">
                <a:cs typeface="Segoe UI" panose="020B0502040204020203" pitchFamily="34" charset="0"/>
              </a:rPr>
              <a:t>4</a:t>
            </a:r>
          </a:p>
        </p:txBody>
      </p:sp>
      <p:pic>
        <p:nvPicPr>
          <p:cNvPr id="41" name="Picture 40">
            <a:extLst>
              <a:ext uri="{FF2B5EF4-FFF2-40B4-BE49-F238E27FC236}">
                <a16:creationId xmlns:a16="http://schemas.microsoft.com/office/drawing/2014/main" id="{D7DC76D4-7EF0-CAAB-F6B6-58383070824F}"/>
              </a:ext>
            </a:extLst>
          </p:cNvPr>
          <p:cNvPicPr>
            <a:picLocks noChangeAspect="1"/>
          </p:cNvPicPr>
          <p:nvPr/>
        </p:nvPicPr>
        <p:blipFill>
          <a:blip r:embed="rId22"/>
          <a:srcRect/>
          <a:stretch/>
        </p:blipFill>
        <p:spPr>
          <a:xfrm>
            <a:off x="-3522116" y="6261605"/>
            <a:ext cx="1797446" cy="248402"/>
          </a:xfrm>
          <a:prstGeom prst="rect">
            <a:avLst/>
          </a:prstGeom>
          <a:ln>
            <a:solidFill>
              <a:schemeClr val="bg1">
                <a:lumMod val="65000"/>
              </a:schemeClr>
            </a:solidFill>
          </a:ln>
        </p:spPr>
      </p:pic>
      <p:sp>
        <p:nvSpPr>
          <p:cNvPr id="47" name="TextBox 11">
            <a:extLst>
              <a:ext uri="{FF2B5EF4-FFF2-40B4-BE49-F238E27FC236}">
                <a16:creationId xmlns:a16="http://schemas.microsoft.com/office/drawing/2014/main" id="{5E5F0282-FFA0-1701-1381-87A2654DA856}"/>
              </a:ext>
            </a:extLst>
          </p:cNvPr>
          <p:cNvSpPr txBox="1"/>
          <p:nvPr/>
        </p:nvSpPr>
        <p:spPr>
          <a:xfrm>
            <a:off x="-3658411" y="1584882"/>
            <a:ext cx="2313602" cy="369332"/>
          </a:xfrm>
          <a:prstGeom prst="rect">
            <a:avLst/>
          </a:prstGeom>
          <a:noFill/>
        </p:spPr>
        <p:txBody>
          <a:bodyPr wrap="square" rtlCol="0">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spcBef>
                <a:spcPts val="600"/>
              </a:spcBef>
            </a:pPr>
            <a:r>
              <a:rPr lang="de-de" sz="900" dirty="0">
                <a:solidFill>
                  <a:srgbClr val="2F2F2F"/>
                </a:solidFill>
                <a:latin typeface="Arial" panose="020B0604020202020204" pitchFamily="34" charset="0"/>
                <a:cs typeface="Arial" panose="020B0604020202020204" pitchFamily="34" charset="0"/>
              </a:rPr>
              <a:t>Passen Sie Ihre Markenschriftarten und -farben im Folienmaster an</a:t>
            </a:r>
          </a:p>
        </p:txBody>
      </p:sp>
      <p:sp>
        <p:nvSpPr>
          <p:cNvPr id="48" name="TextBox 12">
            <a:extLst>
              <a:ext uri="{FF2B5EF4-FFF2-40B4-BE49-F238E27FC236}">
                <a16:creationId xmlns:a16="http://schemas.microsoft.com/office/drawing/2014/main" id="{6F3711A3-7106-CE05-1C95-2278538B9054}"/>
              </a:ext>
            </a:extLst>
          </p:cNvPr>
          <p:cNvSpPr txBox="1">
            <a:spLocks noChangeAspect="1"/>
          </p:cNvSpPr>
          <p:nvPr/>
        </p:nvSpPr>
        <p:spPr>
          <a:xfrm>
            <a:off x="-3877903" y="1584882"/>
            <a:ext cx="197566" cy="230832"/>
          </a:xfrm>
          <a:prstGeom prst="rect">
            <a:avLst/>
          </a:prstGeom>
          <a:solidFill>
            <a:srgbClr val="FFFF00"/>
          </a:solidFill>
        </p:spPr>
        <p:txBody>
          <a:bodyPr wrap="square" rtlCol="0" anchor="ctr">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a:r>
              <a:rPr lang="de-de" sz="900">
                <a:cs typeface="Segoe UI" panose="020B0502040204020203" pitchFamily="34" charset="0"/>
              </a:rPr>
              <a:t>1</a:t>
            </a:r>
          </a:p>
        </p:txBody>
      </p:sp>
      <p:pic>
        <p:nvPicPr>
          <p:cNvPr id="49" name="Picture 48" descr="Grafische Benutzeroberfläche, Anwendung&#10;&#10;Bezeichnung automatisch generiert">
            <a:extLst>
              <a:ext uri="{FF2B5EF4-FFF2-40B4-BE49-F238E27FC236}">
                <a16:creationId xmlns:a16="http://schemas.microsoft.com/office/drawing/2014/main" id="{A13F0489-F8A8-D66A-9F44-ECAB343CA7B3}"/>
              </a:ext>
            </a:extLst>
          </p:cNvPr>
          <p:cNvPicPr>
            <a:picLocks noChangeAspect="1"/>
          </p:cNvPicPr>
          <p:nvPr/>
        </p:nvPicPr>
        <p:blipFill>
          <a:blip r:embed="rId23"/>
          <a:stretch>
            <a:fillRect/>
          </a:stretch>
        </p:blipFill>
        <p:spPr>
          <a:xfrm>
            <a:off x="-3645184" y="2676254"/>
            <a:ext cx="1580254" cy="887532"/>
          </a:xfrm>
          <a:prstGeom prst="rect">
            <a:avLst/>
          </a:prstGeom>
        </p:spPr>
      </p:pic>
      <p:pic>
        <p:nvPicPr>
          <p:cNvPr id="50" name="Picture 49" descr="Grafische Oberfläche, Anwendung, Word&#10;&#10;Automatisch generierte Bezeichnung">
            <a:extLst>
              <a:ext uri="{FF2B5EF4-FFF2-40B4-BE49-F238E27FC236}">
                <a16:creationId xmlns:a16="http://schemas.microsoft.com/office/drawing/2014/main" id="{009FA6E2-244A-CC6A-1B31-275FED189F98}"/>
              </a:ext>
            </a:extLst>
          </p:cNvPr>
          <p:cNvPicPr>
            <a:picLocks noChangeAspect="1"/>
          </p:cNvPicPr>
          <p:nvPr/>
        </p:nvPicPr>
        <p:blipFill>
          <a:blip r:embed="rId24"/>
          <a:stretch>
            <a:fillRect/>
          </a:stretch>
        </p:blipFill>
        <p:spPr>
          <a:xfrm>
            <a:off x="-3640217" y="2045263"/>
            <a:ext cx="3185502" cy="474015"/>
          </a:xfrm>
          <a:prstGeom prst="rect">
            <a:avLst/>
          </a:prstGeom>
        </p:spPr>
      </p:pic>
    </p:spTree>
    <p:extLst>
      <p:ext uri="{BB962C8B-B14F-4D97-AF65-F5344CB8AC3E}">
        <p14:creationId xmlns:p14="http://schemas.microsoft.com/office/powerpoint/2010/main" val="3179452355"/>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384ce8-a2ad-4061-818a-88bf72b6eefd">
      <Terms xmlns="http://schemas.microsoft.com/office/infopath/2007/PartnerControls"/>
    </lcf76f155ced4ddcb4097134ff3c332f>
    <TaxCatchAll xmlns="254ab26a-04f6-42f5-9555-e3c9fb1706a1" xsi:nil="true"/>
    <Thumbnail xmlns="a7384ce8-a2ad-4061-818a-88bf72b6eefd" xsi:nil="true"/>
    <_ip_UnifiedCompliancePolicyUIAction xmlns="http://schemas.microsoft.com/sharepoint/v3" xsi:nil="true"/>
    <Dateapproved xmlns="a7384ce8-a2ad-4061-818a-88bf72b6eefd" xsi:nil="true"/>
    <_ip_UnifiedCompliancePolicyProperties xmlns="http://schemas.microsoft.com/sharepoint/v3" xsi:nil="true"/>
    <Image xmlns="a7384ce8-a2ad-4061-818a-88bf72b6ee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743FB91453AB4DB8662F2E12DC3E10" ma:contentTypeVersion="25" ma:contentTypeDescription="Create a new document." ma:contentTypeScope="" ma:versionID="03f02f54765e57a1cfce084709accae5">
  <xsd:schema xmlns:xsd="http://www.w3.org/2001/XMLSchema" xmlns:xs="http://www.w3.org/2001/XMLSchema" xmlns:p="http://schemas.microsoft.com/office/2006/metadata/properties" xmlns:ns1="http://schemas.microsoft.com/sharepoint/v3" xmlns:ns2="a7384ce8-a2ad-4061-818a-88bf72b6eefd" xmlns:ns3="254ab26a-04f6-42f5-9555-e3c9fb1706a1" targetNamespace="http://schemas.microsoft.com/office/2006/metadata/properties" ma:root="true" ma:fieldsID="e95a8859d36d79d4d45685893279faa4" ns1:_="" ns2:_="" ns3:_="">
    <xsd:import namespace="http://schemas.microsoft.com/sharepoint/v3"/>
    <xsd:import namespace="a7384ce8-a2ad-4061-818a-88bf72b6eefd"/>
    <xsd:import namespace="254ab26a-04f6-42f5-9555-e3c9fb1706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Doc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Dateapproved" minOccurs="0"/>
                <xsd:element ref="ns2:Thumbnail" minOccurs="0"/>
                <xsd:element ref="ns2:MediaServiceObjectDetectorVersions" minOccurs="0"/>
                <xsd:element ref="ns2:MediaServiceSystemTags"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84ce8-a2ad-4061-818a-88bf72b6e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ocTags" ma:index="13" nillable="true" ma:displayName="MediaServiceDocTags" ma:hidden="true" ma:internalName="MediaServiceDoc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Dateapproved" ma:index="25" nillable="true" ma:displayName="Notes" ma:description="Enter date approved here" ma:format="Dropdown" ma:internalName="Dateapproved">
      <xsd:simpleType>
        <xsd:restriction base="dms:Note">
          <xsd:maxLength value="255"/>
        </xsd:restriction>
      </xsd:simpleType>
    </xsd:element>
    <xsd:element name="Thumbnail" ma:index="26" nillable="true" ma:displayName="Thumbnail" ma:format="Thumbnail" ma:internalName="Thumbnail">
      <xsd:simpleType>
        <xsd:restriction base="dms:Unknow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ystemTags" ma:index="28" nillable="true" ma:displayName="MediaServiceSystemTags" ma:hidden="true" ma:internalName="MediaServiceSystemTags" ma:readOnly="true">
      <xsd:simpleType>
        <xsd:restriction base="dms:Note"/>
      </xsd:simpleType>
    </xsd:element>
    <xsd:element name="Image" ma:index="29"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4ab26a-04f6-42f5-9555-e3c9fb1706a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da739f-6e84-4682-ab84-dba308ad8f6a}" ma:internalName="TaxCatchAll" ma:showField="CatchAllData" ma:web="254ab26a-04f6-42f5-9555-e3c9fb1706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79524D-4D49-4C0B-9D09-2BE6A45EA1EF}">
  <ds:schemaRefs>
    <ds:schemaRef ds:uri="http://purl.org/dc/terms/"/>
    <ds:schemaRef ds:uri="http://schemas.microsoft.com/office/2006/metadata/properties"/>
    <ds:schemaRef ds:uri="b674efa8-14b0-4cef-8fda-ee618ac0138b"/>
    <ds:schemaRef ds:uri="http://www.w3.org/XML/1998/namespace"/>
    <ds:schemaRef ds:uri="d84c9e3b-463a-4f29-a1ff-ab4e0a6eee88"/>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9856FCBF-5196-46AA-853E-81DD9321DBBA}"/>
</file>

<file path=customXml/itemProps3.xml><?xml version="1.0" encoding="utf-8"?>
<ds:datastoreItem xmlns:ds="http://schemas.openxmlformats.org/officeDocument/2006/customXml" ds:itemID="{DF79CB79-E4C7-45AD-B879-27D3827EBE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White Template</Template>
  <TotalTime>0</TotalTime>
  <Words>760</Words>
  <Application>Microsoft Office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Segoe UI</vt:lpstr>
      <vt:lpstr>Segoe UI Semibold</vt:lpstr>
      <vt:lpstr>Wingdings</vt:lpstr>
      <vt:lpstr>White Template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2024-01-04T17:54:51Z</dcterms:created>
  <dcterms:modified xsi:type="dcterms:W3CDTF">2024-02-22T15:35:46Z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0x010100FF743FB91453AB4DB8662F2E12DC3E10</vt:lpwstr>
  </property>
</Properties>
</file>